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"/>
  </p:notesMasterIdLst>
  <p:sldIdLst>
    <p:sldId id="257" r:id="rId2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Frits Berends" initials="FB" lastIdx="1" clrIdx="0">
    <p:extLst>
      <p:ext uri="{19B8F6BF-5375-455C-9EA6-DF929625EA0E}">
        <p15:presenceInfo xmlns:p15="http://schemas.microsoft.com/office/powerpoint/2012/main" userId="988ce62ec93472c6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ED6F9"/>
    <a:srgbClr val="8C97EC"/>
    <a:srgbClr val="99B2DF"/>
    <a:srgbClr val="E49991"/>
    <a:srgbClr val="FFC9C2"/>
    <a:srgbClr val="7B0101"/>
    <a:srgbClr val="950101"/>
    <a:srgbClr val="FFA9A0"/>
    <a:srgbClr val="6F7A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C998536-C737-469F-9383-CEB138CB3D9D}" v="1" dt="2021-04-12T20:45:22.63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763"/>
    <p:restoredTop sz="92947"/>
  </p:normalViewPr>
  <p:slideViewPr>
    <p:cSldViewPr snapToGrid="0">
      <p:cViewPr varScale="1">
        <p:scale>
          <a:sx n="69" d="100"/>
          <a:sy n="69" d="100"/>
        </p:scale>
        <p:origin x="764" y="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10" Type="http://schemas.microsoft.com/office/2015/10/relationships/revisionInfo" Target="revisionInfo.xml"/><Relationship Id="rId4" Type="http://schemas.openxmlformats.org/officeDocument/2006/relationships/commentAuthors" Target="commentAuthors.xml"/><Relationship Id="rId9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eana Rodriguez" userId="a6c3ea7d12529229" providerId="LiveId" clId="{6C998536-C737-469F-9383-CEB138CB3D9D}"/>
    <pc:docChg chg="undo custSel modSld">
      <pc:chgData name="Deana Rodriguez" userId="a6c3ea7d12529229" providerId="LiveId" clId="{6C998536-C737-469F-9383-CEB138CB3D9D}" dt="2021-04-12T20:48:54.789" v="111" actId="122"/>
      <pc:docMkLst>
        <pc:docMk/>
      </pc:docMkLst>
      <pc:sldChg chg="addSp delSp modSp mod">
        <pc:chgData name="Deana Rodriguez" userId="a6c3ea7d12529229" providerId="LiveId" clId="{6C998536-C737-469F-9383-CEB138CB3D9D}" dt="2021-04-12T20:48:54.789" v="111" actId="122"/>
        <pc:sldMkLst>
          <pc:docMk/>
          <pc:sldMk cId="1219068927" sldId="257"/>
        </pc:sldMkLst>
        <pc:spChg chg="del mod">
          <ac:chgData name="Deana Rodriguez" userId="a6c3ea7d12529229" providerId="LiveId" clId="{6C998536-C737-469F-9383-CEB138CB3D9D}" dt="2021-04-12T20:27:06.413" v="42" actId="21"/>
          <ac:spMkLst>
            <pc:docMk/>
            <pc:sldMk cId="1219068927" sldId="257"/>
            <ac:spMk id="2" creationId="{00000000-0000-0000-0000-000000000000}"/>
          </ac:spMkLst>
        </pc:spChg>
        <pc:spChg chg="add mod">
          <ac:chgData name="Deana Rodriguez" userId="a6c3ea7d12529229" providerId="LiveId" clId="{6C998536-C737-469F-9383-CEB138CB3D9D}" dt="2021-04-12T20:48:54.789" v="111" actId="122"/>
          <ac:spMkLst>
            <pc:docMk/>
            <pc:sldMk cId="1219068927" sldId="257"/>
            <ac:spMk id="2" creationId="{105B06F1-4FC1-406F-9F3D-BE586F3167B6}"/>
          </ac:spMkLst>
        </pc:spChg>
        <pc:spChg chg="mod">
          <ac:chgData name="Deana Rodriguez" userId="a6c3ea7d12529229" providerId="LiveId" clId="{6C998536-C737-469F-9383-CEB138CB3D9D}" dt="2021-04-12T20:27:43.821" v="48" actId="14100"/>
          <ac:spMkLst>
            <pc:docMk/>
            <pc:sldMk cId="1219068927" sldId="257"/>
            <ac:spMk id="3" creationId="{AE806FAF-9D3E-49D9-BF3D-E9CCC82B4100}"/>
          </ac:spMkLst>
        </pc:spChg>
        <pc:spChg chg="mod">
          <ac:chgData name="Deana Rodriguez" userId="a6c3ea7d12529229" providerId="LiveId" clId="{6C998536-C737-469F-9383-CEB138CB3D9D}" dt="2021-04-12T20:34:46.198" v="85" actId="14100"/>
          <ac:spMkLst>
            <pc:docMk/>
            <pc:sldMk cId="1219068927" sldId="257"/>
            <ac:spMk id="4" creationId="{5C047ED4-52E3-4A2A-948B-20CE7D7233A4}"/>
          </ac:spMkLst>
        </pc:spChg>
        <pc:spChg chg="mod">
          <ac:chgData name="Deana Rodriguez" userId="a6c3ea7d12529229" providerId="LiveId" clId="{6C998536-C737-469F-9383-CEB138CB3D9D}" dt="2021-04-12T20:48:26.393" v="107" actId="14100"/>
          <ac:spMkLst>
            <pc:docMk/>
            <pc:sldMk cId="1219068927" sldId="257"/>
            <ac:spMk id="5" creationId="{57C6657B-C862-4624-AF23-0815F276EF35}"/>
          </ac:spMkLst>
        </pc:spChg>
        <pc:spChg chg="mod">
          <ac:chgData name="Deana Rodriguez" userId="a6c3ea7d12529229" providerId="LiveId" clId="{6C998536-C737-469F-9383-CEB138CB3D9D}" dt="2021-04-12T20:29:07.324" v="51" actId="14100"/>
          <ac:spMkLst>
            <pc:docMk/>
            <pc:sldMk cId="1219068927" sldId="257"/>
            <ac:spMk id="14" creationId="{40F199E0-EF0A-4852-8CD5-FCA17ED84623}"/>
          </ac:spMkLst>
        </pc:spChg>
        <pc:spChg chg="mod">
          <ac:chgData name="Deana Rodriguez" userId="a6c3ea7d12529229" providerId="LiveId" clId="{6C998536-C737-469F-9383-CEB138CB3D9D}" dt="2021-04-12T20:48:33.574" v="108" actId="1076"/>
          <ac:spMkLst>
            <pc:docMk/>
            <pc:sldMk cId="1219068927" sldId="257"/>
            <ac:spMk id="18" creationId="{F89B844B-5329-4EF8-A25F-1F177F64B210}"/>
          </ac:spMkLst>
        </pc:spChg>
        <pc:spChg chg="mod">
          <ac:chgData name="Deana Rodriguez" userId="a6c3ea7d12529229" providerId="LiveId" clId="{6C998536-C737-469F-9383-CEB138CB3D9D}" dt="2021-04-12T20:29:22.908" v="55" actId="14100"/>
          <ac:spMkLst>
            <pc:docMk/>
            <pc:sldMk cId="1219068927" sldId="257"/>
            <ac:spMk id="127" creationId="{00000000-0000-0000-0000-000000000000}"/>
          </ac:spMkLst>
        </pc:spChg>
        <pc:picChg chg="mod">
          <ac:chgData name="Deana Rodriguez" userId="a6c3ea7d12529229" providerId="LiveId" clId="{6C998536-C737-469F-9383-CEB138CB3D9D}" dt="2021-04-12T20:48:41.521" v="109" actId="1076"/>
          <ac:picMkLst>
            <pc:docMk/>
            <pc:sldMk cId="1219068927" sldId="257"/>
            <ac:picMk id="6" creationId="{E2FD73DB-5170-483D-8AED-73807F7EFBAA}"/>
          </ac:picMkLst>
        </pc:picChg>
        <pc:picChg chg="mod">
          <ac:chgData name="Deana Rodriguez" userId="a6c3ea7d12529229" providerId="LiveId" clId="{6C998536-C737-469F-9383-CEB138CB3D9D}" dt="2021-04-12T20:35:29.229" v="88" actId="1076"/>
          <ac:picMkLst>
            <pc:docMk/>
            <pc:sldMk cId="1219068927" sldId="257"/>
            <ac:picMk id="7" creationId="{9D7F0B6B-053D-4EF4-A94B-964FCCCABAE6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4C72DB-605E-0F4B-BEFA-F419CD777762}" type="datetimeFigureOut">
              <a:rPr lang="en-US" smtClean="0"/>
              <a:t>3/15/2026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032445-0623-A84C-A2C0-69350AC39362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74099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n-US" dirty="0"/>
              <a:t>LU Biter, MMA Van </a:t>
            </a:r>
            <a:r>
              <a:rPr lang="en-US" dirty="0" err="1"/>
              <a:t>Buuren</a:t>
            </a:r>
            <a:r>
              <a:rPr lang="en-US" dirty="0"/>
              <a:t>, GHH </a:t>
            </a:r>
            <a:r>
              <a:rPr lang="en-US" dirty="0" err="1"/>
              <a:t>Mannaerts</a:t>
            </a:r>
            <a:endParaRPr lang="en-US" dirty="0"/>
          </a:p>
          <a:p>
            <a:pPr algn="ctr"/>
            <a:r>
              <a:rPr lang="en-US" dirty="0"/>
              <a:t>JA </a:t>
            </a:r>
            <a:r>
              <a:rPr lang="en-US" dirty="0" err="1"/>
              <a:t>Apers</a:t>
            </a:r>
            <a:r>
              <a:rPr lang="en-US" dirty="0"/>
              <a:t>, M </a:t>
            </a:r>
            <a:r>
              <a:rPr lang="en-US" dirty="0" err="1"/>
              <a:t>Dunkelgrun</a:t>
            </a:r>
            <a:r>
              <a:rPr lang="en-US" dirty="0"/>
              <a:t>, GHEJ </a:t>
            </a:r>
            <a:r>
              <a:rPr lang="en-US" dirty="0" err="1"/>
              <a:t>Vikgen</a:t>
            </a:r>
            <a:r>
              <a:rPr lang="en-US" dirty="0"/>
              <a:t>, </a:t>
            </a:r>
            <a:r>
              <a:rPr lang="en-US" i="1" dirty="0"/>
              <a:t>May 2017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032445-0623-A84C-A2C0-69350AC3936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38454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5C3EE756-DF6A-4713-89FB-98A46E28C75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="" xmlns:a16="http://schemas.microsoft.com/office/drawing/2014/main" id="{2C860C0B-2E9F-49F2-9460-46107BB63EE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="" xmlns:a16="http://schemas.microsoft.com/office/drawing/2014/main" id="{66825DCB-86FC-4DA3-AAA0-627B9BBD9C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ACE20-333B-44FF-8048-BDE66E2D3417}" type="datetimeFigureOut">
              <a:rPr lang="it-IT" smtClean="0"/>
              <a:t>15/03/2026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="" xmlns:a16="http://schemas.microsoft.com/office/drawing/2014/main" id="{C5987355-6512-4423-AC1B-44E24981C9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="" xmlns:a16="http://schemas.microsoft.com/office/drawing/2014/main" id="{E1233452-DDA1-4B3F-9C13-132C5DEA44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3E80D-EAF7-4F5F-BA7C-AA9D8D9D1671}" type="slidenum">
              <a:rPr lang="it-IT" smtClean="0"/>
              <a:t>‹N°›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529516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1C7F0807-81D0-4253-B234-B374B0C606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="" xmlns:a16="http://schemas.microsoft.com/office/drawing/2014/main" id="{DC57DABB-378F-4D89-A706-F66973DD9C9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="" xmlns:a16="http://schemas.microsoft.com/office/drawing/2014/main" id="{19442D99-3C3A-4B78-BE35-4A3FB9255B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ACE20-333B-44FF-8048-BDE66E2D3417}" type="datetimeFigureOut">
              <a:rPr lang="it-IT" smtClean="0"/>
              <a:t>15/03/2026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="" xmlns:a16="http://schemas.microsoft.com/office/drawing/2014/main" id="{FE0E2A6A-BA6C-49EA-8ACD-3324BB1117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="" xmlns:a16="http://schemas.microsoft.com/office/drawing/2014/main" id="{54BB33F4-9B5D-430C-B6B8-2BF170C4B6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3E80D-EAF7-4F5F-BA7C-AA9D8D9D1671}" type="slidenum">
              <a:rPr lang="it-IT" smtClean="0"/>
              <a:t>‹N°›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131889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="" xmlns:a16="http://schemas.microsoft.com/office/drawing/2014/main" id="{4087BF07-E783-4E4B-8E99-782AE0353A4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="" xmlns:a16="http://schemas.microsoft.com/office/drawing/2014/main" id="{F20F25FB-97CC-44E1-A9BF-2361087D87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="" xmlns:a16="http://schemas.microsoft.com/office/drawing/2014/main" id="{AC3D29A0-66AF-4AC9-BDD4-CCEC785375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ACE20-333B-44FF-8048-BDE66E2D3417}" type="datetimeFigureOut">
              <a:rPr lang="it-IT" smtClean="0"/>
              <a:t>15/03/2026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="" xmlns:a16="http://schemas.microsoft.com/office/drawing/2014/main" id="{41B806D9-654B-4B39-ACBB-2178013F60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="" xmlns:a16="http://schemas.microsoft.com/office/drawing/2014/main" id="{0A6EF732-C326-4E32-BE60-3B42041F77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3E80D-EAF7-4F5F-BA7C-AA9D8D9D1671}" type="slidenum">
              <a:rPr lang="it-IT" smtClean="0"/>
              <a:t>‹N°›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683026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90DCD913-2CE9-47F7-8DF5-B55ADD1012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="" xmlns:a16="http://schemas.microsoft.com/office/drawing/2014/main" id="{700A6B60-4094-4F4D-BD34-EE380470B0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="" xmlns:a16="http://schemas.microsoft.com/office/drawing/2014/main" id="{A5FD9612-5AA2-4662-A788-6D5E9D8366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ACE20-333B-44FF-8048-BDE66E2D3417}" type="datetimeFigureOut">
              <a:rPr lang="it-IT" smtClean="0"/>
              <a:t>15/03/2026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="" xmlns:a16="http://schemas.microsoft.com/office/drawing/2014/main" id="{F53694D7-CE1C-425E-97DC-4AF93B8239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="" xmlns:a16="http://schemas.microsoft.com/office/drawing/2014/main" id="{125BF268-142F-4DBE-BB43-8764EE7CDF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3E80D-EAF7-4F5F-BA7C-AA9D8D9D1671}" type="slidenum">
              <a:rPr lang="it-IT" smtClean="0"/>
              <a:t>‹N°›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421475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D7F7D608-CC5D-4254-A13D-6149D786B6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="" xmlns:a16="http://schemas.microsoft.com/office/drawing/2014/main" id="{163DE456-BABE-4339-B81C-0221CB9A73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="" xmlns:a16="http://schemas.microsoft.com/office/drawing/2014/main" id="{B56B46DD-355D-47F9-89D6-3C8FD871FE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ACE20-333B-44FF-8048-BDE66E2D3417}" type="datetimeFigureOut">
              <a:rPr lang="it-IT" smtClean="0"/>
              <a:t>15/03/2026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="" xmlns:a16="http://schemas.microsoft.com/office/drawing/2014/main" id="{C932A418-F68D-40C2-B56B-EC7B0CC85E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="" xmlns:a16="http://schemas.microsoft.com/office/drawing/2014/main" id="{56304BAF-57B9-4258-97AA-43E4FA100B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3E80D-EAF7-4F5F-BA7C-AA9D8D9D1671}" type="slidenum">
              <a:rPr lang="it-IT" smtClean="0"/>
              <a:t>‹N°›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01155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8EDB117F-BC84-42A5-80C3-4D888B6091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="" xmlns:a16="http://schemas.microsoft.com/office/drawing/2014/main" id="{B3478E9A-D498-424D-9EE8-2B0E59BD946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="" xmlns:a16="http://schemas.microsoft.com/office/drawing/2014/main" id="{C19E52A5-B8D8-487B-B656-EFCE9EB0A80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="" xmlns:a16="http://schemas.microsoft.com/office/drawing/2014/main" id="{FCFA8D9E-F1A2-4B9C-9A32-A9D0783E50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ACE20-333B-44FF-8048-BDE66E2D3417}" type="datetimeFigureOut">
              <a:rPr lang="it-IT" smtClean="0"/>
              <a:t>15/03/2026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="" xmlns:a16="http://schemas.microsoft.com/office/drawing/2014/main" id="{5982C0B3-010E-4F67-BAC5-B6226BEB79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="" xmlns:a16="http://schemas.microsoft.com/office/drawing/2014/main" id="{A754FCA9-6502-43C3-9124-9FD237787F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3E80D-EAF7-4F5F-BA7C-AA9D8D9D1671}" type="slidenum">
              <a:rPr lang="it-IT" smtClean="0"/>
              <a:t>‹N°›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436710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34E98D27-7505-46CB-B8CA-7760BED6AD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="" xmlns:a16="http://schemas.microsoft.com/office/drawing/2014/main" id="{420B258A-83CD-4E3A-A4DC-155F400B05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="" xmlns:a16="http://schemas.microsoft.com/office/drawing/2014/main" id="{0BE29E82-81E4-447F-9030-CF239E877C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="" xmlns:a16="http://schemas.microsoft.com/office/drawing/2014/main" id="{1954D1AA-0AC7-4212-8332-5D5D359139E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="" xmlns:a16="http://schemas.microsoft.com/office/drawing/2014/main" id="{95ABE488-E097-45CF-A269-E06BBEE5AB6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="" xmlns:a16="http://schemas.microsoft.com/office/drawing/2014/main" id="{D77A92D5-E2FC-4B8D-B28A-733544C12D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ACE20-333B-44FF-8048-BDE66E2D3417}" type="datetimeFigureOut">
              <a:rPr lang="it-IT" smtClean="0"/>
              <a:t>15/03/2026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="" xmlns:a16="http://schemas.microsoft.com/office/drawing/2014/main" id="{2B4839BF-D838-4C3D-9567-9797435B85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="" xmlns:a16="http://schemas.microsoft.com/office/drawing/2014/main" id="{1C683122-6F71-40F3-9FE4-0E271C1DD7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3E80D-EAF7-4F5F-BA7C-AA9D8D9D1671}" type="slidenum">
              <a:rPr lang="it-IT" smtClean="0"/>
              <a:t>‹N°›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086016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9FDB1BDF-B62F-4DD8-8A1C-0071710360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="" xmlns:a16="http://schemas.microsoft.com/office/drawing/2014/main" id="{8867A061-5397-43AE-857F-8483161786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ACE20-333B-44FF-8048-BDE66E2D3417}" type="datetimeFigureOut">
              <a:rPr lang="it-IT" smtClean="0"/>
              <a:t>15/03/2026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="" xmlns:a16="http://schemas.microsoft.com/office/drawing/2014/main" id="{79BDDE2E-0059-4B34-A48B-D3C8D242CD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="" xmlns:a16="http://schemas.microsoft.com/office/drawing/2014/main" id="{50DB4436-B0AA-4133-9FCF-32D245D991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3E80D-EAF7-4F5F-BA7C-AA9D8D9D1671}" type="slidenum">
              <a:rPr lang="it-IT" smtClean="0"/>
              <a:t>‹N°›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756902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="" xmlns:a16="http://schemas.microsoft.com/office/drawing/2014/main" id="{BA02C732-CCD5-4ADA-B6AD-A92323F50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ACE20-333B-44FF-8048-BDE66E2D3417}" type="datetimeFigureOut">
              <a:rPr lang="it-IT" smtClean="0"/>
              <a:t>15/03/2026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="" xmlns:a16="http://schemas.microsoft.com/office/drawing/2014/main" id="{DD31A62A-4978-4089-8105-BDD96727DB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="" xmlns:a16="http://schemas.microsoft.com/office/drawing/2014/main" id="{9F505B86-1899-4229-8FCF-4930257019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3E80D-EAF7-4F5F-BA7C-AA9D8D9D1671}" type="slidenum">
              <a:rPr lang="it-IT" smtClean="0"/>
              <a:t>‹N°›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16544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75822F80-6FCE-432B-B81C-621EE802AE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="" xmlns:a16="http://schemas.microsoft.com/office/drawing/2014/main" id="{C738CBAF-9ED8-473F-9938-BC785CD39D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="" xmlns:a16="http://schemas.microsoft.com/office/drawing/2014/main" id="{3D2B786E-0C7B-4C02-9BF9-F64BB8017B2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="" xmlns:a16="http://schemas.microsoft.com/office/drawing/2014/main" id="{5CC700F8-1C90-435C-8F29-C932B7D1EB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ACE20-333B-44FF-8048-BDE66E2D3417}" type="datetimeFigureOut">
              <a:rPr lang="it-IT" smtClean="0"/>
              <a:t>15/03/2026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="" xmlns:a16="http://schemas.microsoft.com/office/drawing/2014/main" id="{194CDB35-1EDE-41BA-9492-286F1368D1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="" xmlns:a16="http://schemas.microsoft.com/office/drawing/2014/main" id="{D60AF755-D296-4197-8C45-EDF1CDA937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3E80D-EAF7-4F5F-BA7C-AA9D8D9D1671}" type="slidenum">
              <a:rPr lang="it-IT" smtClean="0"/>
              <a:t>‹N°›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459332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8A7F0283-8A56-4501-A1BC-4CFA1C9717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="" xmlns:a16="http://schemas.microsoft.com/office/drawing/2014/main" id="{B41ADA50-9ECC-4627-8967-B457905C1E7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="" xmlns:a16="http://schemas.microsoft.com/office/drawing/2014/main" id="{80699504-8609-4515-AC65-4B9187F9A26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="" xmlns:a16="http://schemas.microsoft.com/office/drawing/2014/main" id="{A1EFFA4E-9FAB-4AB5-96AA-8E05FB8C92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ACE20-333B-44FF-8048-BDE66E2D3417}" type="datetimeFigureOut">
              <a:rPr lang="it-IT" smtClean="0"/>
              <a:t>15/03/2026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="" xmlns:a16="http://schemas.microsoft.com/office/drawing/2014/main" id="{61919DB2-E3CE-4DB6-8C6E-6DD387ABEE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="" xmlns:a16="http://schemas.microsoft.com/office/drawing/2014/main" id="{0D2811A8-F934-493D-8B84-59CE2D22CF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3E80D-EAF7-4F5F-BA7C-AA9D8D9D1671}" type="slidenum">
              <a:rPr lang="it-IT" smtClean="0"/>
              <a:t>‹N°›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237376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="" xmlns:a16="http://schemas.microsoft.com/office/drawing/2014/main" id="{108BE410-AACE-489A-830B-919842636C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="" xmlns:a16="http://schemas.microsoft.com/office/drawing/2014/main" id="{2A74C952-12DB-44E4-8E5F-CD7FAB1C85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="" xmlns:a16="http://schemas.microsoft.com/office/drawing/2014/main" id="{13FEA6A1-94CC-4E43-9EB0-CB7BA1DD83D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4ACE20-333B-44FF-8048-BDE66E2D3417}" type="datetimeFigureOut">
              <a:rPr lang="it-IT" smtClean="0"/>
              <a:t>15/03/2026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="" xmlns:a16="http://schemas.microsoft.com/office/drawing/2014/main" id="{863ACA87-6133-4DF5-A554-934070FFF8A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="" xmlns:a16="http://schemas.microsoft.com/office/drawing/2014/main" id="{CA6DE944-0076-43EB-8EE2-25BA726A93F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63E80D-EAF7-4F5F-BA7C-AA9D8D9D1671}" type="slidenum">
              <a:rPr lang="it-IT" smtClean="0"/>
              <a:t>‹N°›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890082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="" xmlns:a16="http://schemas.microsoft.com/office/drawing/2014/main" id="{AE806FAF-9D3E-49D9-BF3D-E9CCC82B41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01296"/>
            <a:ext cx="10515600" cy="4975667"/>
          </a:xfrm>
        </p:spPr>
        <p:txBody>
          <a:bodyPr/>
          <a:lstStyle/>
          <a:p>
            <a:endParaRPr lang="it-IT" dirty="0"/>
          </a:p>
          <a:p>
            <a:endParaRPr lang="it-IT" dirty="0"/>
          </a:p>
        </p:txBody>
      </p:sp>
      <p:sp>
        <p:nvSpPr>
          <p:cNvPr id="4" name="Rettangolo 3">
            <a:extLst>
              <a:ext uri="{FF2B5EF4-FFF2-40B4-BE49-F238E27FC236}">
                <a16:creationId xmlns="" xmlns:a16="http://schemas.microsoft.com/office/drawing/2014/main" id="{5C047ED4-52E3-4A2A-948B-20CE7D7233A4}"/>
              </a:ext>
            </a:extLst>
          </p:cNvPr>
          <p:cNvSpPr/>
          <p:nvPr/>
        </p:nvSpPr>
        <p:spPr>
          <a:xfrm>
            <a:off x="-6607" y="793615"/>
            <a:ext cx="12198272" cy="5015281"/>
          </a:xfrm>
          <a:prstGeom prst="rect">
            <a:avLst/>
          </a:prstGeom>
          <a:solidFill>
            <a:srgbClr val="99B2DF"/>
          </a:solidFill>
          <a:ln>
            <a:noFill/>
          </a:ln>
          <a:effectLst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400" b="1" dirty="0" err="1"/>
              <a:t>Conclusion</a:t>
            </a:r>
            <a:endParaRPr lang="it-IT" sz="2400" dirty="0"/>
          </a:p>
        </p:txBody>
      </p:sp>
      <p:sp>
        <p:nvSpPr>
          <p:cNvPr id="5" name="Rettangolo 4">
            <a:extLst>
              <a:ext uri="{FF2B5EF4-FFF2-40B4-BE49-F238E27FC236}">
                <a16:creationId xmlns="" xmlns:a16="http://schemas.microsoft.com/office/drawing/2014/main" id="{57C6657B-C862-4624-AF23-0815F276EF35}"/>
              </a:ext>
            </a:extLst>
          </p:cNvPr>
          <p:cNvSpPr/>
          <p:nvPr/>
        </p:nvSpPr>
        <p:spPr>
          <a:xfrm>
            <a:off x="3950889" y="793994"/>
            <a:ext cx="4288076" cy="501452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pic>
        <p:nvPicPr>
          <p:cNvPr id="7" name="Immagine 6">
            <a:extLst>
              <a:ext uri="{FF2B5EF4-FFF2-40B4-BE49-F238E27FC236}">
                <a16:creationId xmlns="" xmlns:a16="http://schemas.microsoft.com/office/drawing/2014/main" id="{9D7F0B6B-053D-4EF4-A94B-964FCCCABA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46763" y="5986009"/>
            <a:ext cx="3425124" cy="714488"/>
          </a:xfrm>
          <a:prstGeom prst="rect">
            <a:avLst/>
          </a:prstGeom>
        </p:spPr>
      </p:pic>
      <p:sp>
        <p:nvSpPr>
          <p:cNvPr id="14" name="CasellaDiTesto 13">
            <a:extLst>
              <a:ext uri="{FF2B5EF4-FFF2-40B4-BE49-F238E27FC236}">
                <a16:creationId xmlns="" xmlns:a16="http://schemas.microsoft.com/office/drawing/2014/main" id="{40F199E0-EF0A-4852-8CD5-FCA17ED84623}"/>
              </a:ext>
            </a:extLst>
          </p:cNvPr>
          <p:cNvSpPr txBox="1"/>
          <p:nvPr/>
        </p:nvSpPr>
        <p:spPr>
          <a:xfrm>
            <a:off x="57233" y="739631"/>
            <a:ext cx="3895804" cy="461665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it-IT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METHODS</a:t>
            </a:r>
            <a:r>
              <a:rPr lang="it-IT" sz="2400" b="1" dirty="0"/>
              <a:t>	</a:t>
            </a:r>
          </a:p>
        </p:txBody>
      </p:sp>
      <p:sp>
        <p:nvSpPr>
          <p:cNvPr id="18" name="CasellaDiTesto 17">
            <a:extLst>
              <a:ext uri="{FF2B5EF4-FFF2-40B4-BE49-F238E27FC236}">
                <a16:creationId xmlns="" xmlns:a16="http://schemas.microsoft.com/office/drawing/2014/main" id="{F89B844B-5329-4EF8-A25F-1F177F64B210}"/>
              </a:ext>
            </a:extLst>
          </p:cNvPr>
          <p:cNvSpPr txBox="1"/>
          <p:nvPr/>
        </p:nvSpPr>
        <p:spPr>
          <a:xfrm>
            <a:off x="4015144" y="739631"/>
            <a:ext cx="4175760" cy="461665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it-IT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RESULTS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="" xmlns:a16="http://schemas.microsoft.com/office/drawing/2014/main" id="{E2FD73DB-5170-483D-8AED-73807F7EFBA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0113" y="5959626"/>
            <a:ext cx="2422604" cy="699863"/>
          </a:xfrm>
          <a:prstGeom prst="rect">
            <a:avLst/>
          </a:prstGeom>
          <a:ln>
            <a:noFill/>
          </a:ln>
        </p:spPr>
      </p:pic>
      <p:sp>
        <p:nvSpPr>
          <p:cNvPr id="11" name="CasellaDiTesto 10">
            <a:extLst>
              <a:ext uri="{FF2B5EF4-FFF2-40B4-BE49-F238E27FC236}">
                <a16:creationId xmlns="" xmlns:a16="http://schemas.microsoft.com/office/drawing/2014/main" id="{7E841DD3-FD98-4EB0-9BD3-D2A17CABA7C9}"/>
              </a:ext>
            </a:extLst>
          </p:cNvPr>
          <p:cNvSpPr txBox="1"/>
          <p:nvPr/>
        </p:nvSpPr>
        <p:spPr>
          <a:xfrm>
            <a:off x="10160" y="65247"/>
            <a:ext cx="121818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/>
              <a:t>Five-Year Outcomes of Laparoscopic Sleeve Gastrectomy and Roux-</a:t>
            </a:r>
            <a:r>
              <a:rPr lang="en-US" sz="2000" b="1" dirty="0" err="1" smtClean="0"/>
              <a:t>en</a:t>
            </a:r>
            <a:r>
              <a:rPr lang="en-US" sz="2000" b="1" dirty="0" smtClean="0"/>
              <a:t>-Y Gastric Bypass: A Comparative Study of Weight Loss and Nutritional Deficiencies</a:t>
            </a:r>
            <a:endParaRPr lang="fr-BE" sz="2000" b="1" dirty="0"/>
          </a:p>
        </p:txBody>
      </p:sp>
      <p:sp>
        <p:nvSpPr>
          <p:cNvPr id="127" name="Rectangle 126"/>
          <p:cNvSpPr/>
          <p:nvPr/>
        </p:nvSpPr>
        <p:spPr>
          <a:xfrm>
            <a:off x="8126650" y="739631"/>
            <a:ext cx="4065350" cy="461665"/>
          </a:xfrm>
          <a:prstGeom prst="rect">
            <a:avLst/>
          </a:prstGeom>
        </p:spPr>
        <p:txBody>
          <a:bodyPr wrap="square" anchor="b">
            <a:spAutoFit/>
          </a:bodyPr>
          <a:lstStyle/>
          <a:p>
            <a:pPr algn="ctr"/>
            <a:r>
              <a:rPr lang="it-IT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CONCLUSIONS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105B06F1-4FC1-406F-9F3D-BE586F3167B6}"/>
              </a:ext>
            </a:extLst>
          </p:cNvPr>
          <p:cNvSpPr txBox="1"/>
          <p:nvPr/>
        </p:nvSpPr>
        <p:spPr>
          <a:xfrm>
            <a:off x="2852929" y="5986009"/>
            <a:ext cx="5449824" cy="738664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US" sz="1400" dirty="0"/>
          </a:p>
          <a:p>
            <a:pPr algn="ctr"/>
            <a:endParaRPr lang="en-US" sz="1400" dirty="0"/>
          </a:p>
          <a:p>
            <a:pPr algn="ctr"/>
            <a:endParaRPr lang="en-US" sz="1400" dirty="0"/>
          </a:p>
        </p:txBody>
      </p:sp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350917" y="2608109"/>
            <a:ext cx="3580228" cy="2308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r-FR" altLang="fr-FR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</a:rPr>
              <a:t>Study</a:t>
            </a:r>
            <a:r>
              <a:rPr kumimoji="0" lang="fr-FR" altLang="fr-F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Design:</a:t>
            </a:r>
            <a:r>
              <a:rPr kumimoji="0" lang="fr-FR" altLang="fr-F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Single</a:t>
            </a:r>
            <a:r>
              <a:rPr kumimoji="0" lang="fr-FR" altLang="fr-FR" sz="16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Center </a:t>
            </a:r>
            <a:r>
              <a:rPr kumimoji="0" lang="fr-FR" altLang="fr-FR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</a:rPr>
              <a:t>Retrospective</a:t>
            </a:r>
            <a:r>
              <a:rPr kumimoji="0" lang="fr-FR" altLang="fr-F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fr-FR" altLang="fr-FR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</a:rPr>
              <a:t>observational</a:t>
            </a:r>
            <a:r>
              <a:rPr kumimoji="0" lang="fr-FR" altLang="fr-F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fr-FR" altLang="fr-FR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</a:rPr>
              <a:t>cohort</a:t>
            </a:r>
            <a:endParaRPr kumimoji="0" lang="fr-FR" altLang="fr-FR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fr-FR" altLang="fr-FR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fr-FR" altLang="fr-F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Population:</a:t>
            </a:r>
            <a:r>
              <a:rPr kumimoji="0" lang="fr-FR" altLang="fr-F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860 </a:t>
            </a:r>
            <a:r>
              <a:rPr kumimoji="0" lang="en-US" altLang="fr-F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adults</a:t>
            </a:r>
            <a:r>
              <a:rPr kumimoji="0" lang="fr-FR" altLang="fr-F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patients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fr-FR" altLang="fr-FR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r-FR" altLang="fr-F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Groups:</a:t>
            </a:r>
            <a:r>
              <a:rPr kumimoji="0" lang="fr-FR" altLang="fr-F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SG (n = 502) vs. RYGB (n = 358)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fr-FR" altLang="fr-FR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fr-FR" altLang="fr-FR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</a:rPr>
              <a:t>Follow</a:t>
            </a:r>
            <a:r>
              <a:rPr kumimoji="0" lang="fr-FR" altLang="fr-F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-up:</a:t>
            </a:r>
            <a:r>
              <a:rPr kumimoji="0" lang="fr-FR" altLang="fr-F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lang="en-US" sz="1600" dirty="0"/>
              <a:t>Clinical and nutritional assessment up to </a:t>
            </a:r>
            <a:r>
              <a:rPr lang="en-US" sz="1600" dirty="0" smtClean="0"/>
              <a:t>5 years</a:t>
            </a:r>
            <a:endParaRPr kumimoji="0" lang="fr-FR" altLang="fr-FR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13" name="Rectangle 3"/>
          <p:cNvSpPr>
            <a:spLocks noChangeArrowheads="1"/>
          </p:cNvSpPr>
          <p:nvPr/>
        </p:nvSpPr>
        <p:spPr bwMode="auto">
          <a:xfrm>
            <a:off x="5360442" y="4884750"/>
            <a:ext cx="2766208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400" b="1" dirty="0"/>
              <a:t>SG associated with higher rates of folate and vitamin D deficiencies</a:t>
            </a:r>
            <a:endParaRPr kumimoji="0" lang="fr-FR" altLang="fr-FR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17" name="ZoneTexte 16"/>
          <p:cNvSpPr txBox="1"/>
          <p:nvPr/>
        </p:nvSpPr>
        <p:spPr>
          <a:xfrm>
            <a:off x="320113" y="5297592"/>
            <a:ext cx="3412977" cy="276999"/>
          </a:xfrm>
          <a:prstGeom prst="rect">
            <a:avLst/>
          </a:prstGeom>
          <a:effectLst>
            <a:softEdge rad="0"/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BE" sz="1200" dirty="0" err="1" smtClean="0"/>
              <a:t>Study</a:t>
            </a:r>
            <a:r>
              <a:rPr lang="fr-BE" sz="1200" dirty="0" smtClean="0"/>
              <a:t> </a:t>
            </a:r>
            <a:r>
              <a:rPr lang="fr-BE" sz="1200" dirty="0" err="1" smtClean="0"/>
              <a:t>period</a:t>
            </a:r>
            <a:r>
              <a:rPr lang="fr-BE" sz="1200" dirty="0" smtClean="0"/>
              <a:t>: </a:t>
            </a:r>
            <a:r>
              <a:rPr lang="fr-BE" sz="1200" dirty="0" err="1" smtClean="0"/>
              <a:t>from</a:t>
            </a:r>
            <a:r>
              <a:rPr lang="fr-BE" sz="1200" dirty="0" smtClean="0"/>
              <a:t> </a:t>
            </a:r>
            <a:r>
              <a:rPr lang="fr-BE" sz="1200" dirty="0" err="1" smtClean="0"/>
              <a:t>January</a:t>
            </a:r>
            <a:r>
              <a:rPr lang="fr-BE" sz="1200" dirty="0" smtClean="0"/>
              <a:t> 2014 to </a:t>
            </a:r>
            <a:r>
              <a:rPr lang="fr-BE" sz="1200" dirty="0" err="1" smtClean="0"/>
              <a:t>December</a:t>
            </a:r>
            <a:r>
              <a:rPr lang="fr-BE" sz="1200" dirty="0" smtClean="0"/>
              <a:t> 2020</a:t>
            </a:r>
            <a:endParaRPr lang="fr-BE" sz="1200" dirty="0"/>
          </a:p>
        </p:txBody>
      </p:sp>
      <p:pic>
        <p:nvPicPr>
          <p:cNvPr id="21" name="Image 20"/>
          <p:cNvPicPr>
            <a:picLocks noChangeAspect="1"/>
          </p:cNvPicPr>
          <p:nvPr/>
        </p:nvPicPr>
        <p:blipFill rotWithShape="1">
          <a:blip r:embed="rId5"/>
          <a:srcRect t="2758"/>
          <a:stretch/>
        </p:blipFill>
        <p:spPr>
          <a:xfrm>
            <a:off x="698954" y="1201296"/>
            <a:ext cx="2610214" cy="1232065"/>
          </a:xfrm>
          <a:prstGeom prst="rect">
            <a:avLst/>
          </a:prstGeom>
        </p:spPr>
      </p:pic>
      <p:pic>
        <p:nvPicPr>
          <p:cNvPr id="22" name="Image 2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57052" y="1447517"/>
            <a:ext cx="683318" cy="1060320"/>
          </a:xfrm>
          <a:prstGeom prst="rect">
            <a:avLst/>
          </a:prstGeom>
        </p:spPr>
      </p:pic>
      <p:sp>
        <p:nvSpPr>
          <p:cNvPr id="23" name="ZoneTexte 22"/>
          <p:cNvSpPr txBox="1"/>
          <p:nvPr/>
        </p:nvSpPr>
        <p:spPr>
          <a:xfrm>
            <a:off x="8204476" y="2728022"/>
            <a:ext cx="237883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altLang="fr-FR" sz="1600" b="1" dirty="0" smtClean="0"/>
              <a:t>Superior </a:t>
            </a:r>
            <a:r>
              <a:rPr lang="fr-FR" altLang="fr-FR" sz="1600" b="1" dirty="0"/>
              <a:t>long-</a:t>
            </a:r>
            <a:r>
              <a:rPr lang="fr-FR" altLang="fr-FR" sz="1600" b="1" dirty="0" err="1"/>
              <a:t>term</a:t>
            </a:r>
            <a:r>
              <a:rPr lang="fr-FR" altLang="fr-FR" sz="1600" b="1" dirty="0"/>
              <a:t> </a:t>
            </a:r>
            <a:r>
              <a:rPr lang="fr-FR" altLang="fr-FR" sz="1600" b="1" dirty="0" err="1" smtClean="0"/>
              <a:t>weight-loss</a:t>
            </a:r>
            <a:r>
              <a:rPr lang="fr-FR" altLang="fr-FR" sz="1600" b="1" dirty="0" smtClean="0"/>
              <a:t> </a:t>
            </a:r>
            <a:r>
              <a:rPr lang="fr-FR" altLang="fr-FR" sz="1600" b="1" dirty="0" err="1" smtClean="0"/>
              <a:t>durability</a:t>
            </a:r>
            <a:endParaRPr lang="fr-FR" altLang="fr-FR" sz="1600" b="1" dirty="0"/>
          </a:p>
          <a:p>
            <a:endParaRPr lang="fr-FR" altLang="fr-FR" sz="1600" b="1" dirty="0" smtClean="0"/>
          </a:p>
          <a:p>
            <a:r>
              <a:rPr lang="fr-FR" altLang="fr-FR" sz="1600" b="1" dirty="0" err="1" smtClean="0"/>
              <a:t>Better</a:t>
            </a:r>
            <a:r>
              <a:rPr lang="fr-FR" altLang="fr-FR" sz="1600" b="1" dirty="0" smtClean="0"/>
              <a:t> GERD control</a:t>
            </a:r>
          </a:p>
          <a:p>
            <a:endParaRPr lang="fr-FR" altLang="fr-FR" sz="1600" b="1" dirty="0" smtClean="0"/>
          </a:p>
          <a:p>
            <a:r>
              <a:rPr lang="fr-FR" altLang="fr-FR" sz="1600" b="1" dirty="0" err="1" smtClean="0"/>
              <a:t>Higher</a:t>
            </a:r>
            <a:r>
              <a:rPr lang="fr-FR" altLang="fr-FR" sz="1600" b="1" dirty="0" smtClean="0"/>
              <a:t> </a:t>
            </a:r>
            <a:r>
              <a:rPr lang="fr-FR" altLang="fr-FR" sz="1600" b="1" dirty="0"/>
              <a:t>major </a:t>
            </a:r>
            <a:r>
              <a:rPr lang="fr-FR" altLang="fr-FR" sz="1600" b="1" dirty="0" err="1" smtClean="0"/>
              <a:t>morbidity</a:t>
            </a:r>
            <a:endParaRPr lang="fr-BE" sz="1600" b="1" dirty="0"/>
          </a:p>
        </p:txBody>
      </p:sp>
      <p:pic>
        <p:nvPicPr>
          <p:cNvPr id="24" name="Image 2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614513" y="1357148"/>
            <a:ext cx="888484" cy="1241057"/>
          </a:xfrm>
          <a:prstGeom prst="rect">
            <a:avLst/>
          </a:prstGeom>
        </p:spPr>
      </p:pic>
      <p:sp>
        <p:nvSpPr>
          <p:cNvPr id="25" name="ZoneTexte 24"/>
          <p:cNvSpPr txBox="1"/>
          <p:nvPr/>
        </p:nvSpPr>
        <p:spPr>
          <a:xfrm>
            <a:off x="10304980" y="2720877"/>
            <a:ext cx="188668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altLang="fr-FR" sz="1600" b="1" dirty="0" err="1" smtClean="0"/>
              <a:t>Safer</a:t>
            </a:r>
            <a:r>
              <a:rPr lang="fr-FR" altLang="fr-FR" sz="1600" b="1" dirty="0" smtClean="0"/>
              <a:t> </a:t>
            </a:r>
            <a:r>
              <a:rPr lang="fr-FR" altLang="fr-FR" sz="1600" b="1" dirty="0" err="1"/>
              <a:t>surgical</a:t>
            </a:r>
            <a:r>
              <a:rPr lang="fr-FR" altLang="fr-FR" sz="1600" b="1" dirty="0"/>
              <a:t> </a:t>
            </a:r>
            <a:r>
              <a:rPr lang="fr-FR" altLang="fr-FR" sz="1600" b="1" dirty="0" smtClean="0"/>
              <a:t>profile</a:t>
            </a:r>
          </a:p>
          <a:p>
            <a:endParaRPr lang="fr-FR" altLang="fr-FR" sz="1600" b="1" dirty="0" smtClean="0"/>
          </a:p>
          <a:p>
            <a:r>
              <a:rPr lang="fr-FR" altLang="fr-FR" sz="1600" b="1" dirty="0" err="1" smtClean="0"/>
              <a:t>Requires</a:t>
            </a:r>
            <a:r>
              <a:rPr lang="fr-FR" altLang="fr-FR" sz="1600" b="1" dirty="0" smtClean="0"/>
              <a:t> </a:t>
            </a:r>
            <a:r>
              <a:rPr lang="fr-FR" altLang="fr-FR" sz="1600" b="1" dirty="0"/>
              <a:t>strict long-</a:t>
            </a:r>
            <a:r>
              <a:rPr lang="fr-FR" altLang="fr-FR" sz="1600" b="1" dirty="0" err="1"/>
              <a:t>term</a:t>
            </a:r>
            <a:r>
              <a:rPr lang="fr-FR" altLang="fr-FR" sz="1600" b="1" dirty="0"/>
              <a:t> monitoring for </a:t>
            </a:r>
            <a:r>
              <a:rPr lang="fr-FR" altLang="fr-FR" sz="1600" b="1" dirty="0" smtClean="0"/>
              <a:t>GERD and </a:t>
            </a:r>
            <a:r>
              <a:rPr lang="fr-FR" altLang="fr-FR" sz="1600" b="1" dirty="0" err="1"/>
              <a:t>specific</a:t>
            </a:r>
            <a:r>
              <a:rPr lang="fr-FR" altLang="fr-FR" sz="1600" b="1" dirty="0"/>
              <a:t> </a:t>
            </a:r>
            <a:r>
              <a:rPr lang="fr-FR" altLang="fr-FR" sz="1600" b="1" dirty="0" err="1"/>
              <a:t>micronutrient</a:t>
            </a:r>
            <a:r>
              <a:rPr lang="fr-FR" altLang="fr-FR" sz="1600" b="1" dirty="0"/>
              <a:t> </a:t>
            </a:r>
            <a:r>
              <a:rPr lang="fr-FR" altLang="fr-FR" sz="1600" b="1" dirty="0" err="1" smtClean="0"/>
              <a:t>deficiencies</a:t>
            </a:r>
            <a:endParaRPr lang="fr-FR" altLang="fr-FR" sz="16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BE" sz="1600" b="1" dirty="0"/>
          </a:p>
        </p:txBody>
      </p:sp>
      <p:pic>
        <p:nvPicPr>
          <p:cNvPr id="26" name="Image 2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472383" y="1579476"/>
            <a:ext cx="943107" cy="666843"/>
          </a:xfrm>
          <a:prstGeom prst="rect">
            <a:avLst/>
          </a:prstGeom>
        </p:spPr>
      </p:pic>
      <p:sp>
        <p:nvSpPr>
          <p:cNvPr id="27" name="ZoneTexte 26"/>
          <p:cNvSpPr txBox="1"/>
          <p:nvPr/>
        </p:nvSpPr>
        <p:spPr>
          <a:xfrm>
            <a:off x="5428819" y="1714626"/>
            <a:ext cx="28559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1600" b="1" dirty="0" smtClean="0"/>
              <a:t>EWL    70.2 vs. 84.0%, p&lt;0.05</a:t>
            </a:r>
          </a:p>
          <a:p>
            <a:r>
              <a:rPr lang="fr-BE" sz="1600" b="1" dirty="0" smtClean="0"/>
              <a:t>TWL    26.8 vs. 30.1%, p&lt;0.05</a:t>
            </a:r>
            <a:endParaRPr lang="fr-BE" sz="1600" b="1" dirty="0"/>
          </a:p>
        </p:txBody>
      </p:sp>
      <p:pic>
        <p:nvPicPr>
          <p:cNvPr id="28" name="Image 2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103024" y="1242775"/>
            <a:ext cx="943107" cy="485843"/>
          </a:xfrm>
          <a:prstGeom prst="rect">
            <a:avLst/>
          </a:prstGeom>
        </p:spPr>
      </p:pic>
      <p:sp>
        <p:nvSpPr>
          <p:cNvPr id="29" name="ZoneTexte 28"/>
          <p:cNvSpPr txBox="1"/>
          <p:nvPr/>
        </p:nvSpPr>
        <p:spPr>
          <a:xfrm>
            <a:off x="4518186" y="2167607"/>
            <a:ext cx="7600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1400" b="1" dirty="0" smtClean="0"/>
              <a:t>5 </a:t>
            </a:r>
            <a:r>
              <a:rPr lang="fr-BE" sz="1400" b="1" dirty="0" err="1" smtClean="0"/>
              <a:t>Years</a:t>
            </a:r>
            <a:endParaRPr lang="fr-BE" sz="1400" b="1" dirty="0"/>
          </a:p>
        </p:txBody>
      </p:sp>
      <p:pic>
        <p:nvPicPr>
          <p:cNvPr id="32" name="Image 3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485278" y="2834450"/>
            <a:ext cx="842624" cy="714655"/>
          </a:xfrm>
          <a:prstGeom prst="rect">
            <a:avLst/>
          </a:prstGeom>
        </p:spPr>
      </p:pic>
      <p:sp>
        <p:nvSpPr>
          <p:cNvPr id="37" name="Rectangle 8"/>
          <p:cNvSpPr>
            <a:spLocks noChangeArrowheads="1"/>
          </p:cNvSpPr>
          <p:nvPr/>
        </p:nvSpPr>
        <p:spPr bwMode="auto">
          <a:xfrm>
            <a:off x="5339079" y="2507837"/>
            <a:ext cx="2787572" cy="1384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altLang="fr-FR" sz="1400" b="1" dirty="0" err="1" smtClean="0"/>
              <a:t>Higher</a:t>
            </a:r>
            <a:r>
              <a:rPr lang="fr-FR" altLang="fr-FR" sz="1400" b="1" dirty="0" smtClean="0"/>
              <a:t> </a:t>
            </a:r>
            <a:r>
              <a:rPr lang="fr-FR" altLang="fr-FR" sz="1400" b="1" dirty="0"/>
              <a:t>GERD </a:t>
            </a:r>
            <a:r>
              <a:rPr lang="fr-FR" altLang="fr-FR" sz="1400" b="1" dirty="0" err="1"/>
              <a:t>after</a:t>
            </a:r>
            <a:r>
              <a:rPr lang="fr-FR" altLang="fr-FR" sz="1400" b="1" dirty="0"/>
              <a:t> SG:</a:t>
            </a:r>
            <a:r>
              <a:rPr lang="fr-FR" altLang="fr-FR" sz="1400" dirty="0"/>
              <a:t> 32.9% at </a:t>
            </a:r>
            <a:endParaRPr lang="fr-FR" altLang="fr-FR" sz="1400" dirty="0" smtClean="0"/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altLang="fr-FR" sz="1400" dirty="0" smtClean="0"/>
              <a:t>1 </a:t>
            </a:r>
            <a:r>
              <a:rPr lang="fr-FR" altLang="fr-FR" sz="1400" dirty="0" err="1" smtClean="0"/>
              <a:t>year</a:t>
            </a:r>
            <a:r>
              <a:rPr lang="fr-FR" altLang="fr-FR" sz="1400" dirty="0" smtClean="0"/>
              <a:t> </a:t>
            </a:r>
            <a:r>
              <a:rPr lang="fr-FR" altLang="fr-FR" sz="1400" dirty="0"/>
              <a:t>→ </a:t>
            </a:r>
            <a:r>
              <a:rPr lang="fr-FR" altLang="fr-FR" sz="1400" b="1" dirty="0"/>
              <a:t>49.3% at </a:t>
            </a:r>
            <a:r>
              <a:rPr lang="fr-FR" altLang="fr-FR" sz="1400" b="1" dirty="0" smtClean="0"/>
              <a:t>5 </a:t>
            </a:r>
            <a:r>
              <a:rPr lang="fr-FR" altLang="fr-FR" sz="1400" b="1" dirty="0" err="1" smtClean="0"/>
              <a:t>years</a:t>
            </a:r>
            <a:endParaRPr lang="fr-FR" altLang="fr-FR" sz="1400" dirty="0"/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fr-FR" altLang="fr-FR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</a:rPr>
              <a:t>Lower</a:t>
            </a:r>
            <a:r>
              <a:rPr kumimoji="0" lang="fr-FR" altLang="fr-FR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and stable </a:t>
            </a:r>
            <a:r>
              <a:rPr kumimoji="0" lang="fr-FR" altLang="fr-FR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</a:rPr>
              <a:t>after</a:t>
            </a:r>
            <a:r>
              <a:rPr kumimoji="0" lang="fr-FR" altLang="fr-FR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RYGB:</a:t>
            </a:r>
            <a:r>
              <a:rPr kumimoji="0" lang="fr-FR" altLang="fr-FR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18.6% at 1 </a:t>
            </a:r>
            <a:r>
              <a:rPr kumimoji="0" lang="fr-FR" altLang="fr-FR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</a:rPr>
              <a:t>year</a:t>
            </a:r>
            <a:r>
              <a:rPr kumimoji="0" lang="fr-FR" altLang="fr-FR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→ </a:t>
            </a:r>
            <a:r>
              <a:rPr kumimoji="0" lang="fr-FR" altLang="fr-FR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29.9% at 5 </a:t>
            </a:r>
            <a:r>
              <a:rPr kumimoji="0" lang="fr-FR" altLang="fr-FR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</a:rPr>
              <a:t>years</a:t>
            </a:r>
            <a:endParaRPr kumimoji="0" lang="fr-FR" altLang="fr-FR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fr-FR" altLang="fr-FR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GERD </a:t>
            </a:r>
            <a:r>
              <a:rPr kumimoji="0" lang="fr-FR" altLang="fr-FR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</a:rPr>
              <a:t>remission</a:t>
            </a:r>
            <a:r>
              <a:rPr kumimoji="0" lang="fr-FR" altLang="fr-FR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(</a:t>
            </a:r>
            <a:r>
              <a:rPr kumimoji="0" lang="fr-FR" altLang="fr-FR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</a:rPr>
              <a:t>baseline</a:t>
            </a:r>
            <a:r>
              <a:rPr kumimoji="0" lang="fr-FR" altLang="fr-FR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GERD):</a:t>
            </a:r>
            <a:r>
              <a:rPr kumimoji="0" lang="fr-FR" altLang="fr-FR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fr-FR" altLang="fr-FR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RYGB 70.0% vs SG 21.9%</a:t>
            </a:r>
            <a:endParaRPr kumimoji="0" lang="fr-FR" altLang="fr-FR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38" name="ZoneTexte 37"/>
          <p:cNvSpPr txBox="1"/>
          <p:nvPr/>
        </p:nvSpPr>
        <p:spPr>
          <a:xfrm>
            <a:off x="5341598" y="4038524"/>
            <a:ext cx="29719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1400" b="1" dirty="0"/>
              <a:t>Major complications (</a:t>
            </a:r>
            <a:r>
              <a:rPr lang="fr-BE" sz="1400" b="1" dirty="0" err="1"/>
              <a:t>Clavien</a:t>
            </a:r>
            <a:r>
              <a:rPr lang="fr-BE" sz="1400" b="1" dirty="0"/>
              <a:t>–</a:t>
            </a:r>
            <a:r>
              <a:rPr lang="fr-BE" sz="1400" b="1" dirty="0" err="1"/>
              <a:t>Dindo</a:t>
            </a:r>
            <a:r>
              <a:rPr lang="fr-BE" sz="1400" b="1" dirty="0"/>
              <a:t> ≥ III</a:t>
            </a:r>
            <a:r>
              <a:rPr lang="fr-BE" sz="1400" b="1" dirty="0" smtClean="0"/>
              <a:t>):</a:t>
            </a:r>
            <a:r>
              <a:rPr lang="fr-BE" sz="1400" dirty="0" smtClean="0"/>
              <a:t> </a:t>
            </a:r>
            <a:r>
              <a:rPr lang="fr-BE" sz="1400" b="1" dirty="0" smtClean="0"/>
              <a:t>RYGB </a:t>
            </a:r>
            <a:r>
              <a:rPr lang="fr-BE" sz="1400" b="1" dirty="0"/>
              <a:t>7.3% vs SG 1.8%</a:t>
            </a:r>
            <a:endParaRPr lang="fr-BE" sz="1400" dirty="0"/>
          </a:p>
        </p:txBody>
      </p:sp>
      <p:pic>
        <p:nvPicPr>
          <p:cNvPr id="39" name="Image 38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427201" y="3997002"/>
            <a:ext cx="824288" cy="606263"/>
          </a:xfrm>
          <a:prstGeom prst="rect">
            <a:avLst/>
          </a:prstGeom>
        </p:spPr>
      </p:pic>
      <p:pic>
        <p:nvPicPr>
          <p:cNvPr id="40" name="Image 39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407525" y="4826139"/>
            <a:ext cx="931553" cy="640443"/>
          </a:xfrm>
          <a:prstGeom prst="rect">
            <a:avLst/>
          </a:prstGeom>
        </p:spPr>
      </p:pic>
      <p:cxnSp>
        <p:nvCxnSpPr>
          <p:cNvPr id="42" name="Connecteur droit 41"/>
          <p:cNvCxnSpPr/>
          <p:nvPr/>
        </p:nvCxnSpPr>
        <p:spPr>
          <a:xfrm>
            <a:off x="10304980" y="2668637"/>
            <a:ext cx="0" cy="2157502"/>
          </a:xfrm>
          <a:prstGeom prst="line">
            <a:avLst/>
          </a:prstGeom>
          <a:ln w="31750" cmpd="sng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19068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2073</TotalTime>
  <Words>204</Words>
  <Application>Microsoft Office PowerPoint</Application>
  <PresentationFormat>Grand écran</PresentationFormat>
  <Paragraphs>34</Paragraphs>
  <Slides>1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di Office</vt:lpstr>
      <vt:lpstr>Présentation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M.mazzarella</dc:creator>
  <cp:lastModifiedBy>Compte Microsoft</cp:lastModifiedBy>
  <cp:revision>108</cp:revision>
  <dcterms:created xsi:type="dcterms:W3CDTF">2017-10-03T08:27:08Z</dcterms:created>
  <dcterms:modified xsi:type="dcterms:W3CDTF">2026-03-15T17:07:41Z</dcterms:modified>
</cp:coreProperties>
</file>