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12192000"/>
  <p:notesSz cx="6858000" cy="9144000"/>
  <p:embeddedFontLst>
    <p:embeddedFont>
      <p:font typeface="Play" panose="020B0604020202020204" charset="0"/>
      <p:regular r:id="rId6"/>
      <p:bold r:id="rId7"/>
    </p:embeddedFont>
  </p:embeddedFontLst>
  <p:custDataLst>
    <p:tags r:id="rId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gImqeVb7AErTBBNbWhHmQ92Kdb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0C6924-1FEE-48F0-922F-C9F5AAC1E510}">
  <a:tblStyle styleId="{A80C6924-1FEE-48F0-922F-C9F5AAC1E510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7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customschemas.google.com/relationships/presentationmetadata" Target="meta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62225" y="1143000"/>
            <a:ext cx="1733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2225" y="1143000"/>
            <a:ext cx="1733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2225" y="1143000"/>
            <a:ext cx="1733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2225" y="1143000"/>
            <a:ext cx="1733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-438856" y="4155899"/>
            <a:ext cx="77357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481057" y="5075811"/>
            <a:ext cx="103321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-2519318" y="3639917"/>
            <a:ext cx="103321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24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4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3" Type="http://schemas.openxmlformats.org/officeDocument/2006/relationships/image" Target="../media/image17.jpg"/><Relationship Id="rId21" Type="http://schemas.openxmlformats.org/officeDocument/2006/relationships/image" Target="../media/image31.jp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34.jpg"/><Relationship Id="rId5" Type="http://schemas.openxmlformats.org/officeDocument/2006/relationships/image" Target="../media/image19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10" Type="http://schemas.openxmlformats.org/officeDocument/2006/relationships/image" Target="../media/image21.png"/><Relationship Id="rId19" Type="http://schemas.openxmlformats.org/officeDocument/2006/relationships/image" Target="../media/image29.jpg"/><Relationship Id="rId4" Type="http://schemas.openxmlformats.org/officeDocument/2006/relationships/image" Target="../media/image18.jp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4.jpg"/><Relationship Id="rId22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/>
          <p:cNvGraphicFramePr/>
          <p:nvPr/>
        </p:nvGraphicFramePr>
        <p:xfrm>
          <a:off x="566420" y="4744321"/>
          <a:ext cx="5725175" cy="2483173"/>
        </p:xfrm>
        <a:graphic>
          <a:graphicData uri="http://schemas.openxmlformats.org/drawingml/2006/table">
            <a:tbl>
              <a:tblPr firstRow="1" firstCol="1" bandRow="1">
                <a:noFill/>
                <a:tableStyleId>{A80C6924-1FEE-48F0-922F-C9F5AAC1E510}</a:tableStyleId>
              </a:tblPr>
              <a:tblGrid>
                <a:gridCol w="119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/>
                        <a:t>Gene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/>
                        <a:t>Forward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/>
                        <a:t>Reverse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CD206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CCTGGAAAAAGCTGTGTGTCAC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AGTGGTGTTGCCCTTTTTGC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IL-10R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CACCATCTTGCTGACAACTTCC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AGCAGCAAACACAAGCACAG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Arg1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ACAAAACAGGGCTACTCTCAGG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TGCAACTGCTGTGTTCACTG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CD163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AAGACGCTGCAGTGAATTGC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ATGCGACGAAAATGGCCAAC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VEGF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TTGCTGTGCTTTGGGGATTC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TCAGAAGCAGGTGAGAGTAAGC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C-JUN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ATCAAGTGGCATGTGCTGTG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TGCCACCAATTCCTGCTTTG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CTSK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ACAGGCAAGGCAGCTAAATG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TTGCATCAATGGCCACAGAG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PGC-1β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ACAAGCTGCCAAAGAAGCAC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TCATGGTCTCCAAAGGAACAGG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NTAFc1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CTCATGGGCAAGGGTTTCTTTC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CACATAATTATGCGGCCACCAC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GAPDH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AATTCCATGGCACCGTCAAG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ATCGCCCCACTTGATTTTGG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0" name="Google Shape;90;p1"/>
          <p:cNvGraphicFramePr/>
          <p:nvPr/>
        </p:nvGraphicFramePr>
        <p:xfrm>
          <a:off x="566420" y="490662"/>
          <a:ext cx="4138300" cy="3611888"/>
        </p:xfrm>
        <a:graphic>
          <a:graphicData uri="http://schemas.openxmlformats.org/drawingml/2006/table">
            <a:tbl>
              <a:tblPr firstRow="1" firstCol="1" bandRow="1">
                <a:noFill/>
                <a:tableStyleId>{A80C6924-1FEE-48F0-922F-C9F5AAC1E510}</a:tableStyleId>
              </a:tblPr>
              <a:tblGrid>
                <a:gridCol w="143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/>
                        <a:t>Antibody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/>
                        <a:t>Fluorochrome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/>
                        <a:t>Clone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Zombie Live/Dead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NIR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-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CD14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Spark Blue 574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HCD14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CD11c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PE/DazzleTM 594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BU15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CD38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PE-Cy5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HIT2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CD86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BV 605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BU63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CD163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BV 510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GHI/61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CD206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PE-Fire 700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15-2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CD209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PE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9E9A8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MerTK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BV 650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125518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IRF4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PerCP-Cy5.5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IRF4.3E4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CCR1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FITC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5F10B29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CCR2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BV 785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K036C2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CCR4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BV 421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L291H4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CCR5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PE-Cy7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J418F1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CCR8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APC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/>
                        <a:t>S19016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1" name="Google Shape;91;p1"/>
          <p:cNvSpPr/>
          <p:nvPr/>
        </p:nvSpPr>
        <p:spPr>
          <a:xfrm>
            <a:off x="1907930" y="0"/>
            <a:ext cx="30421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Supplementary Materials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66490" y="7581633"/>
            <a:ext cx="5904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S2. </a:t>
            </a: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Panel of fluorochrome antibodies used in the flow cytometric analysis of macrophage subsets.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566420" y="4163622"/>
            <a:ext cx="59047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S1. </a:t>
            </a: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PCR forward and reverse primer sequences used in characterising gene expression of macrophages and OC.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7811" y="305996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87277" y="4594509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49530" y="139899"/>
            <a:ext cx="3209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59148" y="1935525"/>
            <a:ext cx="324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37508" y="5355257"/>
            <a:ext cx="3449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graphicFrame>
        <p:nvGraphicFramePr>
          <p:cNvPr id="104" name="Google Shape;104;p2"/>
          <p:cNvGraphicFramePr/>
          <p:nvPr/>
        </p:nvGraphicFramePr>
        <p:xfrm>
          <a:off x="2102501" y="360615"/>
          <a:ext cx="2389187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89187" imgH="1695450" progId="Prism10.Document">
                  <p:embed/>
                </p:oleObj>
              </mc:Choice>
              <mc:Fallback>
                <p:oleObj r:id="rId3" imgW="2389187" imgH="1695450" progId="Prism10.Document">
                  <p:embed/>
                  <p:pic>
                    <p:nvPicPr>
                      <p:cNvPr id="104" name="Google Shape;104;p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2102501" y="360615"/>
                        <a:ext cx="2389187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5237" y="269779"/>
            <a:ext cx="816966" cy="1644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2"/>
          <p:cNvGraphicFramePr/>
          <p:nvPr/>
        </p:nvGraphicFramePr>
        <p:xfrm>
          <a:off x="228790" y="2363998"/>
          <a:ext cx="2273413" cy="1527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273413" imgH="1527636" progId="Prism10.Document">
                  <p:embed/>
                </p:oleObj>
              </mc:Choice>
              <mc:Fallback>
                <p:oleObj r:id="rId6" imgW="2273413" imgH="1527636" progId="Prism10.Document">
                  <p:embed/>
                  <p:pic>
                    <p:nvPicPr>
                      <p:cNvPr id="106" name="Google Shape;106;p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228790" y="2363998"/>
                        <a:ext cx="2273413" cy="1527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1860" y="2200324"/>
            <a:ext cx="831128" cy="167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Google Shape;108;p2"/>
          <p:cNvGraphicFramePr/>
          <p:nvPr/>
        </p:nvGraphicFramePr>
        <p:xfrm>
          <a:off x="2250718" y="3895181"/>
          <a:ext cx="2273413" cy="15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273413" imgH="1527638" progId="Prism10.Document">
                  <p:embed/>
                </p:oleObj>
              </mc:Choice>
              <mc:Fallback>
                <p:oleObj r:id="rId8" imgW="2273413" imgH="1527638" progId="Prism10.Document">
                  <p:embed/>
                  <p:pic>
                    <p:nvPicPr>
                      <p:cNvPr id="108" name="Google Shape;108;p2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/>
                      <a:stretch/>
                    </p:blipFill>
                    <p:spPr>
                      <a:xfrm>
                        <a:off x="2250718" y="3895181"/>
                        <a:ext cx="2273413" cy="152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Google Shape;109;p2"/>
          <p:cNvGraphicFramePr/>
          <p:nvPr/>
        </p:nvGraphicFramePr>
        <p:xfrm>
          <a:off x="4272648" y="2375105"/>
          <a:ext cx="2273413" cy="152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273413" imgH="1527637" progId="Prism10.Document">
                  <p:embed/>
                </p:oleObj>
              </mc:Choice>
              <mc:Fallback>
                <p:oleObj r:id="rId10" imgW="2273413" imgH="1527637" progId="Prism10.Document">
                  <p:embed/>
                  <p:pic>
                    <p:nvPicPr>
                      <p:cNvPr id="109" name="Google Shape;109;p2"/>
                      <p:cNvPicPr preferRelativeResize="0"/>
                      <p:nvPr/>
                    </p:nvPicPr>
                    <p:blipFill rotWithShape="1">
                      <a:blip r:embed="rId11">
                        <a:alphaModFix/>
                      </a:blip>
                      <a:srcRect/>
                      <a:stretch/>
                    </p:blipFill>
                    <p:spPr>
                      <a:xfrm>
                        <a:off x="4272648" y="2375105"/>
                        <a:ext cx="2273413" cy="152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Google Shape;110;p2"/>
          <p:cNvGraphicFramePr/>
          <p:nvPr/>
        </p:nvGraphicFramePr>
        <p:xfrm>
          <a:off x="2250719" y="2367629"/>
          <a:ext cx="2273413" cy="152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273413" imgH="1527637" progId="Prism10.Document">
                  <p:embed/>
                </p:oleObj>
              </mc:Choice>
              <mc:Fallback>
                <p:oleObj r:id="rId12" imgW="2273413" imgH="1527637" progId="Prism10.Document">
                  <p:embed/>
                  <p:pic>
                    <p:nvPicPr>
                      <p:cNvPr id="110" name="Google Shape;110;p2"/>
                      <p:cNvPicPr preferRelativeResize="0"/>
                      <p:nvPr/>
                    </p:nvPicPr>
                    <p:blipFill rotWithShape="1">
                      <a:blip r:embed="rId13">
                        <a:alphaModFix/>
                      </a:blip>
                      <a:srcRect/>
                      <a:stretch/>
                    </p:blipFill>
                    <p:spPr>
                      <a:xfrm>
                        <a:off x="2250719" y="2367629"/>
                        <a:ext cx="2273413" cy="152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Google Shape;111;p2"/>
          <p:cNvGraphicFramePr/>
          <p:nvPr/>
        </p:nvGraphicFramePr>
        <p:xfrm>
          <a:off x="212910" y="415774"/>
          <a:ext cx="2255837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2255837" imgH="1639887" progId="Prism10.Document">
                  <p:embed/>
                </p:oleObj>
              </mc:Choice>
              <mc:Fallback>
                <p:oleObj r:id="rId14" imgW="2255837" imgH="1639887" progId="Prism10.Document">
                  <p:embed/>
                  <p:pic>
                    <p:nvPicPr>
                      <p:cNvPr id="111" name="Google Shape;111;p2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/>
                      <a:stretch/>
                    </p:blipFill>
                    <p:spPr>
                      <a:xfrm>
                        <a:off x="212910" y="415774"/>
                        <a:ext cx="2255837" cy="163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Google Shape;112;p2"/>
          <p:cNvGraphicFramePr/>
          <p:nvPr/>
        </p:nvGraphicFramePr>
        <p:xfrm>
          <a:off x="228789" y="3902258"/>
          <a:ext cx="2273414" cy="15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2273414" imgH="1527638" progId="Prism10.Document">
                  <p:embed/>
                </p:oleObj>
              </mc:Choice>
              <mc:Fallback>
                <p:oleObj r:id="rId16" imgW="2273414" imgH="1527638" progId="Prism10.Document">
                  <p:embed/>
                  <p:pic>
                    <p:nvPicPr>
                      <p:cNvPr id="112" name="Google Shape;112;p2"/>
                      <p:cNvPicPr preferRelativeResize="0"/>
                      <p:nvPr/>
                    </p:nvPicPr>
                    <p:blipFill rotWithShape="1">
                      <a:blip r:embed="rId17">
                        <a:alphaModFix/>
                      </a:blip>
                      <a:srcRect/>
                      <a:stretch/>
                    </p:blipFill>
                    <p:spPr>
                      <a:xfrm>
                        <a:off x="228789" y="3902258"/>
                        <a:ext cx="2273414" cy="152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3" name="Google Shape;113;p2"/>
          <p:cNvGrpSpPr/>
          <p:nvPr/>
        </p:nvGrpSpPr>
        <p:grpSpPr>
          <a:xfrm>
            <a:off x="559290" y="5588289"/>
            <a:ext cx="2412570" cy="2100969"/>
            <a:chOff x="554295" y="7919567"/>
            <a:chExt cx="2412570" cy="2100969"/>
          </a:xfrm>
        </p:grpSpPr>
        <p:sp>
          <p:nvSpPr>
            <p:cNvPr id="114" name="Google Shape;114;p2"/>
            <p:cNvSpPr txBox="1"/>
            <p:nvPr/>
          </p:nvSpPr>
          <p:spPr>
            <a:xfrm>
              <a:off x="1958575" y="7919567"/>
              <a:ext cx="359394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M1</a:t>
              </a:r>
              <a:endParaRPr/>
            </a:p>
          </p:txBody>
        </p:sp>
        <p:pic>
          <p:nvPicPr>
            <p:cNvPr id="115" name="Google Shape;115;p2" descr="A graph with red dots&#10;&#10;AI-generated content may be incorrect."/>
            <p:cNvPicPr preferRelativeResize="0"/>
            <p:nvPr/>
          </p:nvPicPr>
          <p:blipFill rotWithShape="1">
            <a:blip r:embed="rId18">
              <a:alphaModFix/>
            </a:blip>
            <a:srcRect l="88436" t="22079" r="2487" b="63743"/>
            <a:stretch/>
          </p:blipFill>
          <p:spPr>
            <a:xfrm>
              <a:off x="2726776" y="8643030"/>
              <a:ext cx="235035" cy="312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" descr="A graph with red dots&#10;&#10;AI-generated content may be incorrect."/>
            <p:cNvPicPr preferRelativeResize="0"/>
            <p:nvPr/>
          </p:nvPicPr>
          <p:blipFill rotWithShape="1">
            <a:blip r:embed="rId18">
              <a:alphaModFix/>
            </a:blip>
            <a:srcRect l="88553" t="41480" r="1855" b="29857"/>
            <a:stretch/>
          </p:blipFill>
          <p:spPr>
            <a:xfrm>
              <a:off x="2728537" y="8984547"/>
              <a:ext cx="238328" cy="607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2"/>
            <p:cNvSpPr txBox="1"/>
            <p:nvPr/>
          </p:nvSpPr>
          <p:spPr>
            <a:xfrm>
              <a:off x="1725904" y="9805092"/>
              <a:ext cx="9156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Fold Enrichment</a:t>
              </a:r>
              <a:endParaRPr/>
            </a:p>
          </p:txBody>
        </p:sp>
        <p:pic>
          <p:nvPicPr>
            <p:cNvPr id="118" name="Google Shape;118;p2" descr="A graph with text on it&#10;&#10;AI-generated content may be incorrect."/>
            <p:cNvPicPr preferRelativeResize="0"/>
            <p:nvPr/>
          </p:nvPicPr>
          <p:blipFill rotWithShape="1">
            <a:blip r:embed="rId19">
              <a:alphaModFix/>
            </a:blip>
            <a:srcRect l="46480" r="12545" b="6349"/>
            <a:stretch/>
          </p:blipFill>
          <p:spPr>
            <a:xfrm>
              <a:off x="1543647" y="8170600"/>
              <a:ext cx="1186000" cy="16596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2"/>
            <p:cNvSpPr txBox="1"/>
            <p:nvPr/>
          </p:nvSpPr>
          <p:spPr>
            <a:xfrm>
              <a:off x="566053" y="8005227"/>
              <a:ext cx="1059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Signalling Pathways</a:t>
              </a:r>
              <a:endParaRPr/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697024" y="8185779"/>
              <a:ext cx="9289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Oxidative Phosphorylation</a:t>
              </a: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554295" y="9150207"/>
              <a:ext cx="99257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NOD-like receptor</a:t>
              </a: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1096820" y="8602899"/>
              <a:ext cx="4443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MAPK</a:t>
              </a: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985521" y="8879434"/>
              <a:ext cx="5629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PI3K-Akt</a:t>
              </a: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823776" y="9493139"/>
              <a:ext cx="726481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Endocytosis</a:t>
              </a: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3388703" y="5588289"/>
            <a:ext cx="2416039" cy="2120792"/>
            <a:chOff x="4096929" y="7919568"/>
            <a:chExt cx="2416039" cy="2120792"/>
          </a:xfrm>
        </p:grpSpPr>
        <p:sp>
          <p:nvSpPr>
            <p:cNvPr id="126" name="Google Shape;126;p2"/>
            <p:cNvSpPr txBox="1"/>
            <p:nvPr/>
          </p:nvSpPr>
          <p:spPr>
            <a:xfrm>
              <a:off x="5506325" y="7919568"/>
              <a:ext cx="42511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M2a</a:t>
              </a:r>
              <a:endParaRPr/>
            </a:p>
          </p:txBody>
        </p:sp>
        <p:pic>
          <p:nvPicPr>
            <p:cNvPr id="127" name="Google Shape;127;p2" descr="A graph with red dots&#10;&#10;AI-generated content may be incorrect."/>
            <p:cNvPicPr preferRelativeResize="0"/>
            <p:nvPr/>
          </p:nvPicPr>
          <p:blipFill rotWithShape="1">
            <a:blip r:embed="rId20">
              <a:alphaModFix/>
            </a:blip>
            <a:srcRect l="88276" t="20517" r="2769" b="61876"/>
            <a:stretch/>
          </p:blipFill>
          <p:spPr>
            <a:xfrm>
              <a:off x="6265817" y="8618012"/>
              <a:ext cx="196708" cy="330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" descr="A graph with red dots&#10;&#10;AI-generated content may be incorrect."/>
            <p:cNvPicPr preferRelativeResize="0"/>
            <p:nvPr/>
          </p:nvPicPr>
          <p:blipFill rotWithShape="1">
            <a:blip r:embed="rId20">
              <a:alphaModFix/>
            </a:blip>
            <a:srcRect l="88482" t="44354" r="1545" b="28007"/>
            <a:stretch/>
          </p:blipFill>
          <p:spPr>
            <a:xfrm>
              <a:off x="6267662" y="8982310"/>
              <a:ext cx="245306" cy="581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 txBox="1"/>
            <p:nvPr/>
          </p:nvSpPr>
          <p:spPr>
            <a:xfrm>
              <a:off x="5261066" y="9824916"/>
              <a:ext cx="9156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Fold Enrichment</a:t>
              </a:r>
              <a:endParaRPr/>
            </a:p>
          </p:txBody>
        </p:sp>
        <p:pic>
          <p:nvPicPr>
            <p:cNvPr id="130" name="Google Shape;130;p2" descr="A graph with red dots and white text&#10;&#10;AI-generated content may be incorrect."/>
            <p:cNvPicPr preferRelativeResize="0"/>
            <p:nvPr/>
          </p:nvPicPr>
          <p:blipFill rotWithShape="1">
            <a:blip r:embed="rId21">
              <a:alphaModFix/>
            </a:blip>
            <a:srcRect l="46616" r="12621" b="5858"/>
            <a:stretch/>
          </p:blipFill>
          <p:spPr>
            <a:xfrm>
              <a:off x="5086207" y="8163925"/>
              <a:ext cx="1179610" cy="1667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"/>
            <p:cNvSpPr txBox="1"/>
            <p:nvPr/>
          </p:nvSpPr>
          <p:spPr>
            <a:xfrm>
              <a:off x="4099079" y="8005419"/>
              <a:ext cx="1059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Signalling Pathways</a:t>
              </a:r>
              <a:endParaRPr/>
            </a:p>
          </p:txBody>
        </p:sp>
        <p:sp>
          <p:nvSpPr>
            <p:cNvPr id="132" name="Google Shape;132;p2"/>
            <p:cNvSpPr txBox="1"/>
            <p:nvPr/>
          </p:nvSpPr>
          <p:spPr>
            <a:xfrm>
              <a:off x="4613391" y="8248720"/>
              <a:ext cx="47028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MAPK</a:t>
              </a:r>
              <a:endParaRPr/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4096929" y="8617763"/>
              <a:ext cx="99257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NOD-like receptor</a:t>
              </a:r>
              <a:endParaRPr/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4683777" y="9199247"/>
              <a:ext cx="40748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IL-17</a:t>
              </a: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4720157" y="8898697"/>
              <a:ext cx="36099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TNF</a:t>
              </a:r>
              <a:endParaRPr/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4626164" y="9480181"/>
              <a:ext cx="4587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NF-κB</a:t>
              </a:r>
              <a:endParaRPr/>
            </a:p>
          </p:txBody>
        </p:sp>
      </p:grpSp>
      <p:grpSp>
        <p:nvGrpSpPr>
          <p:cNvPr id="137" name="Google Shape;137;p2"/>
          <p:cNvGrpSpPr/>
          <p:nvPr/>
        </p:nvGrpSpPr>
        <p:grpSpPr>
          <a:xfrm>
            <a:off x="440563" y="7687447"/>
            <a:ext cx="2533404" cy="2074336"/>
            <a:chOff x="435568" y="10018725"/>
            <a:chExt cx="2533404" cy="2074336"/>
          </a:xfrm>
        </p:grpSpPr>
        <p:sp>
          <p:nvSpPr>
            <p:cNvPr id="138" name="Google Shape;138;p2"/>
            <p:cNvSpPr txBox="1"/>
            <p:nvPr/>
          </p:nvSpPr>
          <p:spPr>
            <a:xfrm>
              <a:off x="1913315" y="10018725"/>
              <a:ext cx="431528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M2b</a:t>
              </a:r>
              <a:endParaRPr/>
            </a:p>
          </p:txBody>
        </p:sp>
        <p:pic>
          <p:nvPicPr>
            <p:cNvPr id="139" name="Google Shape;139;p2" descr="A graph with red dots&#10;&#10;AI-generated content may be incorrect."/>
            <p:cNvPicPr preferRelativeResize="0"/>
            <p:nvPr/>
          </p:nvPicPr>
          <p:blipFill rotWithShape="1">
            <a:blip r:embed="rId22">
              <a:alphaModFix/>
            </a:blip>
            <a:srcRect l="88130" t="20940" r="3039" b="61864"/>
            <a:stretch/>
          </p:blipFill>
          <p:spPr>
            <a:xfrm>
              <a:off x="2723666" y="10657337"/>
              <a:ext cx="199815" cy="332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" descr="A graph with red dots&#10;&#10;AI-generated content may be incorrect."/>
            <p:cNvPicPr preferRelativeResize="0"/>
            <p:nvPr/>
          </p:nvPicPr>
          <p:blipFill rotWithShape="1">
            <a:blip r:embed="rId22">
              <a:alphaModFix/>
            </a:blip>
            <a:srcRect l="88298" t="43939" r="1716" b="27607"/>
            <a:stretch/>
          </p:blipFill>
          <p:spPr>
            <a:xfrm>
              <a:off x="2723666" y="11019831"/>
              <a:ext cx="245306" cy="5982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"/>
            <p:cNvSpPr txBox="1"/>
            <p:nvPr/>
          </p:nvSpPr>
          <p:spPr>
            <a:xfrm>
              <a:off x="1725904" y="11877617"/>
              <a:ext cx="9156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Fold Enrichment</a:t>
              </a:r>
              <a:endParaRPr/>
            </a:p>
          </p:txBody>
        </p:sp>
        <p:sp>
          <p:nvSpPr>
            <p:cNvPr id="142" name="Google Shape;142;p2"/>
            <p:cNvSpPr txBox="1"/>
            <p:nvPr/>
          </p:nvSpPr>
          <p:spPr>
            <a:xfrm>
              <a:off x="566053" y="10073900"/>
              <a:ext cx="1059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Signalling Pathways</a:t>
              </a:r>
              <a:endParaRPr/>
            </a:p>
          </p:txBody>
        </p:sp>
        <p:sp>
          <p:nvSpPr>
            <p:cNvPr id="143" name="Google Shape;143;p2"/>
            <p:cNvSpPr txBox="1"/>
            <p:nvPr/>
          </p:nvSpPr>
          <p:spPr>
            <a:xfrm>
              <a:off x="1066894" y="10308535"/>
              <a:ext cx="47493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NF-κB</a:t>
              </a:r>
              <a:endParaRPr/>
            </a:p>
          </p:txBody>
        </p:sp>
        <p:sp>
          <p:nvSpPr>
            <p:cNvPr id="144" name="Google Shape;144;p2"/>
            <p:cNvSpPr txBox="1"/>
            <p:nvPr/>
          </p:nvSpPr>
          <p:spPr>
            <a:xfrm>
              <a:off x="978858" y="10591775"/>
              <a:ext cx="5629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PI3K-Akt</a:t>
              </a:r>
              <a:endParaRPr/>
            </a:p>
          </p:txBody>
        </p:sp>
        <p:sp>
          <p:nvSpPr>
            <p:cNvPr id="145" name="Google Shape;145;p2"/>
            <p:cNvSpPr txBox="1"/>
            <p:nvPr/>
          </p:nvSpPr>
          <p:spPr>
            <a:xfrm>
              <a:off x="1179362" y="10880049"/>
              <a:ext cx="36099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TNF</a:t>
              </a:r>
              <a:endParaRPr/>
            </a:p>
          </p:txBody>
        </p:sp>
        <p:sp>
          <p:nvSpPr>
            <p:cNvPr id="146" name="Google Shape;146;p2"/>
            <p:cNvSpPr txBox="1"/>
            <p:nvPr/>
          </p:nvSpPr>
          <p:spPr>
            <a:xfrm>
              <a:off x="1096006" y="11182737"/>
              <a:ext cx="4443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MAPK</a:t>
              </a:r>
              <a:endParaRPr/>
            </a:p>
          </p:txBody>
        </p:sp>
        <p:sp>
          <p:nvSpPr>
            <p:cNvPr id="147" name="Google Shape;147;p2"/>
            <p:cNvSpPr txBox="1"/>
            <p:nvPr/>
          </p:nvSpPr>
          <p:spPr>
            <a:xfrm>
              <a:off x="435568" y="11536054"/>
              <a:ext cx="11047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Antigen presentation</a:t>
              </a:r>
              <a:endParaRPr/>
            </a:p>
          </p:txBody>
        </p:sp>
        <p:pic>
          <p:nvPicPr>
            <p:cNvPr id="148" name="Google Shape;148;p2"/>
            <p:cNvPicPr preferRelativeResize="0"/>
            <p:nvPr/>
          </p:nvPicPr>
          <p:blipFill rotWithShape="1">
            <a:blip r:embed="rId23">
              <a:alphaModFix/>
            </a:blip>
            <a:srcRect l="46380" r="12462" b="5929"/>
            <a:stretch/>
          </p:blipFill>
          <p:spPr>
            <a:xfrm>
              <a:off x="1532817" y="10223922"/>
              <a:ext cx="1192525" cy="16657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" name="Google Shape;149;p2"/>
          <p:cNvGrpSpPr/>
          <p:nvPr/>
        </p:nvGrpSpPr>
        <p:grpSpPr>
          <a:xfrm>
            <a:off x="3062953" y="7691118"/>
            <a:ext cx="2743246" cy="2070664"/>
            <a:chOff x="3771179" y="10022397"/>
            <a:chExt cx="2743246" cy="2070664"/>
          </a:xfrm>
        </p:grpSpPr>
        <p:sp>
          <p:nvSpPr>
            <p:cNvPr id="150" name="Google Shape;150;p2"/>
            <p:cNvSpPr txBox="1"/>
            <p:nvPr/>
          </p:nvSpPr>
          <p:spPr>
            <a:xfrm>
              <a:off x="5460248" y="10022397"/>
              <a:ext cx="431528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M2d</a:t>
              </a:r>
              <a:endParaRPr/>
            </a:p>
          </p:txBody>
        </p:sp>
        <p:pic>
          <p:nvPicPr>
            <p:cNvPr id="151" name="Google Shape;151;p2" descr="A graph with red dots&#10;&#10;AI-generated content may be incorrect."/>
            <p:cNvPicPr preferRelativeResize="0"/>
            <p:nvPr/>
          </p:nvPicPr>
          <p:blipFill rotWithShape="1">
            <a:blip r:embed="rId24">
              <a:alphaModFix/>
            </a:blip>
            <a:srcRect l="88563" t="15988" r="2426" b="57040"/>
            <a:stretch/>
          </p:blipFill>
          <p:spPr>
            <a:xfrm>
              <a:off x="6269119" y="10507896"/>
              <a:ext cx="193406" cy="494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" descr="A graph with red dots&#10;&#10;AI-generated content may be incorrect."/>
            <p:cNvPicPr preferRelativeResize="0"/>
            <p:nvPr/>
          </p:nvPicPr>
          <p:blipFill rotWithShape="1">
            <a:blip r:embed="rId24">
              <a:alphaModFix/>
            </a:blip>
            <a:srcRect l="88617" t="49680" r="1552" b="23551"/>
            <a:stretch/>
          </p:blipFill>
          <p:spPr>
            <a:xfrm>
              <a:off x="6269118" y="11059948"/>
              <a:ext cx="245307" cy="5705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"/>
            <p:cNvSpPr txBox="1"/>
            <p:nvPr/>
          </p:nvSpPr>
          <p:spPr>
            <a:xfrm>
              <a:off x="5261066" y="11877617"/>
              <a:ext cx="9156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Fold Enrichment</a:t>
              </a:r>
              <a:endParaRPr/>
            </a:p>
          </p:txBody>
        </p:sp>
        <p:pic>
          <p:nvPicPr>
            <p:cNvPr id="154" name="Google Shape;154;p2" descr="A graph with red dots&#10;&#10;AI-generated content may be incorrect."/>
            <p:cNvPicPr preferRelativeResize="0"/>
            <p:nvPr/>
          </p:nvPicPr>
          <p:blipFill rotWithShape="1">
            <a:blip r:embed="rId25">
              <a:alphaModFix/>
            </a:blip>
            <a:srcRect l="46767" t="416" r="12641" b="5857"/>
            <a:stretch/>
          </p:blipFill>
          <p:spPr>
            <a:xfrm>
              <a:off x="5089508" y="10230017"/>
              <a:ext cx="1179610" cy="16596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"/>
            <p:cNvSpPr txBox="1"/>
            <p:nvPr/>
          </p:nvSpPr>
          <p:spPr>
            <a:xfrm>
              <a:off x="4096211" y="10068233"/>
              <a:ext cx="1059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Signalling Pathways</a:t>
              </a:r>
              <a:endParaRPr/>
            </a:p>
          </p:txBody>
        </p:sp>
        <p:sp>
          <p:nvSpPr>
            <p:cNvPr id="156" name="Google Shape;156;p2"/>
            <p:cNvSpPr txBox="1"/>
            <p:nvPr/>
          </p:nvSpPr>
          <p:spPr>
            <a:xfrm>
              <a:off x="4522447" y="10297756"/>
              <a:ext cx="5629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PI3K-Akt</a:t>
              </a:r>
              <a:endParaRPr/>
            </a:p>
          </p:txBody>
        </p:sp>
        <p:sp>
          <p:nvSpPr>
            <p:cNvPr id="157" name="Google Shape;157;p2"/>
            <p:cNvSpPr txBox="1"/>
            <p:nvPr/>
          </p:nvSpPr>
          <p:spPr>
            <a:xfrm>
              <a:off x="4088574" y="10567717"/>
              <a:ext cx="99257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NOD-like receptor</a:t>
              </a:r>
              <a:endParaRPr/>
            </a:p>
          </p:txBody>
        </p:sp>
        <p:sp>
          <p:nvSpPr>
            <p:cNvPr id="158" name="Google Shape;158;p2"/>
            <p:cNvSpPr txBox="1"/>
            <p:nvPr/>
          </p:nvSpPr>
          <p:spPr>
            <a:xfrm>
              <a:off x="4037277" y="10921623"/>
              <a:ext cx="104387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Th17 differentiation</a:t>
              </a:r>
              <a:endParaRPr/>
            </a:p>
          </p:txBody>
        </p:sp>
        <p:sp>
          <p:nvSpPr>
            <p:cNvPr id="159" name="Google Shape;159;p2"/>
            <p:cNvSpPr txBox="1"/>
            <p:nvPr/>
          </p:nvSpPr>
          <p:spPr>
            <a:xfrm>
              <a:off x="3771179" y="11546101"/>
              <a:ext cx="130997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ECM-receptor interaction</a:t>
              </a:r>
              <a:endParaRPr/>
            </a:p>
          </p:txBody>
        </p:sp>
        <p:sp>
          <p:nvSpPr>
            <p:cNvPr id="160" name="Google Shape;160;p2"/>
            <p:cNvSpPr txBox="1"/>
            <p:nvPr/>
          </p:nvSpPr>
          <p:spPr>
            <a:xfrm>
              <a:off x="3976363" y="11197267"/>
              <a:ext cx="11047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Antigen presentation</a:t>
              </a:r>
              <a:endParaRPr/>
            </a:p>
          </p:txBody>
        </p:sp>
      </p:grpSp>
      <p:sp>
        <p:nvSpPr>
          <p:cNvPr id="161" name="Google Shape;161;p2"/>
          <p:cNvSpPr txBox="1"/>
          <p:nvPr/>
        </p:nvSpPr>
        <p:spPr>
          <a:xfrm>
            <a:off x="2160474" y="-13650"/>
            <a:ext cx="303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Supplementary Figure 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2451805" y="6184715"/>
            <a:ext cx="67358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M2b 20x</a:t>
            </a:r>
            <a:endParaRPr/>
          </a:p>
        </p:txBody>
      </p:sp>
      <p:sp>
        <p:nvSpPr>
          <p:cNvPr id="168" name="Google Shape;168;p3"/>
          <p:cNvSpPr txBox="1"/>
          <p:nvPr/>
        </p:nvSpPr>
        <p:spPr>
          <a:xfrm>
            <a:off x="360336" y="6195907"/>
            <a:ext cx="67358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M2b 10x</a:t>
            </a:r>
            <a:endParaRPr/>
          </a:p>
        </p:txBody>
      </p:sp>
      <p:sp>
        <p:nvSpPr>
          <p:cNvPr id="169" name="Google Shape;169;p3"/>
          <p:cNvSpPr txBox="1"/>
          <p:nvPr/>
        </p:nvSpPr>
        <p:spPr>
          <a:xfrm>
            <a:off x="4631493" y="6184715"/>
            <a:ext cx="6463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M2b 40x</a:t>
            </a:r>
            <a:endParaRPr/>
          </a:p>
        </p:txBody>
      </p:sp>
      <p:grpSp>
        <p:nvGrpSpPr>
          <p:cNvPr id="170" name="Google Shape;170;p3"/>
          <p:cNvGrpSpPr/>
          <p:nvPr/>
        </p:nvGrpSpPr>
        <p:grpSpPr>
          <a:xfrm>
            <a:off x="360741" y="4999629"/>
            <a:ext cx="2106819" cy="1185086"/>
            <a:chOff x="360741" y="4009029"/>
            <a:chExt cx="2106819" cy="1185086"/>
          </a:xfrm>
        </p:grpSpPr>
        <p:pic>
          <p:nvPicPr>
            <p:cNvPr id="171" name="Google Shape;171;p3" descr="A close-up of purple cells&#10;&#10;AI-generated content may be incorrect.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0741" y="4009029"/>
              <a:ext cx="2106819" cy="118508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2" name="Google Shape;172;p3"/>
            <p:cNvCxnSpPr/>
            <p:nvPr/>
          </p:nvCxnSpPr>
          <p:spPr>
            <a:xfrm>
              <a:off x="2156367" y="5162163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3" name="Google Shape;173;p3"/>
          <p:cNvGrpSpPr/>
          <p:nvPr/>
        </p:nvGrpSpPr>
        <p:grpSpPr>
          <a:xfrm>
            <a:off x="2503069" y="4999628"/>
            <a:ext cx="2106821" cy="1185087"/>
            <a:chOff x="2503069" y="4009028"/>
            <a:chExt cx="2106821" cy="1185087"/>
          </a:xfrm>
        </p:grpSpPr>
        <p:pic>
          <p:nvPicPr>
            <p:cNvPr id="174" name="Google Shape;174;p3" descr="A close-up of a microscope&#10;&#10;AI-generated content may be incorrect.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03069" y="4009028"/>
              <a:ext cx="2106821" cy="11850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5" name="Google Shape;175;p3"/>
            <p:cNvCxnSpPr/>
            <p:nvPr/>
          </p:nvCxnSpPr>
          <p:spPr>
            <a:xfrm>
              <a:off x="4299492" y="5160414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6" name="Google Shape;176;p3"/>
          <p:cNvGrpSpPr/>
          <p:nvPr/>
        </p:nvGrpSpPr>
        <p:grpSpPr>
          <a:xfrm>
            <a:off x="4644882" y="4999628"/>
            <a:ext cx="2106822" cy="1185087"/>
            <a:chOff x="4644882" y="4009028"/>
            <a:chExt cx="2106822" cy="1185087"/>
          </a:xfrm>
        </p:grpSpPr>
        <p:pic>
          <p:nvPicPr>
            <p:cNvPr id="177" name="Google Shape;177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44882" y="4009028"/>
              <a:ext cx="2106822" cy="11850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8" name="Google Shape;178;p3"/>
            <p:cNvCxnSpPr/>
            <p:nvPr/>
          </p:nvCxnSpPr>
          <p:spPr>
            <a:xfrm>
              <a:off x="6438576" y="5162550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9" name="Google Shape;179;p3"/>
          <p:cNvSpPr txBox="1"/>
          <p:nvPr/>
        </p:nvSpPr>
        <p:spPr>
          <a:xfrm>
            <a:off x="2451805" y="4818876"/>
            <a:ext cx="643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M2a 20x</a:t>
            </a:r>
            <a:endParaRPr/>
          </a:p>
        </p:txBody>
      </p:sp>
      <p:sp>
        <p:nvSpPr>
          <p:cNvPr id="180" name="Google Shape;180;p3"/>
          <p:cNvSpPr txBox="1"/>
          <p:nvPr/>
        </p:nvSpPr>
        <p:spPr>
          <a:xfrm>
            <a:off x="360336" y="4793637"/>
            <a:ext cx="643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M2a 10x</a:t>
            </a:r>
            <a:endParaRPr/>
          </a:p>
        </p:txBody>
      </p:sp>
      <p:sp>
        <p:nvSpPr>
          <p:cNvPr id="181" name="Google Shape;181;p3"/>
          <p:cNvSpPr txBox="1"/>
          <p:nvPr/>
        </p:nvSpPr>
        <p:spPr>
          <a:xfrm>
            <a:off x="4631493" y="4818874"/>
            <a:ext cx="643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M2a 40x</a:t>
            </a:r>
            <a:endParaRPr/>
          </a:p>
        </p:txBody>
      </p:sp>
      <p:sp>
        <p:nvSpPr>
          <p:cNvPr id="182" name="Google Shape;182;p3"/>
          <p:cNvSpPr txBox="1"/>
          <p:nvPr/>
        </p:nvSpPr>
        <p:spPr>
          <a:xfrm>
            <a:off x="360336" y="3436277"/>
            <a:ext cx="5741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M1 10x</a:t>
            </a:r>
            <a:endParaRPr/>
          </a:p>
        </p:txBody>
      </p:sp>
      <p:sp>
        <p:nvSpPr>
          <p:cNvPr id="183" name="Google Shape;183;p3"/>
          <p:cNvSpPr txBox="1"/>
          <p:nvPr/>
        </p:nvSpPr>
        <p:spPr>
          <a:xfrm>
            <a:off x="2498735" y="3420302"/>
            <a:ext cx="5741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M1 20x</a:t>
            </a:r>
            <a:endParaRPr/>
          </a:p>
        </p:txBody>
      </p:sp>
      <p:sp>
        <p:nvSpPr>
          <p:cNvPr id="184" name="Google Shape;184;p3"/>
          <p:cNvSpPr txBox="1"/>
          <p:nvPr/>
        </p:nvSpPr>
        <p:spPr>
          <a:xfrm>
            <a:off x="4617475" y="3420302"/>
            <a:ext cx="5741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M1 40x</a:t>
            </a:r>
            <a:endParaRPr/>
          </a:p>
        </p:txBody>
      </p:sp>
      <p:sp>
        <p:nvSpPr>
          <p:cNvPr id="185" name="Google Shape;185;p3"/>
          <p:cNvSpPr txBox="1"/>
          <p:nvPr/>
        </p:nvSpPr>
        <p:spPr>
          <a:xfrm>
            <a:off x="2498735" y="7619154"/>
            <a:ext cx="64152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M2c 20x</a:t>
            </a:r>
            <a:endParaRPr/>
          </a:p>
        </p:txBody>
      </p:sp>
      <p:sp>
        <p:nvSpPr>
          <p:cNvPr id="186" name="Google Shape;186;p3"/>
          <p:cNvSpPr txBox="1"/>
          <p:nvPr/>
        </p:nvSpPr>
        <p:spPr>
          <a:xfrm>
            <a:off x="4631493" y="7616023"/>
            <a:ext cx="64152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M2c 40x</a:t>
            </a:r>
            <a:endParaRPr/>
          </a:p>
        </p:txBody>
      </p:sp>
      <p:sp>
        <p:nvSpPr>
          <p:cNvPr id="187" name="Google Shape;187;p3"/>
          <p:cNvSpPr txBox="1"/>
          <p:nvPr/>
        </p:nvSpPr>
        <p:spPr>
          <a:xfrm>
            <a:off x="360336" y="7604830"/>
            <a:ext cx="64152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M2c 10x</a:t>
            </a:r>
            <a:endParaRPr/>
          </a:p>
        </p:txBody>
      </p:sp>
      <p:sp>
        <p:nvSpPr>
          <p:cNvPr id="188" name="Google Shape;188;p3"/>
          <p:cNvSpPr txBox="1"/>
          <p:nvPr/>
        </p:nvSpPr>
        <p:spPr>
          <a:xfrm>
            <a:off x="357931" y="9047329"/>
            <a:ext cx="6463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M2d 10x</a:t>
            </a:r>
            <a:endParaRPr/>
          </a:p>
        </p:txBody>
      </p:sp>
      <p:sp>
        <p:nvSpPr>
          <p:cNvPr id="189" name="Google Shape;189;p3"/>
          <p:cNvSpPr txBox="1"/>
          <p:nvPr/>
        </p:nvSpPr>
        <p:spPr>
          <a:xfrm>
            <a:off x="2510694" y="9047329"/>
            <a:ext cx="6463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M2d 20x</a:t>
            </a:r>
            <a:endParaRPr/>
          </a:p>
        </p:txBody>
      </p:sp>
      <p:sp>
        <p:nvSpPr>
          <p:cNvPr id="190" name="Google Shape;190;p3"/>
          <p:cNvSpPr txBox="1"/>
          <p:nvPr/>
        </p:nvSpPr>
        <p:spPr>
          <a:xfrm>
            <a:off x="4679841" y="9047328"/>
            <a:ext cx="64152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M2d 40x</a:t>
            </a:r>
            <a:endParaRPr/>
          </a:p>
        </p:txBody>
      </p:sp>
      <p:sp>
        <p:nvSpPr>
          <p:cNvPr id="191" name="Google Shape;191;p3"/>
          <p:cNvSpPr txBox="1"/>
          <p:nvPr/>
        </p:nvSpPr>
        <p:spPr>
          <a:xfrm>
            <a:off x="49530" y="139899"/>
            <a:ext cx="3209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92" name="Google Shape;192;p3"/>
          <p:cNvSpPr txBox="1"/>
          <p:nvPr/>
        </p:nvSpPr>
        <p:spPr>
          <a:xfrm>
            <a:off x="59148" y="1935525"/>
            <a:ext cx="324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pic>
        <p:nvPicPr>
          <p:cNvPr id="193" name="Google Shape;19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20517" y="333184"/>
            <a:ext cx="816966" cy="16445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 txBox="1"/>
          <p:nvPr/>
        </p:nvSpPr>
        <p:spPr>
          <a:xfrm>
            <a:off x="2160474" y="-13650"/>
            <a:ext cx="316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Supplementary Figure 2</a:t>
            </a:r>
            <a:endParaRPr/>
          </a:p>
        </p:txBody>
      </p:sp>
      <p:graphicFrame>
        <p:nvGraphicFramePr>
          <p:cNvPr id="195" name="Google Shape;195;p3"/>
          <p:cNvGraphicFramePr/>
          <p:nvPr/>
        </p:nvGraphicFramePr>
        <p:xfrm>
          <a:off x="2301080" y="509231"/>
          <a:ext cx="2255837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255837" imgH="1554162" progId="Prism10.Document">
                  <p:embed/>
                </p:oleObj>
              </mc:Choice>
              <mc:Fallback>
                <p:oleObj r:id="rId7" imgW="2255837" imgH="1554162" progId="Prism10.Document">
                  <p:embed/>
                  <p:pic>
                    <p:nvPicPr>
                      <p:cNvPr id="195" name="Google Shape;195;p3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/>
                    </p:blipFill>
                    <p:spPr>
                      <a:xfrm>
                        <a:off x="2301080" y="509231"/>
                        <a:ext cx="2255837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3"/>
          <p:cNvGraphicFramePr/>
          <p:nvPr/>
        </p:nvGraphicFramePr>
        <p:xfrm>
          <a:off x="4289036" y="497638"/>
          <a:ext cx="2255837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255837" imgH="1554162" progId="Prism10.Document">
                  <p:embed/>
                </p:oleObj>
              </mc:Choice>
              <mc:Fallback>
                <p:oleObj r:id="rId9" imgW="2255837" imgH="1554162" progId="Prism10.Document">
                  <p:embed/>
                  <p:pic>
                    <p:nvPicPr>
                      <p:cNvPr id="196" name="Google Shape;196;p3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/>
                      <a:stretch/>
                    </p:blipFill>
                    <p:spPr>
                      <a:xfrm>
                        <a:off x="4289036" y="497638"/>
                        <a:ext cx="2255837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3"/>
          <p:cNvGraphicFramePr/>
          <p:nvPr/>
        </p:nvGraphicFramePr>
        <p:xfrm>
          <a:off x="370452" y="497638"/>
          <a:ext cx="2255837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255837" imgH="1554162" progId="Prism10.Document">
                  <p:embed/>
                </p:oleObj>
              </mc:Choice>
              <mc:Fallback>
                <p:oleObj r:id="rId11" imgW="2255837" imgH="1554162" progId="Prism10.Document">
                  <p:embed/>
                  <p:pic>
                    <p:nvPicPr>
                      <p:cNvPr id="197" name="Google Shape;197;p3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/>
                      <a:stretch/>
                    </p:blipFill>
                    <p:spPr>
                      <a:xfrm>
                        <a:off x="370452" y="497638"/>
                        <a:ext cx="2255837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8" name="Google Shape;198;p3"/>
          <p:cNvGrpSpPr/>
          <p:nvPr/>
        </p:nvGrpSpPr>
        <p:grpSpPr>
          <a:xfrm>
            <a:off x="360741" y="3633788"/>
            <a:ext cx="2106823" cy="1185088"/>
            <a:chOff x="360741" y="3633788"/>
            <a:chExt cx="2106823" cy="1185088"/>
          </a:xfrm>
        </p:grpSpPr>
        <p:pic>
          <p:nvPicPr>
            <p:cNvPr id="199" name="Google Shape;199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60741" y="3633788"/>
              <a:ext cx="2106823" cy="118508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0" name="Google Shape;200;p3"/>
            <p:cNvCxnSpPr/>
            <p:nvPr/>
          </p:nvCxnSpPr>
          <p:spPr>
            <a:xfrm>
              <a:off x="2156367" y="4785839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01" name="Google Shape;201;p3"/>
          <p:cNvGrpSpPr/>
          <p:nvPr/>
        </p:nvGrpSpPr>
        <p:grpSpPr>
          <a:xfrm>
            <a:off x="360336" y="6419743"/>
            <a:ext cx="2106821" cy="1185087"/>
            <a:chOff x="360336" y="6419743"/>
            <a:chExt cx="2106821" cy="1185087"/>
          </a:xfrm>
        </p:grpSpPr>
        <p:pic>
          <p:nvPicPr>
            <p:cNvPr id="202" name="Google Shape;202;p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60336" y="6419743"/>
              <a:ext cx="2106821" cy="11850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3" name="Google Shape;203;p3"/>
            <p:cNvCxnSpPr/>
            <p:nvPr/>
          </p:nvCxnSpPr>
          <p:spPr>
            <a:xfrm>
              <a:off x="2158503" y="7572066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04" name="Google Shape;204;p3"/>
          <p:cNvGrpSpPr/>
          <p:nvPr/>
        </p:nvGrpSpPr>
        <p:grpSpPr>
          <a:xfrm>
            <a:off x="2503068" y="6430936"/>
            <a:ext cx="2106821" cy="1185087"/>
            <a:chOff x="2503068" y="6430936"/>
            <a:chExt cx="2106821" cy="1185087"/>
          </a:xfrm>
        </p:grpSpPr>
        <p:pic>
          <p:nvPicPr>
            <p:cNvPr id="205" name="Google Shape;205;p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503068" y="6430936"/>
              <a:ext cx="2106821" cy="11850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6" name="Google Shape;206;p3"/>
            <p:cNvCxnSpPr/>
            <p:nvPr/>
          </p:nvCxnSpPr>
          <p:spPr>
            <a:xfrm>
              <a:off x="4298199" y="7584369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07" name="Google Shape;207;p3"/>
          <p:cNvGrpSpPr/>
          <p:nvPr/>
        </p:nvGrpSpPr>
        <p:grpSpPr>
          <a:xfrm>
            <a:off x="4655505" y="6430937"/>
            <a:ext cx="2106819" cy="1185086"/>
            <a:chOff x="4655505" y="6430937"/>
            <a:chExt cx="2106819" cy="1185086"/>
          </a:xfrm>
        </p:grpSpPr>
        <p:pic>
          <p:nvPicPr>
            <p:cNvPr id="208" name="Google Shape;208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655505" y="6430937"/>
              <a:ext cx="2106819" cy="118508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9" name="Google Shape;209;p3"/>
            <p:cNvCxnSpPr/>
            <p:nvPr/>
          </p:nvCxnSpPr>
          <p:spPr>
            <a:xfrm>
              <a:off x="6449454" y="7581950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10" name="Google Shape;210;p3"/>
          <p:cNvGrpSpPr/>
          <p:nvPr/>
        </p:nvGrpSpPr>
        <p:grpSpPr>
          <a:xfrm>
            <a:off x="2503069" y="3633788"/>
            <a:ext cx="2106823" cy="1185088"/>
            <a:chOff x="2503069" y="3633788"/>
            <a:chExt cx="2106823" cy="1185088"/>
          </a:xfrm>
        </p:grpSpPr>
        <p:pic>
          <p:nvPicPr>
            <p:cNvPr id="211" name="Google Shape;211;p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503069" y="3633788"/>
              <a:ext cx="2106823" cy="118508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2" name="Google Shape;212;p3"/>
            <p:cNvCxnSpPr/>
            <p:nvPr/>
          </p:nvCxnSpPr>
          <p:spPr>
            <a:xfrm>
              <a:off x="4299492" y="4785839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13" name="Google Shape;213;p3"/>
          <p:cNvGrpSpPr/>
          <p:nvPr/>
        </p:nvGrpSpPr>
        <p:grpSpPr>
          <a:xfrm>
            <a:off x="4644885" y="3633788"/>
            <a:ext cx="2106819" cy="1185086"/>
            <a:chOff x="4644885" y="3633788"/>
            <a:chExt cx="2106819" cy="1185086"/>
          </a:xfrm>
        </p:grpSpPr>
        <p:pic>
          <p:nvPicPr>
            <p:cNvPr id="214" name="Google Shape;214;p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44885" y="3633788"/>
              <a:ext cx="2106819" cy="118508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5" name="Google Shape;215;p3"/>
            <p:cNvCxnSpPr/>
            <p:nvPr/>
          </p:nvCxnSpPr>
          <p:spPr>
            <a:xfrm>
              <a:off x="6440161" y="4785839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16" name="Google Shape;216;p3"/>
          <p:cNvGrpSpPr/>
          <p:nvPr/>
        </p:nvGrpSpPr>
        <p:grpSpPr>
          <a:xfrm>
            <a:off x="360740" y="2251191"/>
            <a:ext cx="2106820" cy="1185086"/>
            <a:chOff x="360740" y="2251191"/>
            <a:chExt cx="2106820" cy="1185086"/>
          </a:xfrm>
        </p:grpSpPr>
        <p:pic>
          <p:nvPicPr>
            <p:cNvPr id="217" name="Google Shape;217;p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60740" y="2251191"/>
              <a:ext cx="2106820" cy="118508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8" name="Google Shape;218;p3"/>
            <p:cNvCxnSpPr/>
            <p:nvPr/>
          </p:nvCxnSpPr>
          <p:spPr>
            <a:xfrm>
              <a:off x="2156367" y="3401251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19" name="Google Shape;219;p3"/>
          <p:cNvGrpSpPr/>
          <p:nvPr/>
        </p:nvGrpSpPr>
        <p:grpSpPr>
          <a:xfrm>
            <a:off x="2503069" y="2267948"/>
            <a:ext cx="2106821" cy="1185087"/>
            <a:chOff x="2503069" y="2267948"/>
            <a:chExt cx="2106821" cy="1185087"/>
          </a:xfrm>
        </p:grpSpPr>
        <p:pic>
          <p:nvPicPr>
            <p:cNvPr id="220" name="Google Shape;220;p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2503069" y="2267948"/>
              <a:ext cx="2106821" cy="11850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1" name="Google Shape;221;p3"/>
            <p:cNvCxnSpPr/>
            <p:nvPr/>
          </p:nvCxnSpPr>
          <p:spPr>
            <a:xfrm>
              <a:off x="4299492" y="3417606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2" name="Google Shape;222;p3"/>
          <p:cNvGrpSpPr/>
          <p:nvPr/>
        </p:nvGrpSpPr>
        <p:grpSpPr>
          <a:xfrm>
            <a:off x="4644883" y="2258107"/>
            <a:ext cx="2106821" cy="1185087"/>
            <a:chOff x="4644883" y="2258107"/>
            <a:chExt cx="2106821" cy="1185087"/>
          </a:xfrm>
        </p:grpSpPr>
        <p:pic>
          <p:nvPicPr>
            <p:cNvPr id="223" name="Google Shape;223;p3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644883" y="2258107"/>
              <a:ext cx="2106821" cy="11850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4" name="Google Shape;224;p3"/>
            <p:cNvCxnSpPr/>
            <p:nvPr/>
          </p:nvCxnSpPr>
          <p:spPr>
            <a:xfrm>
              <a:off x="6438852" y="3409794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5" name="Google Shape;225;p3"/>
          <p:cNvGrpSpPr/>
          <p:nvPr/>
        </p:nvGrpSpPr>
        <p:grpSpPr>
          <a:xfrm>
            <a:off x="360741" y="7862243"/>
            <a:ext cx="2106819" cy="1185086"/>
            <a:chOff x="360741" y="7862243"/>
            <a:chExt cx="2106819" cy="1185086"/>
          </a:xfrm>
        </p:grpSpPr>
        <p:pic>
          <p:nvPicPr>
            <p:cNvPr id="226" name="Google Shape;226;p3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360741" y="7862243"/>
              <a:ext cx="2106819" cy="118508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7" name="Google Shape;227;p3"/>
            <p:cNvCxnSpPr/>
            <p:nvPr/>
          </p:nvCxnSpPr>
          <p:spPr>
            <a:xfrm>
              <a:off x="2156367" y="9013722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8" name="Google Shape;228;p3"/>
          <p:cNvGrpSpPr/>
          <p:nvPr/>
        </p:nvGrpSpPr>
        <p:grpSpPr>
          <a:xfrm>
            <a:off x="2510656" y="7862243"/>
            <a:ext cx="2106819" cy="1185086"/>
            <a:chOff x="2510656" y="7862243"/>
            <a:chExt cx="2106819" cy="1185086"/>
          </a:xfrm>
        </p:grpSpPr>
        <p:pic>
          <p:nvPicPr>
            <p:cNvPr id="229" name="Google Shape;229;p3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2510656" y="7862243"/>
              <a:ext cx="2106819" cy="118508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0" name="Google Shape;230;p3"/>
            <p:cNvCxnSpPr/>
            <p:nvPr/>
          </p:nvCxnSpPr>
          <p:spPr>
            <a:xfrm>
              <a:off x="4304644" y="9014565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1" name="Google Shape;231;p3"/>
          <p:cNvGrpSpPr/>
          <p:nvPr/>
        </p:nvGrpSpPr>
        <p:grpSpPr>
          <a:xfrm>
            <a:off x="4679841" y="7862243"/>
            <a:ext cx="2106819" cy="1185086"/>
            <a:chOff x="4679841" y="7862243"/>
            <a:chExt cx="2106819" cy="1185086"/>
          </a:xfrm>
        </p:grpSpPr>
        <p:pic>
          <p:nvPicPr>
            <p:cNvPr id="232" name="Google Shape;232;p3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679841" y="7862243"/>
              <a:ext cx="2106819" cy="118508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3" name="Google Shape;233;p3"/>
            <p:cNvCxnSpPr/>
            <p:nvPr/>
          </p:nvCxnSpPr>
          <p:spPr>
            <a:xfrm>
              <a:off x="6474762" y="9013722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835db21-1cc4-484e-9390-3e0d836674e7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Widescreen</PresentationFormat>
  <Paragraphs>143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Play</vt:lpstr>
      <vt:lpstr>Arial</vt:lpstr>
      <vt:lpstr>Calibri</vt:lpstr>
      <vt:lpstr>Office Theme</vt:lpstr>
      <vt:lpstr>GraphPad Prism Legacy Project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Karina Kulakova</dc:creator>
  <cp:lastModifiedBy>ΑΧΙΛΛΕΑΣ ΦΛΟΥΔΑΣ</cp:lastModifiedBy>
  <cp:revision>1</cp:revision>
  <dcterms:created xsi:type="dcterms:W3CDTF">2024-11-06T11:01:51Z</dcterms:created>
  <dcterms:modified xsi:type="dcterms:W3CDTF">2026-03-11T13:01:25Z</dcterms:modified>
</cp:coreProperties>
</file>