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8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Adriano" userId="38e94374d22881a3" providerId="LiveId" clId="{31F2ACFE-1FEB-476B-AD4A-0C1B5E276641}"/>
    <pc:docChg chg="modSld">
      <pc:chgData name="Edson Adriano" userId="38e94374d22881a3" providerId="LiveId" clId="{31F2ACFE-1FEB-476B-AD4A-0C1B5E276641}" dt="2026-03-10T17:47:00.923" v="9" actId="20577"/>
      <pc:docMkLst>
        <pc:docMk/>
      </pc:docMkLst>
      <pc:sldChg chg="modSp mod">
        <pc:chgData name="Edson Adriano" userId="38e94374d22881a3" providerId="LiveId" clId="{31F2ACFE-1FEB-476B-AD4A-0C1B5E276641}" dt="2026-03-10T17:47:00.923" v="9" actId="20577"/>
        <pc:sldMkLst>
          <pc:docMk/>
          <pc:sldMk cId="3888946775" sldId="256"/>
        </pc:sldMkLst>
        <pc:spChg chg="mod">
          <ac:chgData name="Edson Adriano" userId="38e94374d22881a3" providerId="LiveId" clId="{31F2ACFE-1FEB-476B-AD4A-0C1B5E276641}" dt="2026-03-10T17:47:00.923" v="9" actId="20577"/>
          <ac:spMkLst>
            <pc:docMk/>
            <pc:sldMk cId="3888946775" sldId="256"/>
            <ac:spMk id="10" creationId="{E4D75D2A-4390-1E70-7C11-DDC6008A3B5A}"/>
          </ac:spMkLst>
        </pc:spChg>
      </pc:sldChg>
      <pc:sldChg chg="modSp mod">
        <pc:chgData name="Edson Adriano" userId="38e94374d22881a3" providerId="LiveId" clId="{31F2ACFE-1FEB-476B-AD4A-0C1B5E276641}" dt="2026-03-03T15:52:07.999" v="4" actId="20577"/>
        <pc:sldMkLst>
          <pc:docMk/>
          <pc:sldMk cId="3192476730" sldId="264"/>
        </pc:sldMkLst>
        <pc:spChg chg="mod">
          <ac:chgData name="Edson Adriano" userId="38e94374d22881a3" providerId="LiveId" clId="{31F2ACFE-1FEB-476B-AD4A-0C1B5E276641}" dt="2026-03-03T15:52:07.999" v="4" actId="20577"/>
          <ac:spMkLst>
            <pc:docMk/>
            <pc:sldMk cId="3192476730" sldId="264"/>
            <ac:spMk id="5" creationId="{6427F936-A653-73D7-E3D0-30EB8837C5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45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47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5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15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21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3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9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1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9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62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8DA79-9E4B-474D-AEA6-379DF1DC974E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9B41C5-226A-4E9D-98D5-0A28AE113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7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288D991-DECC-FBEE-5537-EAFC67CE64D7}"/>
              </a:ext>
            </a:extLst>
          </p:cNvPr>
          <p:cNvSpPr txBox="1"/>
          <p:nvPr/>
        </p:nvSpPr>
        <p:spPr>
          <a:xfrm>
            <a:off x="1176249" y="3448469"/>
            <a:ext cx="435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S1 – ML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CAZyme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GH family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D75D2A-4390-1E70-7C11-DDC6008A3B5A}"/>
              </a:ext>
            </a:extLst>
          </p:cNvPr>
          <p:cNvSpPr txBox="1"/>
          <p:nvPr/>
        </p:nvSpPr>
        <p:spPr>
          <a:xfrm>
            <a:off x="160020" y="410998"/>
            <a:ext cx="655320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Horizontal Gene Transfer Between Fungi and Myxozoa: An Evolutionary Perspective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Amr</a:t>
            </a:r>
            <a:r>
              <a:rPr lang="pt-B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G. A. Ibrahim; Edson </a:t>
            </a:r>
            <a:r>
              <a:rPr lang="pt-BR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Adriano</a:t>
            </a:r>
            <a:endParaRPr lang="pt-B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Supplemenatry</a:t>
            </a:r>
            <a:r>
              <a:rPr lang="pt-B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Figures S1 </a:t>
            </a:r>
            <a:r>
              <a:rPr lang="pt-B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pt-B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S16 – </a:t>
            </a:r>
            <a:r>
              <a:rPr lang="pt-B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Phylogenetic</a:t>
            </a:r>
            <a:r>
              <a:rPr lang="pt-B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trees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Figures S1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S8 –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Maximum-Likelihood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hylogenetic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trees for the horizontal origin of all eight candidate genes.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1" name="Imagem 10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E6121179-A6B1-DADE-057A-2A81A96E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2" y="4102458"/>
            <a:ext cx="6858000" cy="51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BC008FD4-F154-9B29-2BD0-850D8E8D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600"/>
            <a:ext cx="6858000" cy="510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2D376F-D1E7-481D-5BFE-9F41D220834C}"/>
              </a:ext>
            </a:extLst>
          </p:cNvPr>
          <p:cNvSpPr txBox="1"/>
          <p:nvPr/>
        </p:nvSpPr>
        <p:spPr>
          <a:xfrm>
            <a:off x="944880" y="1078915"/>
            <a:ext cx="5196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S10 -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6-phosphofructokinase</a:t>
            </a:r>
          </a:p>
        </p:txBody>
      </p:sp>
    </p:spTree>
    <p:extLst>
      <p:ext uri="{BB962C8B-B14F-4D97-AF65-F5344CB8AC3E}">
        <p14:creationId xmlns:p14="http://schemas.microsoft.com/office/powerpoint/2010/main" val="315677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8055E92F-24E9-BDD1-AAF7-930C645B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992"/>
            <a:ext cx="6858000" cy="51220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7ABB916-3376-5004-1212-245E10AD5AD8}"/>
              </a:ext>
            </a:extLst>
          </p:cNvPr>
          <p:cNvSpPr txBox="1"/>
          <p:nvPr/>
        </p:nvSpPr>
        <p:spPr>
          <a:xfrm>
            <a:off x="1143000" y="1010335"/>
            <a:ext cx="4251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S11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Hexokinase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29A94AC4-6C4F-50A2-75B9-B8CACA634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942"/>
            <a:ext cx="6858000" cy="50821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61E841-97FA-83B2-17F3-AF311B497A9F}"/>
              </a:ext>
            </a:extLst>
          </p:cNvPr>
          <p:cNvSpPr txBox="1"/>
          <p:nvPr/>
        </p:nvSpPr>
        <p:spPr>
          <a:xfrm>
            <a:off x="1082040" y="1200835"/>
            <a:ext cx="5532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S12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transporter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3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627C2C7E-8647-0C16-48A0-25C846B1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451"/>
            <a:ext cx="6858000" cy="50990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6D5D210-3497-D56C-4AF3-1630E7E66C37}"/>
              </a:ext>
            </a:extLst>
          </p:cNvPr>
          <p:cNvSpPr txBox="1"/>
          <p:nvPr/>
        </p:nvSpPr>
        <p:spPr>
          <a:xfrm>
            <a:off x="1402080" y="1414195"/>
            <a:ext cx="5158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S13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Aquaporin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8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0C36CEA2-30CC-FBD8-57EE-42521E73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4186"/>
            <a:ext cx="6858000" cy="50976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3A10F65-724D-4AB1-9015-CC646FF97069}"/>
              </a:ext>
            </a:extLst>
          </p:cNvPr>
          <p:cNvSpPr txBox="1"/>
          <p:nvPr/>
        </p:nvSpPr>
        <p:spPr>
          <a:xfrm>
            <a:off x="1371600" y="1231315"/>
            <a:ext cx="4983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S14 -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Serpin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7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30B712C9-0AED-AF98-2868-4CF3007B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173"/>
            <a:ext cx="6858000" cy="51176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2B9385-8F3D-B786-16E2-77B6C38EDEB3}"/>
              </a:ext>
            </a:extLst>
          </p:cNvPr>
          <p:cNvSpPr txBox="1"/>
          <p:nvPr/>
        </p:nvSpPr>
        <p:spPr>
          <a:xfrm>
            <a:off x="1127760" y="812215"/>
            <a:ext cx="5204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S15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Peroxiredoxin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2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FAA2A367-B42F-4640-CC91-C6869F7E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704"/>
            <a:ext cx="6858000" cy="50905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79B5D1F-BD31-EB37-B923-3A3BD094BFD3}"/>
              </a:ext>
            </a:extLst>
          </p:cNvPr>
          <p:cNvSpPr txBox="1"/>
          <p:nvPr/>
        </p:nvSpPr>
        <p:spPr>
          <a:xfrm>
            <a:off x="518160" y="743635"/>
            <a:ext cx="601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S16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FLYWCH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domainprotein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A1B4016A-01F7-D6C7-3F9F-F7F98FB4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1672"/>
            <a:ext cx="6858000" cy="51220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0E8830-1A0F-6A53-BD32-E3F37AE202C7}"/>
              </a:ext>
            </a:extLst>
          </p:cNvPr>
          <p:cNvSpPr txBox="1"/>
          <p:nvPr/>
        </p:nvSpPr>
        <p:spPr>
          <a:xfrm>
            <a:off x="1211580" y="2724835"/>
            <a:ext cx="4716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S2 – ML 6-phosphofructokinase</a:t>
            </a:r>
          </a:p>
        </p:txBody>
      </p:sp>
    </p:spTree>
    <p:extLst>
      <p:ext uri="{BB962C8B-B14F-4D97-AF65-F5344CB8AC3E}">
        <p14:creationId xmlns:p14="http://schemas.microsoft.com/office/powerpoint/2010/main" val="387297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2E2009F0-AF98-4411-7DC4-90A9F3A8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715"/>
            <a:ext cx="6858000" cy="51092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A9A59EC-53C7-5601-D1AD-79A7E87B529A}"/>
              </a:ext>
            </a:extLst>
          </p:cNvPr>
          <p:cNvSpPr txBox="1"/>
          <p:nvPr/>
        </p:nvSpPr>
        <p:spPr>
          <a:xfrm>
            <a:off x="1592580" y="2648635"/>
            <a:ext cx="4290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S3 – ML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Hexokinase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C32356A6-0F07-1ACC-86D9-1A08F2B0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351"/>
            <a:ext cx="6858000" cy="50892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E95167-0843-B49B-633C-9041BC2A01FC}"/>
              </a:ext>
            </a:extLst>
          </p:cNvPr>
          <p:cNvSpPr txBox="1"/>
          <p:nvPr/>
        </p:nvSpPr>
        <p:spPr>
          <a:xfrm>
            <a:off x="1478280" y="2381935"/>
            <a:ext cx="4168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S4 – ML ABC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transporter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0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23D2C54F-F307-D4DF-08B2-615B68F1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564"/>
            <a:ext cx="6858000" cy="50848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57DA17-2316-A8FB-7C91-66E465AA7904}"/>
              </a:ext>
            </a:extLst>
          </p:cNvPr>
          <p:cNvSpPr txBox="1"/>
          <p:nvPr/>
        </p:nvSpPr>
        <p:spPr>
          <a:xfrm>
            <a:off x="1478280" y="1025575"/>
            <a:ext cx="4015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S5 - ML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Aquaporin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4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4816E03B-C534-F6F2-F1DA-27F013EA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812"/>
            <a:ext cx="6858000" cy="51163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1BFE98-864B-263D-E366-D258399C8C03}"/>
              </a:ext>
            </a:extLst>
          </p:cNvPr>
          <p:cNvSpPr txBox="1"/>
          <p:nvPr/>
        </p:nvSpPr>
        <p:spPr>
          <a:xfrm>
            <a:off x="1630680" y="1193215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S6 – ML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Serpin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DC959707-C083-1BC1-211C-6A16F727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056"/>
            <a:ext cx="6858000" cy="50778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5E009CE-3F1E-0289-2425-468633B08C61}"/>
              </a:ext>
            </a:extLst>
          </p:cNvPr>
          <p:cNvSpPr txBox="1"/>
          <p:nvPr/>
        </p:nvSpPr>
        <p:spPr>
          <a:xfrm>
            <a:off x="1424940" y="1246555"/>
            <a:ext cx="4396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S7 – ML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Peroxiredoxin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4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D1BB0D85-E346-4FEB-2CD1-4A857BCDA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532"/>
            <a:ext cx="6858000" cy="50709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CCD8BB-EC61-548B-AAE0-65D29627C61E}"/>
              </a:ext>
            </a:extLst>
          </p:cNvPr>
          <p:cNvSpPr txBox="1"/>
          <p:nvPr/>
        </p:nvSpPr>
        <p:spPr>
          <a:xfrm>
            <a:off x="1005840" y="1109395"/>
            <a:ext cx="502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S8 – ML FLYWCH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31027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27F936-A653-73D7-E3D0-30EB8837C56E}"/>
              </a:ext>
            </a:extLst>
          </p:cNvPr>
          <p:cNvSpPr txBox="1"/>
          <p:nvPr/>
        </p:nvSpPr>
        <p:spPr>
          <a:xfrm>
            <a:off x="483870" y="1076236"/>
            <a:ext cx="5890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Figures S9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S16 –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hylogenetic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trees for the horizontal origin of all eight candidate genes.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Imagem 6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C6631C2E-1995-65C0-A3C7-017ED406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124"/>
            <a:ext cx="6858000" cy="50963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0E8C63-9C02-B6BC-0521-630260CFA265}"/>
              </a:ext>
            </a:extLst>
          </p:cNvPr>
          <p:cNvSpPr txBox="1"/>
          <p:nvPr/>
        </p:nvSpPr>
        <p:spPr>
          <a:xfrm>
            <a:off x="971550" y="2495068"/>
            <a:ext cx="5402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Figure S9 –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CAZyme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GH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6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173</Words>
  <Application>Microsoft Office PowerPoint</Application>
  <PresentationFormat>Papel A4 (210 x 297 mm)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Edson Adriano</dc:creator>
  <cp:lastModifiedBy>Edson Adriano</cp:lastModifiedBy>
  <cp:revision>1</cp:revision>
  <dcterms:created xsi:type="dcterms:W3CDTF">2026-03-02T21:18:47Z</dcterms:created>
  <dcterms:modified xsi:type="dcterms:W3CDTF">2026-03-10T17:47:03Z</dcterms:modified>
</cp:coreProperties>
</file>