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22" autoAdjust="0"/>
    <p:restoredTop sz="94660"/>
  </p:normalViewPr>
  <p:slideViewPr>
    <p:cSldViewPr snapToGrid="0">
      <p:cViewPr varScale="1">
        <p:scale>
          <a:sx n="51" d="100"/>
          <a:sy n="51" d="100"/>
        </p:scale>
        <p:origin x="60" y="15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D0869-38E0-0954-3FA5-F1E64C0D182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C0A009C-FEE7-4A07-DA9B-5CD27AAA2B3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38508B4-78B1-7B9F-6B20-317F57B51479}"/>
              </a:ext>
            </a:extLst>
          </p:cNvPr>
          <p:cNvSpPr>
            <a:spLocks noGrp="1"/>
          </p:cNvSpPr>
          <p:nvPr>
            <p:ph type="dt" sz="half" idx="10"/>
          </p:nvPr>
        </p:nvSpPr>
        <p:spPr/>
        <p:txBody>
          <a:bodyPr/>
          <a:lstStyle/>
          <a:p>
            <a:fld id="{7D3A968A-9651-40B6-8B5A-55F5F10F6DB5}" type="datetimeFigureOut">
              <a:rPr lang="en-US" smtClean="0"/>
              <a:t>3/11/2026</a:t>
            </a:fld>
            <a:endParaRPr lang="en-US"/>
          </a:p>
        </p:txBody>
      </p:sp>
      <p:sp>
        <p:nvSpPr>
          <p:cNvPr id="5" name="Footer Placeholder 4">
            <a:extLst>
              <a:ext uri="{FF2B5EF4-FFF2-40B4-BE49-F238E27FC236}">
                <a16:creationId xmlns:a16="http://schemas.microsoft.com/office/drawing/2014/main" id="{78F1ACD2-3880-222F-9270-D4085DC5B0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2B9860-409D-6564-91DD-B59A82DE40BE}"/>
              </a:ext>
            </a:extLst>
          </p:cNvPr>
          <p:cNvSpPr>
            <a:spLocks noGrp="1"/>
          </p:cNvSpPr>
          <p:nvPr>
            <p:ph type="sldNum" sz="quarter" idx="12"/>
          </p:nvPr>
        </p:nvSpPr>
        <p:spPr/>
        <p:txBody>
          <a:bodyPr/>
          <a:lstStyle/>
          <a:p>
            <a:fld id="{6B34FBE1-5E46-4ACA-AB25-8B8BD1C27F25}" type="slidenum">
              <a:rPr lang="en-US" smtClean="0"/>
              <a:t>‹#›</a:t>
            </a:fld>
            <a:endParaRPr lang="en-US"/>
          </a:p>
        </p:txBody>
      </p:sp>
    </p:spTree>
    <p:extLst>
      <p:ext uri="{BB962C8B-B14F-4D97-AF65-F5344CB8AC3E}">
        <p14:creationId xmlns:p14="http://schemas.microsoft.com/office/powerpoint/2010/main" val="10573933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CB5AC-6EC5-E2FA-E42A-29B973E2B9F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9F573D7-F92E-468D-FBC8-2790E78E0BB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68DFF6-9DDB-B206-6D79-11AA09E1DC32}"/>
              </a:ext>
            </a:extLst>
          </p:cNvPr>
          <p:cNvSpPr>
            <a:spLocks noGrp="1"/>
          </p:cNvSpPr>
          <p:nvPr>
            <p:ph type="dt" sz="half" idx="10"/>
          </p:nvPr>
        </p:nvSpPr>
        <p:spPr/>
        <p:txBody>
          <a:bodyPr/>
          <a:lstStyle/>
          <a:p>
            <a:fld id="{7D3A968A-9651-40B6-8B5A-55F5F10F6DB5}" type="datetimeFigureOut">
              <a:rPr lang="en-US" smtClean="0"/>
              <a:t>3/11/2026</a:t>
            </a:fld>
            <a:endParaRPr lang="en-US"/>
          </a:p>
        </p:txBody>
      </p:sp>
      <p:sp>
        <p:nvSpPr>
          <p:cNvPr id="5" name="Footer Placeholder 4">
            <a:extLst>
              <a:ext uri="{FF2B5EF4-FFF2-40B4-BE49-F238E27FC236}">
                <a16:creationId xmlns:a16="http://schemas.microsoft.com/office/drawing/2014/main" id="{A8DD9B02-160E-9C6B-A466-731F5E93D0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52180B-851A-6E97-9C9C-3804EDBC64E6}"/>
              </a:ext>
            </a:extLst>
          </p:cNvPr>
          <p:cNvSpPr>
            <a:spLocks noGrp="1"/>
          </p:cNvSpPr>
          <p:nvPr>
            <p:ph type="sldNum" sz="quarter" idx="12"/>
          </p:nvPr>
        </p:nvSpPr>
        <p:spPr/>
        <p:txBody>
          <a:bodyPr/>
          <a:lstStyle/>
          <a:p>
            <a:fld id="{6B34FBE1-5E46-4ACA-AB25-8B8BD1C27F25}" type="slidenum">
              <a:rPr lang="en-US" smtClean="0"/>
              <a:t>‹#›</a:t>
            </a:fld>
            <a:endParaRPr lang="en-US"/>
          </a:p>
        </p:txBody>
      </p:sp>
    </p:spTree>
    <p:extLst>
      <p:ext uri="{BB962C8B-B14F-4D97-AF65-F5344CB8AC3E}">
        <p14:creationId xmlns:p14="http://schemas.microsoft.com/office/powerpoint/2010/main" val="35764719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EBF11DC-55C3-E838-9C63-698D9E60FDE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8CD6139-45F1-FAC3-8662-1C3D8DB7D9E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9F401D-D4C8-8D06-4C78-C24A757A05E8}"/>
              </a:ext>
            </a:extLst>
          </p:cNvPr>
          <p:cNvSpPr>
            <a:spLocks noGrp="1"/>
          </p:cNvSpPr>
          <p:nvPr>
            <p:ph type="dt" sz="half" idx="10"/>
          </p:nvPr>
        </p:nvSpPr>
        <p:spPr/>
        <p:txBody>
          <a:bodyPr/>
          <a:lstStyle/>
          <a:p>
            <a:fld id="{7D3A968A-9651-40B6-8B5A-55F5F10F6DB5}" type="datetimeFigureOut">
              <a:rPr lang="en-US" smtClean="0"/>
              <a:t>3/11/2026</a:t>
            </a:fld>
            <a:endParaRPr lang="en-US"/>
          </a:p>
        </p:txBody>
      </p:sp>
      <p:sp>
        <p:nvSpPr>
          <p:cNvPr id="5" name="Footer Placeholder 4">
            <a:extLst>
              <a:ext uri="{FF2B5EF4-FFF2-40B4-BE49-F238E27FC236}">
                <a16:creationId xmlns:a16="http://schemas.microsoft.com/office/drawing/2014/main" id="{D7469CA1-45C3-9987-DB09-53E483FFDE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873BC4-C249-66C1-C585-A6830FC952B8}"/>
              </a:ext>
            </a:extLst>
          </p:cNvPr>
          <p:cNvSpPr>
            <a:spLocks noGrp="1"/>
          </p:cNvSpPr>
          <p:nvPr>
            <p:ph type="sldNum" sz="quarter" idx="12"/>
          </p:nvPr>
        </p:nvSpPr>
        <p:spPr/>
        <p:txBody>
          <a:bodyPr/>
          <a:lstStyle/>
          <a:p>
            <a:fld id="{6B34FBE1-5E46-4ACA-AB25-8B8BD1C27F25}" type="slidenum">
              <a:rPr lang="en-US" smtClean="0"/>
              <a:t>‹#›</a:t>
            </a:fld>
            <a:endParaRPr lang="en-US"/>
          </a:p>
        </p:txBody>
      </p:sp>
    </p:spTree>
    <p:extLst>
      <p:ext uri="{BB962C8B-B14F-4D97-AF65-F5344CB8AC3E}">
        <p14:creationId xmlns:p14="http://schemas.microsoft.com/office/powerpoint/2010/main" val="32339828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0C24FE-1033-F303-1B9D-D32902C180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691D7C5-0C49-897F-8B6F-C05DBF9A7C7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4E32E5-79FE-1B5A-775F-8D6832566B8D}"/>
              </a:ext>
            </a:extLst>
          </p:cNvPr>
          <p:cNvSpPr>
            <a:spLocks noGrp="1"/>
          </p:cNvSpPr>
          <p:nvPr>
            <p:ph type="dt" sz="half" idx="10"/>
          </p:nvPr>
        </p:nvSpPr>
        <p:spPr/>
        <p:txBody>
          <a:bodyPr/>
          <a:lstStyle/>
          <a:p>
            <a:fld id="{7D3A968A-9651-40B6-8B5A-55F5F10F6DB5}" type="datetimeFigureOut">
              <a:rPr lang="en-US" smtClean="0"/>
              <a:t>3/11/2026</a:t>
            </a:fld>
            <a:endParaRPr lang="en-US"/>
          </a:p>
        </p:txBody>
      </p:sp>
      <p:sp>
        <p:nvSpPr>
          <p:cNvPr id="5" name="Footer Placeholder 4">
            <a:extLst>
              <a:ext uri="{FF2B5EF4-FFF2-40B4-BE49-F238E27FC236}">
                <a16:creationId xmlns:a16="http://schemas.microsoft.com/office/drawing/2014/main" id="{C8D964A1-2072-DE22-FB15-F494615404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AF90CFB-C140-AE50-4D40-0E4F17D67BB4}"/>
              </a:ext>
            </a:extLst>
          </p:cNvPr>
          <p:cNvSpPr>
            <a:spLocks noGrp="1"/>
          </p:cNvSpPr>
          <p:nvPr>
            <p:ph type="sldNum" sz="quarter" idx="12"/>
          </p:nvPr>
        </p:nvSpPr>
        <p:spPr/>
        <p:txBody>
          <a:bodyPr/>
          <a:lstStyle/>
          <a:p>
            <a:fld id="{6B34FBE1-5E46-4ACA-AB25-8B8BD1C27F25}" type="slidenum">
              <a:rPr lang="en-US" smtClean="0"/>
              <a:t>‹#›</a:t>
            </a:fld>
            <a:endParaRPr lang="en-US"/>
          </a:p>
        </p:txBody>
      </p:sp>
    </p:spTree>
    <p:extLst>
      <p:ext uri="{BB962C8B-B14F-4D97-AF65-F5344CB8AC3E}">
        <p14:creationId xmlns:p14="http://schemas.microsoft.com/office/powerpoint/2010/main" val="6207876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49BC0F-8748-FB8E-6A42-AA2E5E6F022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700C652-EEBC-978D-4C08-2E3D065FD87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70BBD35-7F11-A9ED-635A-5763C7F9D6D1}"/>
              </a:ext>
            </a:extLst>
          </p:cNvPr>
          <p:cNvSpPr>
            <a:spLocks noGrp="1"/>
          </p:cNvSpPr>
          <p:nvPr>
            <p:ph type="dt" sz="half" idx="10"/>
          </p:nvPr>
        </p:nvSpPr>
        <p:spPr/>
        <p:txBody>
          <a:bodyPr/>
          <a:lstStyle/>
          <a:p>
            <a:fld id="{7D3A968A-9651-40B6-8B5A-55F5F10F6DB5}" type="datetimeFigureOut">
              <a:rPr lang="en-US" smtClean="0"/>
              <a:t>3/11/2026</a:t>
            </a:fld>
            <a:endParaRPr lang="en-US"/>
          </a:p>
        </p:txBody>
      </p:sp>
      <p:sp>
        <p:nvSpPr>
          <p:cNvPr id="5" name="Footer Placeholder 4">
            <a:extLst>
              <a:ext uri="{FF2B5EF4-FFF2-40B4-BE49-F238E27FC236}">
                <a16:creationId xmlns:a16="http://schemas.microsoft.com/office/drawing/2014/main" id="{0EA32097-5923-BAE3-1B99-6252B27F5F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BDB6DD-FB5D-6EEC-AA07-EB2A2302B5B4}"/>
              </a:ext>
            </a:extLst>
          </p:cNvPr>
          <p:cNvSpPr>
            <a:spLocks noGrp="1"/>
          </p:cNvSpPr>
          <p:nvPr>
            <p:ph type="sldNum" sz="quarter" idx="12"/>
          </p:nvPr>
        </p:nvSpPr>
        <p:spPr/>
        <p:txBody>
          <a:bodyPr/>
          <a:lstStyle/>
          <a:p>
            <a:fld id="{6B34FBE1-5E46-4ACA-AB25-8B8BD1C27F25}" type="slidenum">
              <a:rPr lang="en-US" smtClean="0"/>
              <a:t>‹#›</a:t>
            </a:fld>
            <a:endParaRPr lang="en-US"/>
          </a:p>
        </p:txBody>
      </p:sp>
    </p:spTree>
    <p:extLst>
      <p:ext uri="{BB962C8B-B14F-4D97-AF65-F5344CB8AC3E}">
        <p14:creationId xmlns:p14="http://schemas.microsoft.com/office/powerpoint/2010/main" val="18997067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5B971-5D56-DD05-C92B-8462D01AFAC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55F555A-D73B-39AD-BE23-37CF749EB6E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599C266-45E0-9C99-08E7-EB46E2C56E9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98F700C-1393-0112-11C5-928DC9C155C9}"/>
              </a:ext>
            </a:extLst>
          </p:cNvPr>
          <p:cNvSpPr>
            <a:spLocks noGrp="1"/>
          </p:cNvSpPr>
          <p:nvPr>
            <p:ph type="dt" sz="half" idx="10"/>
          </p:nvPr>
        </p:nvSpPr>
        <p:spPr/>
        <p:txBody>
          <a:bodyPr/>
          <a:lstStyle/>
          <a:p>
            <a:fld id="{7D3A968A-9651-40B6-8B5A-55F5F10F6DB5}" type="datetimeFigureOut">
              <a:rPr lang="en-US" smtClean="0"/>
              <a:t>3/11/2026</a:t>
            </a:fld>
            <a:endParaRPr lang="en-US"/>
          </a:p>
        </p:txBody>
      </p:sp>
      <p:sp>
        <p:nvSpPr>
          <p:cNvPr id="6" name="Footer Placeholder 5">
            <a:extLst>
              <a:ext uri="{FF2B5EF4-FFF2-40B4-BE49-F238E27FC236}">
                <a16:creationId xmlns:a16="http://schemas.microsoft.com/office/drawing/2014/main" id="{303B0F70-067B-0BA0-E251-DDC7DB4920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36291A1-2380-0BAA-7618-39C06DB5D8BF}"/>
              </a:ext>
            </a:extLst>
          </p:cNvPr>
          <p:cNvSpPr>
            <a:spLocks noGrp="1"/>
          </p:cNvSpPr>
          <p:nvPr>
            <p:ph type="sldNum" sz="quarter" idx="12"/>
          </p:nvPr>
        </p:nvSpPr>
        <p:spPr/>
        <p:txBody>
          <a:bodyPr/>
          <a:lstStyle/>
          <a:p>
            <a:fld id="{6B34FBE1-5E46-4ACA-AB25-8B8BD1C27F25}" type="slidenum">
              <a:rPr lang="en-US" smtClean="0"/>
              <a:t>‹#›</a:t>
            </a:fld>
            <a:endParaRPr lang="en-US"/>
          </a:p>
        </p:txBody>
      </p:sp>
    </p:spTree>
    <p:extLst>
      <p:ext uri="{BB962C8B-B14F-4D97-AF65-F5344CB8AC3E}">
        <p14:creationId xmlns:p14="http://schemas.microsoft.com/office/powerpoint/2010/main" val="3424314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AA542-9C52-634C-30D9-56F6561015A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6D5063C-F97D-CE16-4FAC-AE000E464C5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0FBD839-9244-36C0-812B-E54D3E6543B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E89AC29-D653-896E-A934-8CA4734D981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A90C1CE-40A9-6915-D552-A22DD9B992B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642959B-24C3-7887-02FB-B36E55D92158}"/>
              </a:ext>
            </a:extLst>
          </p:cNvPr>
          <p:cNvSpPr>
            <a:spLocks noGrp="1"/>
          </p:cNvSpPr>
          <p:nvPr>
            <p:ph type="dt" sz="half" idx="10"/>
          </p:nvPr>
        </p:nvSpPr>
        <p:spPr/>
        <p:txBody>
          <a:bodyPr/>
          <a:lstStyle/>
          <a:p>
            <a:fld id="{7D3A968A-9651-40B6-8B5A-55F5F10F6DB5}" type="datetimeFigureOut">
              <a:rPr lang="en-US" smtClean="0"/>
              <a:t>3/11/2026</a:t>
            </a:fld>
            <a:endParaRPr lang="en-US"/>
          </a:p>
        </p:txBody>
      </p:sp>
      <p:sp>
        <p:nvSpPr>
          <p:cNvPr id="8" name="Footer Placeholder 7">
            <a:extLst>
              <a:ext uri="{FF2B5EF4-FFF2-40B4-BE49-F238E27FC236}">
                <a16:creationId xmlns:a16="http://schemas.microsoft.com/office/drawing/2014/main" id="{4AF7CE98-835F-B3B4-BC89-CEAB5DCAFF8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0F2767E-F607-E3FB-1D01-657D40615212}"/>
              </a:ext>
            </a:extLst>
          </p:cNvPr>
          <p:cNvSpPr>
            <a:spLocks noGrp="1"/>
          </p:cNvSpPr>
          <p:nvPr>
            <p:ph type="sldNum" sz="quarter" idx="12"/>
          </p:nvPr>
        </p:nvSpPr>
        <p:spPr/>
        <p:txBody>
          <a:bodyPr/>
          <a:lstStyle/>
          <a:p>
            <a:fld id="{6B34FBE1-5E46-4ACA-AB25-8B8BD1C27F25}" type="slidenum">
              <a:rPr lang="en-US" smtClean="0"/>
              <a:t>‹#›</a:t>
            </a:fld>
            <a:endParaRPr lang="en-US"/>
          </a:p>
        </p:txBody>
      </p:sp>
    </p:spTree>
    <p:extLst>
      <p:ext uri="{BB962C8B-B14F-4D97-AF65-F5344CB8AC3E}">
        <p14:creationId xmlns:p14="http://schemas.microsoft.com/office/powerpoint/2010/main" val="21951265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F20720-E17A-FF11-C2BA-9C8CF71C61B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842A887-5A06-A19C-F552-638434D2A7B0}"/>
              </a:ext>
            </a:extLst>
          </p:cNvPr>
          <p:cNvSpPr>
            <a:spLocks noGrp="1"/>
          </p:cNvSpPr>
          <p:nvPr>
            <p:ph type="dt" sz="half" idx="10"/>
          </p:nvPr>
        </p:nvSpPr>
        <p:spPr/>
        <p:txBody>
          <a:bodyPr/>
          <a:lstStyle/>
          <a:p>
            <a:fld id="{7D3A968A-9651-40B6-8B5A-55F5F10F6DB5}" type="datetimeFigureOut">
              <a:rPr lang="en-US" smtClean="0"/>
              <a:t>3/11/2026</a:t>
            </a:fld>
            <a:endParaRPr lang="en-US"/>
          </a:p>
        </p:txBody>
      </p:sp>
      <p:sp>
        <p:nvSpPr>
          <p:cNvPr id="4" name="Footer Placeholder 3">
            <a:extLst>
              <a:ext uri="{FF2B5EF4-FFF2-40B4-BE49-F238E27FC236}">
                <a16:creationId xmlns:a16="http://schemas.microsoft.com/office/drawing/2014/main" id="{99015B83-C9A0-AA2B-C207-9BC30CB9F17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5A2CCAB-2E0D-B700-C1DA-59B392096B68}"/>
              </a:ext>
            </a:extLst>
          </p:cNvPr>
          <p:cNvSpPr>
            <a:spLocks noGrp="1"/>
          </p:cNvSpPr>
          <p:nvPr>
            <p:ph type="sldNum" sz="quarter" idx="12"/>
          </p:nvPr>
        </p:nvSpPr>
        <p:spPr/>
        <p:txBody>
          <a:bodyPr/>
          <a:lstStyle/>
          <a:p>
            <a:fld id="{6B34FBE1-5E46-4ACA-AB25-8B8BD1C27F25}" type="slidenum">
              <a:rPr lang="en-US" smtClean="0"/>
              <a:t>‹#›</a:t>
            </a:fld>
            <a:endParaRPr lang="en-US"/>
          </a:p>
        </p:txBody>
      </p:sp>
    </p:spTree>
    <p:extLst>
      <p:ext uri="{BB962C8B-B14F-4D97-AF65-F5344CB8AC3E}">
        <p14:creationId xmlns:p14="http://schemas.microsoft.com/office/powerpoint/2010/main" val="964305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98381C-A036-E972-764B-B34F249A4460}"/>
              </a:ext>
            </a:extLst>
          </p:cNvPr>
          <p:cNvSpPr>
            <a:spLocks noGrp="1"/>
          </p:cNvSpPr>
          <p:nvPr>
            <p:ph type="dt" sz="half" idx="10"/>
          </p:nvPr>
        </p:nvSpPr>
        <p:spPr/>
        <p:txBody>
          <a:bodyPr/>
          <a:lstStyle/>
          <a:p>
            <a:fld id="{7D3A968A-9651-40B6-8B5A-55F5F10F6DB5}" type="datetimeFigureOut">
              <a:rPr lang="en-US" smtClean="0"/>
              <a:t>3/11/2026</a:t>
            </a:fld>
            <a:endParaRPr lang="en-US"/>
          </a:p>
        </p:txBody>
      </p:sp>
      <p:sp>
        <p:nvSpPr>
          <p:cNvPr id="3" name="Footer Placeholder 2">
            <a:extLst>
              <a:ext uri="{FF2B5EF4-FFF2-40B4-BE49-F238E27FC236}">
                <a16:creationId xmlns:a16="http://schemas.microsoft.com/office/drawing/2014/main" id="{4165BC28-B6F7-20C2-475F-57FD6A4B976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6151071-80A5-011E-47EA-D5397246FF27}"/>
              </a:ext>
            </a:extLst>
          </p:cNvPr>
          <p:cNvSpPr>
            <a:spLocks noGrp="1"/>
          </p:cNvSpPr>
          <p:nvPr>
            <p:ph type="sldNum" sz="quarter" idx="12"/>
          </p:nvPr>
        </p:nvSpPr>
        <p:spPr/>
        <p:txBody>
          <a:bodyPr/>
          <a:lstStyle/>
          <a:p>
            <a:fld id="{6B34FBE1-5E46-4ACA-AB25-8B8BD1C27F25}" type="slidenum">
              <a:rPr lang="en-US" smtClean="0"/>
              <a:t>‹#›</a:t>
            </a:fld>
            <a:endParaRPr lang="en-US"/>
          </a:p>
        </p:txBody>
      </p:sp>
    </p:spTree>
    <p:extLst>
      <p:ext uri="{BB962C8B-B14F-4D97-AF65-F5344CB8AC3E}">
        <p14:creationId xmlns:p14="http://schemas.microsoft.com/office/powerpoint/2010/main" val="2418378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7EF3FE-39B9-B1CB-DEDE-F7DFE7C1E96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B3B8EB9-2BA8-47CE-DCA5-4CC370BC969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FD2653D-6849-FFFC-0A10-235FA22EB6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BF5EC92-3587-93A7-669F-FB3708224B3A}"/>
              </a:ext>
            </a:extLst>
          </p:cNvPr>
          <p:cNvSpPr>
            <a:spLocks noGrp="1"/>
          </p:cNvSpPr>
          <p:nvPr>
            <p:ph type="dt" sz="half" idx="10"/>
          </p:nvPr>
        </p:nvSpPr>
        <p:spPr/>
        <p:txBody>
          <a:bodyPr/>
          <a:lstStyle/>
          <a:p>
            <a:fld id="{7D3A968A-9651-40B6-8B5A-55F5F10F6DB5}" type="datetimeFigureOut">
              <a:rPr lang="en-US" smtClean="0"/>
              <a:t>3/11/2026</a:t>
            </a:fld>
            <a:endParaRPr lang="en-US"/>
          </a:p>
        </p:txBody>
      </p:sp>
      <p:sp>
        <p:nvSpPr>
          <p:cNvPr id="6" name="Footer Placeholder 5">
            <a:extLst>
              <a:ext uri="{FF2B5EF4-FFF2-40B4-BE49-F238E27FC236}">
                <a16:creationId xmlns:a16="http://schemas.microsoft.com/office/drawing/2014/main" id="{85AEAC0F-7F7A-B3C2-3B3E-FFC194D678F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D7CB5B-FEBF-A0EB-0AC6-CE6DBDAC631D}"/>
              </a:ext>
            </a:extLst>
          </p:cNvPr>
          <p:cNvSpPr>
            <a:spLocks noGrp="1"/>
          </p:cNvSpPr>
          <p:nvPr>
            <p:ph type="sldNum" sz="quarter" idx="12"/>
          </p:nvPr>
        </p:nvSpPr>
        <p:spPr/>
        <p:txBody>
          <a:bodyPr/>
          <a:lstStyle/>
          <a:p>
            <a:fld id="{6B34FBE1-5E46-4ACA-AB25-8B8BD1C27F25}" type="slidenum">
              <a:rPr lang="en-US" smtClean="0"/>
              <a:t>‹#›</a:t>
            </a:fld>
            <a:endParaRPr lang="en-US"/>
          </a:p>
        </p:txBody>
      </p:sp>
    </p:spTree>
    <p:extLst>
      <p:ext uri="{BB962C8B-B14F-4D97-AF65-F5344CB8AC3E}">
        <p14:creationId xmlns:p14="http://schemas.microsoft.com/office/powerpoint/2010/main" val="26768270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E83AF-B7F5-0886-E2C0-8CAEFF9526C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DA87F82-A4A3-9139-9CF3-7164B1C55CB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25FB5E2-3568-CF84-C33D-A452CBC158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E900E32-34EF-A26D-D2C3-22618BC9D1E4}"/>
              </a:ext>
            </a:extLst>
          </p:cNvPr>
          <p:cNvSpPr>
            <a:spLocks noGrp="1"/>
          </p:cNvSpPr>
          <p:nvPr>
            <p:ph type="dt" sz="half" idx="10"/>
          </p:nvPr>
        </p:nvSpPr>
        <p:spPr/>
        <p:txBody>
          <a:bodyPr/>
          <a:lstStyle/>
          <a:p>
            <a:fld id="{7D3A968A-9651-40B6-8B5A-55F5F10F6DB5}" type="datetimeFigureOut">
              <a:rPr lang="en-US" smtClean="0"/>
              <a:t>3/11/2026</a:t>
            </a:fld>
            <a:endParaRPr lang="en-US"/>
          </a:p>
        </p:txBody>
      </p:sp>
      <p:sp>
        <p:nvSpPr>
          <p:cNvPr id="6" name="Footer Placeholder 5">
            <a:extLst>
              <a:ext uri="{FF2B5EF4-FFF2-40B4-BE49-F238E27FC236}">
                <a16:creationId xmlns:a16="http://schemas.microsoft.com/office/drawing/2014/main" id="{58A2B083-43CD-83FD-F271-1A96E8C678D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0BA0FBD-BF2A-0D2E-B30E-5EE45700BDA5}"/>
              </a:ext>
            </a:extLst>
          </p:cNvPr>
          <p:cNvSpPr>
            <a:spLocks noGrp="1"/>
          </p:cNvSpPr>
          <p:nvPr>
            <p:ph type="sldNum" sz="quarter" idx="12"/>
          </p:nvPr>
        </p:nvSpPr>
        <p:spPr/>
        <p:txBody>
          <a:bodyPr/>
          <a:lstStyle/>
          <a:p>
            <a:fld id="{6B34FBE1-5E46-4ACA-AB25-8B8BD1C27F25}" type="slidenum">
              <a:rPr lang="en-US" smtClean="0"/>
              <a:t>‹#›</a:t>
            </a:fld>
            <a:endParaRPr lang="en-US"/>
          </a:p>
        </p:txBody>
      </p:sp>
    </p:spTree>
    <p:extLst>
      <p:ext uri="{BB962C8B-B14F-4D97-AF65-F5344CB8AC3E}">
        <p14:creationId xmlns:p14="http://schemas.microsoft.com/office/powerpoint/2010/main" val="2427280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0F888F5-6BF7-2F21-DEBA-BFFF8CC144E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F4D7E63-13C7-44FE-1A16-E4717A389D2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4516B9-599F-736A-3058-98AB4BCFA7B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D3A968A-9651-40B6-8B5A-55F5F10F6DB5}" type="datetimeFigureOut">
              <a:rPr lang="en-US" smtClean="0"/>
              <a:t>3/11/2026</a:t>
            </a:fld>
            <a:endParaRPr lang="en-US"/>
          </a:p>
        </p:txBody>
      </p:sp>
      <p:sp>
        <p:nvSpPr>
          <p:cNvPr id="5" name="Footer Placeholder 4">
            <a:extLst>
              <a:ext uri="{FF2B5EF4-FFF2-40B4-BE49-F238E27FC236}">
                <a16:creationId xmlns:a16="http://schemas.microsoft.com/office/drawing/2014/main" id="{698BDAD4-3AFC-3E63-48DB-86D9BC63769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B4982383-1E45-73CB-8653-153F3F3981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B34FBE1-5E46-4ACA-AB25-8B8BD1C27F25}" type="slidenum">
              <a:rPr lang="en-US" smtClean="0"/>
              <a:t>‹#›</a:t>
            </a:fld>
            <a:endParaRPr lang="en-US"/>
          </a:p>
        </p:txBody>
      </p:sp>
    </p:spTree>
    <p:extLst>
      <p:ext uri="{BB962C8B-B14F-4D97-AF65-F5344CB8AC3E}">
        <p14:creationId xmlns:p14="http://schemas.microsoft.com/office/powerpoint/2010/main" val="11753807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6F81E75-71C2-B0D1-5E02-218134C6B7CE}"/>
              </a:ext>
            </a:extLst>
          </p:cNvPr>
          <p:cNvGraphicFramePr>
            <a:graphicFrameLocks noGrp="1"/>
          </p:cNvGraphicFramePr>
          <p:nvPr>
            <p:extLst>
              <p:ext uri="{D42A27DB-BD31-4B8C-83A1-F6EECF244321}">
                <p14:modId xmlns:p14="http://schemas.microsoft.com/office/powerpoint/2010/main" val="2045433100"/>
              </p:ext>
            </p:extLst>
          </p:nvPr>
        </p:nvGraphicFramePr>
        <p:xfrm>
          <a:off x="3532340" y="1229752"/>
          <a:ext cx="5047989" cy="5258725"/>
        </p:xfrm>
        <a:graphic>
          <a:graphicData uri="http://schemas.openxmlformats.org/drawingml/2006/table">
            <a:tbl>
              <a:tblPr firstRow="1" firstCol="1" bandRow="1">
                <a:tableStyleId>{5C22544A-7EE6-4342-B048-85BDC9FD1C3A}</a:tableStyleId>
              </a:tblPr>
              <a:tblGrid>
                <a:gridCol w="2274825">
                  <a:extLst>
                    <a:ext uri="{9D8B030D-6E8A-4147-A177-3AD203B41FA5}">
                      <a16:colId xmlns:a16="http://schemas.microsoft.com/office/drawing/2014/main" val="2994071654"/>
                    </a:ext>
                  </a:extLst>
                </a:gridCol>
                <a:gridCol w="1782254">
                  <a:extLst>
                    <a:ext uri="{9D8B030D-6E8A-4147-A177-3AD203B41FA5}">
                      <a16:colId xmlns:a16="http://schemas.microsoft.com/office/drawing/2014/main" val="3913865517"/>
                    </a:ext>
                  </a:extLst>
                </a:gridCol>
                <a:gridCol w="990910">
                  <a:extLst>
                    <a:ext uri="{9D8B030D-6E8A-4147-A177-3AD203B41FA5}">
                      <a16:colId xmlns:a16="http://schemas.microsoft.com/office/drawing/2014/main" val="1823128136"/>
                    </a:ext>
                  </a:extLst>
                </a:gridCol>
              </a:tblGrid>
              <a:tr h="210349">
                <a:tc>
                  <a:txBody>
                    <a:bodyPr/>
                    <a:lstStyle/>
                    <a:p>
                      <a:pPr marL="0" marR="0" algn="l">
                        <a:lnSpc>
                          <a:spcPts val="1300"/>
                        </a:lnSpc>
                        <a:buNone/>
                      </a:pPr>
                      <a:r>
                        <a:rPr lang="en-US" sz="1000">
                          <a:effectLst/>
                        </a:rPr>
                        <a:t>Characteristics</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984269243"/>
                  </a:ext>
                </a:extLst>
              </a:tr>
              <a:tr h="210349">
                <a:tc>
                  <a:txBody>
                    <a:bodyPr/>
                    <a:lstStyle/>
                    <a:p>
                      <a:pPr marL="0" marR="0" algn="l">
                        <a:lnSpc>
                          <a:spcPts val="1300"/>
                        </a:lnSpc>
                        <a:buNone/>
                      </a:pPr>
                      <a:r>
                        <a:rPr lang="en-US" sz="1000">
                          <a:effectLst/>
                        </a:rPr>
                        <a:t>Age</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Mean</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Range</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016805890"/>
                  </a:ext>
                </a:extLst>
              </a:tr>
              <a:tr h="210349">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54.2</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29-79</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992357890"/>
                  </a:ext>
                </a:extLst>
              </a:tr>
              <a:tr h="210349">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N = 109</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954576789"/>
                  </a:ext>
                </a:extLst>
              </a:tr>
              <a:tr h="210349">
                <a:tc>
                  <a:txBody>
                    <a:bodyPr/>
                    <a:lstStyle/>
                    <a:p>
                      <a:pPr marL="0" marR="0" algn="l">
                        <a:lnSpc>
                          <a:spcPts val="1300"/>
                        </a:lnSpc>
                        <a:buNone/>
                      </a:pPr>
                      <a:r>
                        <a:rPr lang="en-US" sz="1000">
                          <a:effectLst/>
                        </a:rPr>
                        <a:t>Sex</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702088212"/>
                  </a:ext>
                </a:extLst>
              </a:tr>
              <a:tr h="210349">
                <a:tc>
                  <a:txBody>
                    <a:bodyPr/>
                    <a:lstStyle/>
                    <a:p>
                      <a:pPr marL="0" marR="0" algn="ctr">
                        <a:lnSpc>
                          <a:spcPts val="1300"/>
                        </a:lnSpc>
                        <a:buNone/>
                      </a:pPr>
                      <a:r>
                        <a:rPr lang="en-US" sz="1000">
                          <a:effectLst/>
                        </a:rPr>
                        <a:t>Male</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39</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71%</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165693561"/>
                  </a:ext>
                </a:extLst>
              </a:tr>
              <a:tr h="210349">
                <a:tc>
                  <a:txBody>
                    <a:bodyPr/>
                    <a:lstStyle/>
                    <a:p>
                      <a:pPr marL="0" marR="0" algn="ctr">
                        <a:lnSpc>
                          <a:spcPts val="1300"/>
                        </a:lnSpc>
                        <a:buNone/>
                      </a:pPr>
                      <a:r>
                        <a:rPr lang="en-US" sz="1000">
                          <a:effectLst/>
                        </a:rPr>
                        <a:t>Female</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16</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29%</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550259964"/>
                  </a:ext>
                </a:extLst>
              </a:tr>
              <a:tr h="210349">
                <a:tc>
                  <a:txBody>
                    <a:bodyPr/>
                    <a:lstStyle/>
                    <a:p>
                      <a:pPr marL="0" marR="0" algn="l">
                        <a:lnSpc>
                          <a:spcPts val="1300"/>
                        </a:lnSpc>
                        <a:buNone/>
                      </a:pPr>
                      <a:r>
                        <a:rPr lang="en-US" sz="1000">
                          <a:effectLst/>
                        </a:rPr>
                        <a:t>Cortical/Periventricular</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735102408"/>
                  </a:ext>
                </a:extLst>
              </a:tr>
              <a:tr h="210349">
                <a:tc>
                  <a:txBody>
                    <a:bodyPr/>
                    <a:lstStyle/>
                    <a:p>
                      <a:pPr marL="0" marR="0" algn="ctr">
                        <a:lnSpc>
                          <a:spcPts val="1300"/>
                        </a:lnSpc>
                        <a:buNone/>
                      </a:pPr>
                      <a:r>
                        <a:rPr lang="en-US" sz="1000">
                          <a:effectLst/>
                        </a:rPr>
                        <a:t>Cortical</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34</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62%</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156019939"/>
                  </a:ext>
                </a:extLst>
              </a:tr>
              <a:tr h="210349">
                <a:tc>
                  <a:txBody>
                    <a:bodyPr/>
                    <a:lstStyle/>
                    <a:p>
                      <a:pPr marL="0" marR="0" algn="ctr">
                        <a:lnSpc>
                          <a:spcPts val="1300"/>
                        </a:lnSpc>
                        <a:buNone/>
                      </a:pPr>
                      <a:r>
                        <a:rPr lang="en-US" sz="1000">
                          <a:effectLst/>
                        </a:rPr>
                        <a:t>Periventricular</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21</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38%</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899935228"/>
                  </a:ext>
                </a:extLst>
              </a:tr>
              <a:tr h="210349">
                <a:tc>
                  <a:txBody>
                    <a:bodyPr/>
                    <a:lstStyle/>
                    <a:p>
                      <a:pPr marL="0" marR="0" algn="l">
                        <a:lnSpc>
                          <a:spcPts val="1300"/>
                        </a:lnSpc>
                        <a:buNone/>
                      </a:pPr>
                      <a:r>
                        <a:rPr lang="en-US" sz="1000">
                          <a:effectLst/>
                        </a:rPr>
                        <a:t>Type of Surgery</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231817588"/>
                  </a:ext>
                </a:extLst>
              </a:tr>
              <a:tr h="210349">
                <a:tc>
                  <a:txBody>
                    <a:bodyPr/>
                    <a:lstStyle/>
                    <a:p>
                      <a:pPr marL="0" marR="0" algn="ctr">
                        <a:lnSpc>
                          <a:spcPts val="1300"/>
                        </a:lnSpc>
                        <a:buNone/>
                      </a:pPr>
                      <a:r>
                        <a:rPr lang="en-US" sz="1000">
                          <a:effectLst/>
                        </a:rPr>
                        <a:t>Biopsy only</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4</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7%</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990132549"/>
                  </a:ext>
                </a:extLst>
              </a:tr>
              <a:tr h="210349">
                <a:tc>
                  <a:txBody>
                    <a:bodyPr/>
                    <a:lstStyle/>
                    <a:p>
                      <a:pPr marL="0" marR="0" algn="ctr">
                        <a:lnSpc>
                          <a:spcPts val="1300"/>
                        </a:lnSpc>
                        <a:buNone/>
                      </a:pPr>
                      <a:r>
                        <a:rPr lang="en-US" sz="1000">
                          <a:effectLst/>
                        </a:rPr>
                        <a:t>STR</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28</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51%</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582847942"/>
                  </a:ext>
                </a:extLst>
              </a:tr>
              <a:tr h="210349">
                <a:tc>
                  <a:txBody>
                    <a:bodyPr/>
                    <a:lstStyle/>
                    <a:p>
                      <a:pPr marL="0" marR="0" algn="ctr">
                        <a:lnSpc>
                          <a:spcPts val="1300"/>
                        </a:lnSpc>
                        <a:buNone/>
                      </a:pPr>
                      <a:r>
                        <a:rPr lang="en-US" sz="1000">
                          <a:effectLst/>
                        </a:rPr>
                        <a:t>GTR</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23</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42%</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451859463"/>
                  </a:ext>
                </a:extLst>
              </a:tr>
              <a:tr h="210349">
                <a:tc>
                  <a:txBody>
                    <a:bodyPr/>
                    <a:lstStyle/>
                    <a:p>
                      <a:pPr marL="0" marR="0" algn="l">
                        <a:lnSpc>
                          <a:spcPts val="1300"/>
                        </a:lnSpc>
                        <a:buNone/>
                      </a:pPr>
                      <a:r>
                        <a:rPr lang="en-US" sz="1000">
                          <a:effectLst/>
                        </a:rPr>
                        <a:t>MGMT Status</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83681159"/>
                  </a:ext>
                </a:extLst>
              </a:tr>
              <a:tr h="210349">
                <a:tc>
                  <a:txBody>
                    <a:bodyPr/>
                    <a:lstStyle/>
                    <a:p>
                      <a:pPr marL="0" marR="0" algn="ctr">
                        <a:lnSpc>
                          <a:spcPts val="1300"/>
                        </a:lnSpc>
                        <a:buNone/>
                      </a:pPr>
                      <a:r>
                        <a:rPr lang="en-US" sz="1000">
                          <a:effectLst/>
                        </a:rPr>
                        <a:t>Methylated</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17</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31%</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405736913"/>
                  </a:ext>
                </a:extLst>
              </a:tr>
              <a:tr h="210349">
                <a:tc>
                  <a:txBody>
                    <a:bodyPr/>
                    <a:lstStyle/>
                    <a:p>
                      <a:pPr marL="0" marR="0" algn="ctr">
                        <a:lnSpc>
                          <a:spcPts val="1300"/>
                        </a:lnSpc>
                        <a:buNone/>
                      </a:pPr>
                      <a:r>
                        <a:rPr lang="en-US" sz="1000">
                          <a:effectLst/>
                        </a:rPr>
                        <a:t>Unmethylated</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23</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42%</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481251591"/>
                  </a:ext>
                </a:extLst>
              </a:tr>
              <a:tr h="210349">
                <a:tc>
                  <a:txBody>
                    <a:bodyPr/>
                    <a:lstStyle/>
                    <a:p>
                      <a:pPr marL="0" marR="0" algn="ctr">
                        <a:lnSpc>
                          <a:spcPts val="1300"/>
                        </a:lnSpc>
                        <a:buNone/>
                      </a:pPr>
                      <a:r>
                        <a:rPr lang="en-US" sz="1000">
                          <a:effectLst/>
                        </a:rPr>
                        <a:t>Unknown</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15</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27%</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488820560"/>
                  </a:ext>
                </a:extLst>
              </a:tr>
              <a:tr h="210349">
                <a:tc>
                  <a:txBody>
                    <a:bodyPr/>
                    <a:lstStyle/>
                    <a:p>
                      <a:pPr marL="0" marR="0" algn="l">
                        <a:lnSpc>
                          <a:spcPts val="1300"/>
                        </a:lnSpc>
                        <a:buNone/>
                      </a:pPr>
                      <a:r>
                        <a:rPr lang="en-US" sz="1000">
                          <a:effectLst/>
                        </a:rPr>
                        <a:t>IDH Status</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251418853"/>
                  </a:ext>
                </a:extLst>
              </a:tr>
              <a:tr h="210349">
                <a:tc>
                  <a:txBody>
                    <a:bodyPr/>
                    <a:lstStyle/>
                    <a:p>
                      <a:pPr marL="0" marR="0" algn="ctr">
                        <a:lnSpc>
                          <a:spcPts val="1300"/>
                        </a:lnSpc>
                        <a:buNone/>
                      </a:pPr>
                      <a:r>
                        <a:rPr lang="en-US" sz="1000">
                          <a:effectLst/>
                        </a:rPr>
                        <a:t>Mutated</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3</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6%</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793000999"/>
                  </a:ext>
                </a:extLst>
              </a:tr>
              <a:tr h="210349">
                <a:tc>
                  <a:txBody>
                    <a:bodyPr/>
                    <a:lstStyle/>
                    <a:p>
                      <a:pPr marL="0" marR="0" algn="ctr">
                        <a:lnSpc>
                          <a:spcPts val="1300"/>
                        </a:lnSpc>
                        <a:buNone/>
                      </a:pPr>
                      <a:r>
                        <a:rPr lang="en-US" sz="1000">
                          <a:effectLst/>
                        </a:rPr>
                        <a:t>Wild Type</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24</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44%</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633332979"/>
                  </a:ext>
                </a:extLst>
              </a:tr>
              <a:tr h="210349">
                <a:tc>
                  <a:txBody>
                    <a:bodyPr/>
                    <a:lstStyle/>
                    <a:p>
                      <a:pPr marL="0" marR="0" algn="ctr">
                        <a:lnSpc>
                          <a:spcPts val="1300"/>
                        </a:lnSpc>
                        <a:buNone/>
                      </a:pPr>
                      <a:r>
                        <a:rPr lang="en-US" sz="1000">
                          <a:effectLst/>
                        </a:rPr>
                        <a:t>Unknown</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28</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51%</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188255870"/>
                  </a:ext>
                </a:extLst>
              </a:tr>
              <a:tr h="210349">
                <a:tc>
                  <a:txBody>
                    <a:bodyPr/>
                    <a:lstStyle/>
                    <a:p>
                      <a:pPr marL="0" marR="0" algn="l">
                        <a:lnSpc>
                          <a:spcPts val="1300"/>
                        </a:lnSpc>
                        <a:buNone/>
                      </a:pPr>
                      <a:r>
                        <a:rPr lang="en-US" sz="1000">
                          <a:effectLst/>
                        </a:rPr>
                        <a:t>VPA</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910813167"/>
                  </a:ext>
                </a:extLst>
              </a:tr>
              <a:tr h="210349">
                <a:tc>
                  <a:txBody>
                    <a:bodyPr/>
                    <a:lstStyle/>
                    <a:p>
                      <a:pPr marL="0" marR="0" algn="ctr">
                        <a:lnSpc>
                          <a:spcPts val="1300"/>
                        </a:lnSpc>
                        <a:buNone/>
                      </a:pPr>
                      <a:r>
                        <a:rPr lang="en-US" sz="1000">
                          <a:effectLst/>
                        </a:rPr>
                        <a:t>Yes</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12</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22%</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79357404"/>
                  </a:ext>
                </a:extLst>
              </a:tr>
              <a:tr h="210349">
                <a:tc>
                  <a:txBody>
                    <a:bodyPr/>
                    <a:lstStyle/>
                    <a:p>
                      <a:pPr marL="0" marR="0" algn="ctr">
                        <a:lnSpc>
                          <a:spcPts val="1300"/>
                        </a:lnSpc>
                        <a:buNone/>
                      </a:pPr>
                      <a:r>
                        <a:rPr lang="en-US" sz="1000">
                          <a:effectLst/>
                        </a:rPr>
                        <a:t>No</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43</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dirty="0">
                          <a:effectLst/>
                        </a:rPr>
                        <a:t>78%</a:t>
                      </a:r>
                      <a:endParaRPr lang="en-US" sz="1000" dirty="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829143239"/>
                  </a:ext>
                </a:extLst>
              </a:tr>
            </a:tbl>
          </a:graphicData>
        </a:graphic>
      </p:graphicFrame>
      <p:sp>
        <p:nvSpPr>
          <p:cNvPr id="6" name="TextBox 5">
            <a:extLst>
              <a:ext uri="{FF2B5EF4-FFF2-40B4-BE49-F238E27FC236}">
                <a16:creationId xmlns:a16="http://schemas.microsoft.com/office/drawing/2014/main" id="{342D3765-487A-BA96-23E8-E5B5AE3F2E1E}"/>
              </a:ext>
            </a:extLst>
          </p:cNvPr>
          <p:cNvSpPr txBox="1"/>
          <p:nvPr/>
        </p:nvSpPr>
        <p:spPr>
          <a:xfrm>
            <a:off x="696978" y="369523"/>
            <a:ext cx="6093912" cy="369332"/>
          </a:xfrm>
          <a:prstGeom prst="rect">
            <a:avLst/>
          </a:prstGeom>
          <a:noFill/>
        </p:spPr>
        <p:txBody>
          <a:bodyPr wrap="square">
            <a:spAutoFit/>
          </a:bodyPr>
          <a:lstStyle/>
          <a:p>
            <a:pPr marL="0" marR="0" algn="just">
              <a:buNone/>
            </a:pPr>
            <a:r>
              <a:rPr lang="en-US" sz="1800" b="1" dirty="0">
                <a:effectLst/>
                <a:latin typeface="Calibri" panose="020F0502020204030204" pitchFamily="34" charset="0"/>
                <a:ea typeface="Times New Roman" panose="02020603050405020304" pitchFamily="18" charset="0"/>
              </a:rPr>
              <a:t>Supplemental Table 1. </a:t>
            </a:r>
            <a:r>
              <a:rPr lang="en-US" sz="1800" dirty="0">
                <a:effectLst/>
                <a:latin typeface="Calibri" panose="020F0502020204030204" pitchFamily="34" charset="0"/>
                <a:ea typeface="Times New Roman" panose="02020603050405020304" pitchFamily="18" charset="0"/>
              </a:rPr>
              <a:t>Patient characteristics (n=55). </a:t>
            </a:r>
            <a:endParaRPr lang="en-US"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929186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AF8CA51-C430-FFDE-17FF-7B8226AD7F73}"/>
              </a:ext>
            </a:extLst>
          </p:cNvPr>
          <p:cNvSpPr txBox="1"/>
          <p:nvPr/>
        </p:nvSpPr>
        <p:spPr>
          <a:xfrm>
            <a:off x="446102" y="258205"/>
            <a:ext cx="11592017" cy="1600438"/>
          </a:xfrm>
          <a:prstGeom prst="rect">
            <a:avLst/>
          </a:prstGeom>
          <a:noFill/>
        </p:spPr>
        <p:txBody>
          <a:bodyPr wrap="square">
            <a:spAutoFit/>
          </a:bodyPr>
          <a:lstStyle/>
          <a:p>
            <a:pPr marL="0" marR="0">
              <a:buNone/>
            </a:pPr>
            <a:r>
              <a:rPr lang="en-US" sz="1400" b="1" dirty="0">
                <a:effectLst/>
                <a:latin typeface="Calibri" panose="020F0502020204030204" pitchFamily="34" charset="0"/>
                <a:ea typeface="Times New Roman" panose="02020603050405020304" pitchFamily="18" charset="0"/>
              </a:rPr>
              <a:t>Supplemental Table 2. </a:t>
            </a:r>
            <a:r>
              <a:rPr lang="en-US" sz="1400" dirty="0">
                <a:effectLst/>
                <a:latin typeface="Calibri" panose="020F0502020204030204" pitchFamily="34" charset="0"/>
                <a:ea typeface="Times New Roman" panose="02020603050405020304" pitchFamily="18" charset="0"/>
              </a:rPr>
              <a:t>Overlap of proteins statistically correlated with volumes between early and late change across CE, NE, and edema volumes. Values in parentheses are the number of proteins significantly correlated with the volume change in the listed interval. Numbers above the diagonal are the number of proteins that overlap between the corresponding intervals. Numbers below the diagonal are the correlation coefficients for the corresponding volumes (i.e., Edema volumes are less correlated between early and late measurements than NE or CE volumes are). The overlap between early and late CE is the only one that is statistically significant. Early and late CE shared the most protein signals, followed by early and late NE. PENK was the only protein shared across all volumes in the early change analysis, and Apo M was the only protein shared across all volumes in the late change analysis (</a:t>
            </a:r>
            <a:r>
              <a:rPr lang="en-US" sz="1400" b="1" dirty="0">
                <a:effectLst/>
                <a:latin typeface="Calibri" panose="020F0502020204030204" pitchFamily="34" charset="0"/>
                <a:ea typeface="Times New Roman" panose="02020603050405020304" pitchFamily="18" charset="0"/>
              </a:rPr>
              <a:t>Supplemental Table 3</a:t>
            </a:r>
            <a:r>
              <a:rPr lang="en-US" sz="1400" dirty="0">
                <a:effectLst/>
                <a:latin typeface="Calibri" panose="020F0502020204030204" pitchFamily="34" charset="0"/>
                <a:ea typeface="Times New Roman" panose="02020603050405020304" pitchFamily="18" charset="0"/>
              </a:rPr>
              <a:t>). Cut-offs: r &gt; 0.3 and p &lt; 0.01.</a:t>
            </a:r>
            <a:endParaRPr lang="en-US" sz="1400" dirty="0">
              <a:effectLst/>
              <a:latin typeface="Times New Roman" panose="02020603050405020304" pitchFamily="18" charset="0"/>
              <a:ea typeface="Times New Roman" panose="02020603050405020304" pitchFamily="18" charset="0"/>
            </a:endParaRPr>
          </a:p>
        </p:txBody>
      </p:sp>
      <p:graphicFrame>
        <p:nvGraphicFramePr>
          <p:cNvPr id="4" name="Table 3">
            <a:extLst>
              <a:ext uri="{FF2B5EF4-FFF2-40B4-BE49-F238E27FC236}">
                <a16:creationId xmlns:a16="http://schemas.microsoft.com/office/drawing/2014/main" id="{89F5FF89-F8D5-FBF4-879A-5B70347D2FBF}"/>
              </a:ext>
            </a:extLst>
          </p:cNvPr>
          <p:cNvGraphicFramePr>
            <a:graphicFrameLocks noGrp="1"/>
          </p:cNvGraphicFramePr>
          <p:nvPr>
            <p:extLst>
              <p:ext uri="{D42A27DB-BD31-4B8C-83A1-F6EECF244321}">
                <p14:modId xmlns:p14="http://schemas.microsoft.com/office/powerpoint/2010/main" val="3854742600"/>
              </p:ext>
            </p:extLst>
          </p:nvPr>
        </p:nvGraphicFramePr>
        <p:xfrm>
          <a:off x="3079289" y="2091848"/>
          <a:ext cx="6325642" cy="4158641"/>
        </p:xfrm>
        <a:graphic>
          <a:graphicData uri="http://schemas.openxmlformats.org/drawingml/2006/table">
            <a:tbl>
              <a:tblPr firstRow="1" firstCol="1" bandRow="1">
                <a:tableStyleId>{5C22544A-7EE6-4342-B048-85BDC9FD1C3A}</a:tableStyleId>
              </a:tblPr>
              <a:tblGrid>
                <a:gridCol w="903456">
                  <a:extLst>
                    <a:ext uri="{9D8B030D-6E8A-4147-A177-3AD203B41FA5}">
                      <a16:colId xmlns:a16="http://schemas.microsoft.com/office/drawing/2014/main" val="4253697250"/>
                    </a:ext>
                  </a:extLst>
                </a:gridCol>
                <a:gridCol w="903456">
                  <a:extLst>
                    <a:ext uri="{9D8B030D-6E8A-4147-A177-3AD203B41FA5}">
                      <a16:colId xmlns:a16="http://schemas.microsoft.com/office/drawing/2014/main" val="1128674564"/>
                    </a:ext>
                  </a:extLst>
                </a:gridCol>
                <a:gridCol w="860092">
                  <a:extLst>
                    <a:ext uri="{9D8B030D-6E8A-4147-A177-3AD203B41FA5}">
                      <a16:colId xmlns:a16="http://schemas.microsoft.com/office/drawing/2014/main" val="3404191592"/>
                    </a:ext>
                  </a:extLst>
                </a:gridCol>
                <a:gridCol w="947546">
                  <a:extLst>
                    <a:ext uri="{9D8B030D-6E8A-4147-A177-3AD203B41FA5}">
                      <a16:colId xmlns:a16="http://schemas.microsoft.com/office/drawing/2014/main" val="3893821370"/>
                    </a:ext>
                  </a:extLst>
                </a:gridCol>
                <a:gridCol w="903456">
                  <a:extLst>
                    <a:ext uri="{9D8B030D-6E8A-4147-A177-3AD203B41FA5}">
                      <a16:colId xmlns:a16="http://schemas.microsoft.com/office/drawing/2014/main" val="3373215049"/>
                    </a:ext>
                  </a:extLst>
                </a:gridCol>
                <a:gridCol w="903456">
                  <a:extLst>
                    <a:ext uri="{9D8B030D-6E8A-4147-A177-3AD203B41FA5}">
                      <a16:colId xmlns:a16="http://schemas.microsoft.com/office/drawing/2014/main" val="3357410037"/>
                    </a:ext>
                  </a:extLst>
                </a:gridCol>
                <a:gridCol w="904180">
                  <a:extLst>
                    <a:ext uri="{9D8B030D-6E8A-4147-A177-3AD203B41FA5}">
                      <a16:colId xmlns:a16="http://schemas.microsoft.com/office/drawing/2014/main" val="3029994221"/>
                    </a:ext>
                  </a:extLst>
                </a:gridCol>
              </a:tblGrid>
              <a:tr h="1147863">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Early CE</a:t>
                      </a:r>
                    </a:p>
                    <a:p>
                      <a:pPr marL="0" marR="0" algn="ctr">
                        <a:lnSpc>
                          <a:spcPts val="1300"/>
                        </a:lnSpc>
                        <a:buNone/>
                      </a:pPr>
                      <a:r>
                        <a:rPr lang="en-US" sz="1000">
                          <a:effectLst/>
                        </a:rPr>
                        <a:t>(112)</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Early NE</a:t>
                      </a:r>
                    </a:p>
                    <a:p>
                      <a:pPr marL="0" marR="0" algn="ctr">
                        <a:lnSpc>
                          <a:spcPts val="1300"/>
                        </a:lnSpc>
                        <a:buNone/>
                      </a:pPr>
                      <a:r>
                        <a:rPr lang="en-US" sz="1000">
                          <a:effectLst/>
                        </a:rPr>
                        <a:t>(65)</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Early Edema</a:t>
                      </a:r>
                    </a:p>
                    <a:p>
                      <a:pPr marL="0" marR="0" algn="ctr">
                        <a:lnSpc>
                          <a:spcPts val="1300"/>
                        </a:lnSpc>
                        <a:buNone/>
                      </a:pPr>
                      <a:r>
                        <a:rPr lang="en-US" sz="1000">
                          <a:effectLst/>
                        </a:rPr>
                        <a:t>(12)</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Late CE</a:t>
                      </a:r>
                    </a:p>
                    <a:p>
                      <a:pPr marL="0" marR="0" algn="ctr">
                        <a:lnSpc>
                          <a:spcPts val="1300"/>
                        </a:lnSpc>
                        <a:buNone/>
                      </a:pPr>
                      <a:r>
                        <a:rPr lang="en-US" sz="1000">
                          <a:effectLst/>
                        </a:rPr>
                        <a:t>(83)</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Late NE</a:t>
                      </a:r>
                    </a:p>
                    <a:p>
                      <a:pPr marL="0" marR="0" algn="ctr">
                        <a:lnSpc>
                          <a:spcPts val="1300"/>
                        </a:lnSpc>
                        <a:buNone/>
                      </a:pPr>
                      <a:r>
                        <a:rPr lang="en-US" sz="1000">
                          <a:effectLst/>
                        </a:rPr>
                        <a:t>(46)</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dirty="0">
                          <a:effectLst/>
                        </a:rPr>
                        <a:t>Late Edema</a:t>
                      </a:r>
                    </a:p>
                    <a:p>
                      <a:pPr marL="0" marR="0" algn="ctr">
                        <a:lnSpc>
                          <a:spcPts val="1300"/>
                        </a:lnSpc>
                        <a:buNone/>
                      </a:pPr>
                      <a:r>
                        <a:rPr lang="en-US" sz="1000" dirty="0">
                          <a:effectLst/>
                        </a:rPr>
                        <a:t>(39)</a:t>
                      </a:r>
                      <a:endParaRPr lang="en-US" sz="1000" dirty="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244452090"/>
                  </a:ext>
                </a:extLst>
              </a:tr>
              <a:tr h="372583">
                <a:tc>
                  <a:txBody>
                    <a:bodyPr/>
                    <a:lstStyle/>
                    <a:p>
                      <a:pPr marL="0" marR="0" algn="ctr">
                        <a:lnSpc>
                          <a:spcPts val="1300"/>
                        </a:lnSpc>
                        <a:buNone/>
                      </a:pPr>
                      <a:r>
                        <a:rPr lang="en-US" sz="1000">
                          <a:effectLst/>
                        </a:rPr>
                        <a:t>Early CE</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10</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6</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65*</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6</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2</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933662580"/>
                  </a:ext>
                </a:extLst>
              </a:tr>
              <a:tr h="372583">
                <a:tc>
                  <a:txBody>
                    <a:bodyPr/>
                    <a:lstStyle/>
                    <a:p>
                      <a:pPr marL="0" marR="0" algn="ctr">
                        <a:lnSpc>
                          <a:spcPts val="1300"/>
                        </a:lnSpc>
                        <a:buNone/>
                      </a:pPr>
                      <a:r>
                        <a:rPr lang="en-US" sz="1000">
                          <a:effectLst/>
                        </a:rPr>
                        <a:t>Early NE</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1</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dirty="0">
                          <a:effectLst/>
                        </a:rPr>
                        <a:t>5</a:t>
                      </a:r>
                      <a:endParaRPr lang="en-US" sz="1000" dirty="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26</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0</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650640719"/>
                  </a:ext>
                </a:extLst>
              </a:tr>
              <a:tr h="760223">
                <a:tc>
                  <a:txBody>
                    <a:bodyPr/>
                    <a:lstStyle/>
                    <a:p>
                      <a:pPr marL="0" marR="0" algn="ctr">
                        <a:lnSpc>
                          <a:spcPts val="1300"/>
                        </a:lnSpc>
                        <a:buNone/>
                      </a:pPr>
                      <a:r>
                        <a:rPr lang="en-US" sz="1000">
                          <a:effectLst/>
                        </a:rPr>
                        <a:t>Early Edema</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dirty="0">
                          <a:effectLst/>
                        </a:rPr>
                        <a:t>4</a:t>
                      </a:r>
                      <a:endParaRPr lang="en-US" sz="1000" dirty="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0</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2</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549469064"/>
                  </a:ext>
                </a:extLst>
              </a:tr>
              <a:tr h="372583">
                <a:tc>
                  <a:txBody>
                    <a:bodyPr/>
                    <a:lstStyle/>
                    <a:p>
                      <a:pPr marL="0" marR="0" algn="ctr">
                        <a:lnSpc>
                          <a:spcPts val="1300"/>
                        </a:lnSpc>
                        <a:buNone/>
                      </a:pPr>
                      <a:r>
                        <a:rPr lang="en-US" sz="1000">
                          <a:effectLst/>
                        </a:rPr>
                        <a:t>Late CE</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0.89</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3</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1</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225596875"/>
                  </a:ext>
                </a:extLst>
              </a:tr>
              <a:tr h="372583">
                <a:tc>
                  <a:txBody>
                    <a:bodyPr/>
                    <a:lstStyle/>
                    <a:p>
                      <a:pPr marL="0" marR="0" algn="ctr">
                        <a:lnSpc>
                          <a:spcPts val="1300"/>
                        </a:lnSpc>
                        <a:buNone/>
                      </a:pPr>
                      <a:r>
                        <a:rPr lang="en-US" sz="1000">
                          <a:effectLst/>
                        </a:rPr>
                        <a:t>Late NE</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0.88</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1</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187162944"/>
                  </a:ext>
                </a:extLst>
              </a:tr>
              <a:tr h="760223">
                <a:tc>
                  <a:txBody>
                    <a:bodyPr/>
                    <a:lstStyle/>
                    <a:p>
                      <a:pPr marL="0" marR="0" algn="ctr">
                        <a:lnSpc>
                          <a:spcPts val="1300"/>
                        </a:lnSpc>
                        <a:buNone/>
                      </a:pPr>
                      <a:r>
                        <a:rPr lang="en-US" sz="1000">
                          <a:effectLst/>
                        </a:rPr>
                        <a:t>Late Edema</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0.62</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dirty="0">
                          <a:effectLst/>
                        </a:rPr>
                        <a:t> </a:t>
                      </a:r>
                      <a:endParaRPr lang="en-US" sz="1000" dirty="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2159728435"/>
                  </a:ext>
                </a:extLst>
              </a:tr>
            </a:tbl>
          </a:graphicData>
        </a:graphic>
      </p:graphicFrame>
    </p:spTree>
    <p:extLst>
      <p:ext uri="{BB962C8B-B14F-4D97-AF65-F5344CB8AC3E}">
        <p14:creationId xmlns:p14="http://schemas.microsoft.com/office/powerpoint/2010/main" val="24447707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581A41A-0DB4-BB01-8749-A17FBF991877}"/>
              </a:ext>
            </a:extLst>
          </p:cNvPr>
          <p:cNvSpPr txBox="1"/>
          <p:nvPr/>
        </p:nvSpPr>
        <p:spPr>
          <a:xfrm>
            <a:off x="214979" y="458085"/>
            <a:ext cx="10038730" cy="646331"/>
          </a:xfrm>
          <a:prstGeom prst="rect">
            <a:avLst/>
          </a:prstGeom>
          <a:noFill/>
        </p:spPr>
        <p:txBody>
          <a:bodyPr wrap="square">
            <a:spAutoFit/>
          </a:bodyPr>
          <a:lstStyle/>
          <a:p>
            <a:pPr marL="0" marR="0" algn="just">
              <a:buNone/>
            </a:pPr>
            <a:r>
              <a:rPr lang="en-US" sz="1800" b="1" dirty="0">
                <a:effectLst/>
                <a:latin typeface="Calibri" panose="020F0502020204030204" pitchFamily="34" charset="0"/>
                <a:ea typeface="Times New Roman" panose="02020603050405020304" pitchFamily="18" charset="0"/>
              </a:rPr>
              <a:t>Supplemental Table 3. </a:t>
            </a:r>
            <a:r>
              <a:rPr lang="en-US" sz="1800" dirty="0">
                <a:effectLst/>
                <a:latin typeface="Calibri" panose="020F0502020204030204" pitchFamily="34" charset="0"/>
                <a:ea typeface="Times New Roman" panose="02020603050405020304" pitchFamily="18" charset="0"/>
              </a:rPr>
              <a:t>Shared identified proteomic signals in the </a:t>
            </a:r>
            <a:r>
              <a:rPr lang="en-US" sz="1800" i="1" dirty="0">
                <a:effectLst/>
                <a:latin typeface="Calibri" panose="020F0502020204030204" pitchFamily="34" charset="0"/>
                <a:ea typeface="Times New Roman" panose="02020603050405020304" pitchFamily="18" charset="0"/>
              </a:rPr>
              <a:t>late change analysis </a:t>
            </a:r>
            <a:r>
              <a:rPr lang="en-US" sz="1800" dirty="0">
                <a:effectLst/>
                <a:latin typeface="Calibri" panose="020F0502020204030204" pitchFamily="34" charset="0"/>
                <a:ea typeface="Times New Roman" panose="02020603050405020304" pitchFamily="18" charset="0"/>
              </a:rPr>
              <a:t>and </a:t>
            </a:r>
            <a:r>
              <a:rPr lang="en-US" sz="1800" i="1" dirty="0">
                <a:effectLst/>
                <a:latin typeface="Calibri" panose="020F0502020204030204" pitchFamily="34" charset="0"/>
                <a:ea typeface="Times New Roman" panose="02020603050405020304" pitchFamily="18" charset="0"/>
              </a:rPr>
              <a:t>the early change analysis.</a:t>
            </a:r>
            <a:r>
              <a:rPr lang="en-US" sz="1800" dirty="0">
                <a:effectLst/>
                <a:latin typeface="Calibri" panose="020F0502020204030204" pitchFamily="34" charset="0"/>
                <a:ea typeface="Times New Roman" panose="02020603050405020304" pitchFamily="18" charset="0"/>
              </a:rPr>
              <a:t> All signals are shown in </a:t>
            </a:r>
            <a:r>
              <a:rPr lang="en-US" sz="1800" b="1" dirty="0">
                <a:effectLst/>
                <a:latin typeface="Calibri" panose="020F0502020204030204" pitchFamily="34" charset="0"/>
                <a:ea typeface="Times New Roman" panose="02020603050405020304" pitchFamily="18" charset="0"/>
              </a:rPr>
              <a:t>Supplemental file 2</a:t>
            </a:r>
            <a:r>
              <a:rPr lang="en-US" sz="1800" dirty="0">
                <a:effectLst/>
                <a:latin typeface="Calibri" panose="020F050202020403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p:txBody>
      </p:sp>
      <p:graphicFrame>
        <p:nvGraphicFramePr>
          <p:cNvPr id="4" name="Table 3">
            <a:extLst>
              <a:ext uri="{FF2B5EF4-FFF2-40B4-BE49-F238E27FC236}">
                <a16:creationId xmlns:a16="http://schemas.microsoft.com/office/drawing/2014/main" id="{A668D494-889A-A711-A2BB-D952F1AC4897}"/>
              </a:ext>
            </a:extLst>
          </p:cNvPr>
          <p:cNvGraphicFramePr>
            <a:graphicFrameLocks noGrp="1"/>
          </p:cNvGraphicFramePr>
          <p:nvPr>
            <p:extLst>
              <p:ext uri="{D42A27DB-BD31-4B8C-83A1-F6EECF244321}">
                <p14:modId xmlns:p14="http://schemas.microsoft.com/office/powerpoint/2010/main" val="2527081271"/>
              </p:ext>
            </p:extLst>
          </p:nvPr>
        </p:nvGraphicFramePr>
        <p:xfrm>
          <a:off x="2617940" y="1104415"/>
          <a:ext cx="6325640" cy="5630147"/>
        </p:xfrm>
        <a:graphic>
          <a:graphicData uri="http://schemas.openxmlformats.org/drawingml/2006/table">
            <a:tbl>
              <a:tblPr firstRow="1" firstCol="1" bandRow="1">
                <a:tableStyleId>{5C22544A-7EE6-4342-B048-85BDC9FD1C3A}</a:tableStyleId>
              </a:tblPr>
              <a:tblGrid>
                <a:gridCol w="777207">
                  <a:extLst>
                    <a:ext uri="{9D8B030D-6E8A-4147-A177-3AD203B41FA5}">
                      <a16:colId xmlns:a16="http://schemas.microsoft.com/office/drawing/2014/main" val="2251770360"/>
                    </a:ext>
                  </a:extLst>
                </a:gridCol>
                <a:gridCol w="885191">
                  <a:extLst>
                    <a:ext uri="{9D8B030D-6E8A-4147-A177-3AD203B41FA5}">
                      <a16:colId xmlns:a16="http://schemas.microsoft.com/office/drawing/2014/main" val="34895885"/>
                    </a:ext>
                  </a:extLst>
                </a:gridCol>
                <a:gridCol w="777207">
                  <a:extLst>
                    <a:ext uri="{9D8B030D-6E8A-4147-A177-3AD203B41FA5}">
                      <a16:colId xmlns:a16="http://schemas.microsoft.com/office/drawing/2014/main" val="2200194979"/>
                    </a:ext>
                  </a:extLst>
                </a:gridCol>
                <a:gridCol w="777207">
                  <a:extLst>
                    <a:ext uri="{9D8B030D-6E8A-4147-A177-3AD203B41FA5}">
                      <a16:colId xmlns:a16="http://schemas.microsoft.com/office/drawing/2014/main" val="2023089664"/>
                    </a:ext>
                  </a:extLst>
                </a:gridCol>
                <a:gridCol w="777207">
                  <a:extLst>
                    <a:ext uri="{9D8B030D-6E8A-4147-A177-3AD203B41FA5}">
                      <a16:colId xmlns:a16="http://schemas.microsoft.com/office/drawing/2014/main" val="1646800829"/>
                    </a:ext>
                  </a:extLst>
                </a:gridCol>
                <a:gridCol w="777207">
                  <a:extLst>
                    <a:ext uri="{9D8B030D-6E8A-4147-A177-3AD203B41FA5}">
                      <a16:colId xmlns:a16="http://schemas.microsoft.com/office/drawing/2014/main" val="3853469185"/>
                    </a:ext>
                  </a:extLst>
                </a:gridCol>
                <a:gridCol w="777207">
                  <a:extLst>
                    <a:ext uri="{9D8B030D-6E8A-4147-A177-3AD203B41FA5}">
                      <a16:colId xmlns:a16="http://schemas.microsoft.com/office/drawing/2014/main" val="513946335"/>
                    </a:ext>
                  </a:extLst>
                </a:gridCol>
                <a:gridCol w="777207">
                  <a:extLst>
                    <a:ext uri="{9D8B030D-6E8A-4147-A177-3AD203B41FA5}">
                      <a16:colId xmlns:a16="http://schemas.microsoft.com/office/drawing/2014/main" val="3868976014"/>
                    </a:ext>
                  </a:extLst>
                </a:gridCol>
              </a:tblGrid>
              <a:tr h="275778">
                <a:tc rowSpan="2">
                  <a:txBody>
                    <a:bodyPr/>
                    <a:lstStyle/>
                    <a:p>
                      <a:pPr marL="0" marR="0" algn="ctr">
                        <a:lnSpc>
                          <a:spcPts val="1300"/>
                        </a:lnSpc>
                        <a:buNone/>
                      </a:pPr>
                      <a:r>
                        <a:rPr lang="en-US" sz="1000" dirty="0">
                          <a:effectLst/>
                        </a:rPr>
                        <a:t>Feature</a:t>
                      </a:r>
                      <a:endParaRPr lang="en-US" sz="1000" dirty="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rowSpan="2">
                  <a:txBody>
                    <a:bodyPr/>
                    <a:lstStyle/>
                    <a:p>
                      <a:pPr marL="0" marR="0" algn="ctr">
                        <a:lnSpc>
                          <a:spcPts val="1300"/>
                        </a:lnSpc>
                        <a:buNone/>
                      </a:pPr>
                      <a:r>
                        <a:rPr lang="en-US" sz="1000">
                          <a:effectLst/>
                        </a:rPr>
                        <a:t>Number of Occurrences</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gridSpan="3">
                  <a:txBody>
                    <a:bodyPr/>
                    <a:lstStyle/>
                    <a:p>
                      <a:pPr marL="0" marR="0" algn="ctr">
                        <a:lnSpc>
                          <a:spcPts val="1300"/>
                        </a:lnSpc>
                        <a:buNone/>
                      </a:pPr>
                      <a:r>
                        <a:rPr lang="en-US" sz="1000">
                          <a:effectLst/>
                        </a:rPr>
                        <a:t>Early</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hMerge="1">
                  <a:txBody>
                    <a:bodyPr/>
                    <a:lstStyle/>
                    <a:p>
                      <a:endParaRPr lang="en-US"/>
                    </a:p>
                  </a:txBody>
                  <a:tcPr/>
                </a:tc>
                <a:tc hMerge="1">
                  <a:txBody>
                    <a:bodyPr/>
                    <a:lstStyle/>
                    <a:p>
                      <a:endParaRPr lang="en-US"/>
                    </a:p>
                  </a:txBody>
                  <a:tcPr/>
                </a:tc>
                <a:tc gridSpan="3">
                  <a:txBody>
                    <a:bodyPr/>
                    <a:lstStyle/>
                    <a:p>
                      <a:pPr marL="0" marR="0" algn="ctr">
                        <a:lnSpc>
                          <a:spcPts val="1300"/>
                        </a:lnSpc>
                        <a:buNone/>
                      </a:pPr>
                      <a:r>
                        <a:rPr lang="en-US" sz="1000">
                          <a:effectLst/>
                        </a:rPr>
                        <a:t>Late</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840628678"/>
                  </a:ext>
                </a:extLst>
              </a:tr>
              <a:tr h="860767">
                <a:tc vMerge="1">
                  <a:txBody>
                    <a:bodyPr/>
                    <a:lstStyle/>
                    <a:p>
                      <a:endParaRPr lang="en-US"/>
                    </a:p>
                  </a:txBody>
                  <a:tcPr/>
                </a:tc>
                <a:tc vMerge="1">
                  <a:txBody>
                    <a:bodyPr/>
                    <a:lstStyle/>
                    <a:p>
                      <a:endParaRPr lang="en-US"/>
                    </a:p>
                  </a:txBody>
                  <a:tcPr/>
                </a:tc>
                <a:tc>
                  <a:txBody>
                    <a:bodyPr/>
                    <a:lstStyle/>
                    <a:p>
                      <a:pPr marL="0" marR="0" algn="ctr">
                        <a:lnSpc>
                          <a:spcPts val="1300"/>
                        </a:lnSpc>
                        <a:buNone/>
                      </a:pPr>
                      <a:r>
                        <a:rPr lang="en-US" sz="1000">
                          <a:effectLst/>
                        </a:rPr>
                        <a:t>CE</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NE</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Edema</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CE</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NE</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Edema</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734029583"/>
                  </a:ext>
                </a:extLst>
              </a:tr>
              <a:tr h="275778">
                <a:tc>
                  <a:txBody>
                    <a:bodyPr/>
                    <a:lstStyle/>
                    <a:p>
                      <a:pPr marL="0" marR="0" algn="ctr">
                        <a:lnSpc>
                          <a:spcPts val="1300"/>
                        </a:lnSpc>
                        <a:buNone/>
                      </a:pPr>
                      <a:r>
                        <a:rPr lang="en-US" sz="1000">
                          <a:effectLst/>
                        </a:rPr>
                        <a:t>APOM</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4</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X</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X</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X</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X</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4072732402"/>
                  </a:ext>
                </a:extLst>
              </a:tr>
              <a:tr h="275778">
                <a:tc>
                  <a:txBody>
                    <a:bodyPr/>
                    <a:lstStyle/>
                    <a:p>
                      <a:pPr marL="0" marR="0" algn="ctr">
                        <a:lnSpc>
                          <a:spcPts val="1300"/>
                        </a:lnSpc>
                        <a:buNone/>
                      </a:pPr>
                      <a:r>
                        <a:rPr lang="en-US" sz="1000">
                          <a:effectLst/>
                        </a:rPr>
                        <a:t>CHMP6</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4</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X</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X</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X</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X</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821600294"/>
                  </a:ext>
                </a:extLst>
              </a:tr>
              <a:tr h="275778">
                <a:tc>
                  <a:txBody>
                    <a:bodyPr/>
                    <a:lstStyle/>
                    <a:p>
                      <a:pPr marL="0" marR="0" algn="ctr">
                        <a:lnSpc>
                          <a:spcPts val="1300"/>
                        </a:lnSpc>
                        <a:buNone/>
                      </a:pPr>
                      <a:r>
                        <a:rPr lang="en-US" sz="1000">
                          <a:effectLst/>
                        </a:rPr>
                        <a:t>KMT2C</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4</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X</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X</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X</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X</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486339587"/>
                  </a:ext>
                </a:extLst>
              </a:tr>
              <a:tr h="275778">
                <a:tc>
                  <a:txBody>
                    <a:bodyPr/>
                    <a:lstStyle/>
                    <a:p>
                      <a:pPr marL="0" marR="0" algn="ctr">
                        <a:lnSpc>
                          <a:spcPts val="1300"/>
                        </a:lnSpc>
                        <a:buNone/>
                      </a:pPr>
                      <a:r>
                        <a:rPr lang="en-US" sz="1000">
                          <a:effectLst/>
                        </a:rPr>
                        <a:t>PENK</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4</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X</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X</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X</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X</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936333249"/>
                  </a:ext>
                </a:extLst>
              </a:tr>
              <a:tr h="275778">
                <a:tc>
                  <a:txBody>
                    <a:bodyPr/>
                    <a:lstStyle/>
                    <a:p>
                      <a:pPr marL="0" marR="0" algn="ctr">
                        <a:lnSpc>
                          <a:spcPts val="1300"/>
                        </a:lnSpc>
                        <a:buNone/>
                      </a:pPr>
                      <a:r>
                        <a:rPr lang="en-US" sz="1000">
                          <a:effectLst/>
                        </a:rPr>
                        <a:t>B3GAT1</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3</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X</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X</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X</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453390922"/>
                  </a:ext>
                </a:extLst>
              </a:tr>
              <a:tr h="562700">
                <a:tc>
                  <a:txBody>
                    <a:bodyPr/>
                    <a:lstStyle/>
                    <a:p>
                      <a:pPr marL="0" marR="0" algn="ctr">
                        <a:lnSpc>
                          <a:spcPts val="1300"/>
                        </a:lnSpc>
                        <a:buNone/>
                      </a:pPr>
                      <a:r>
                        <a:rPr lang="en-US" sz="1000">
                          <a:effectLst/>
                        </a:rPr>
                        <a:t>CD164L2</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3</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X</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X</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X</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2747009548"/>
                  </a:ext>
                </a:extLst>
              </a:tr>
              <a:tr h="371695">
                <a:tc>
                  <a:txBody>
                    <a:bodyPr/>
                    <a:lstStyle/>
                    <a:p>
                      <a:pPr marL="0" marR="0" algn="ctr">
                        <a:lnSpc>
                          <a:spcPts val="1300"/>
                        </a:lnSpc>
                        <a:buNone/>
                      </a:pPr>
                      <a:r>
                        <a:rPr lang="en-US" sz="1000">
                          <a:effectLst/>
                        </a:rPr>
                        <a:t>CPN2</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3</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X</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X</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X</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980857352"/>
                  </a:ext>
                </a:extLst>
              </a:tr>
              <a:tr h="514505">
                <a:tc>
                  <a:txBody>
                    <a:bodyPr/>
                    <a:lstStyle/>
                    <a:p>
                      <a:pPr marL="0" marR="0" algn="ctr">
                        <a:lnSpc>
                          <a:spcPts val="1300"/>
                        </a:lnSpc>
                        <a:buNone/>
                      </a:pPr>
                      <a:r>
                        <a:rPr lang="en-US" sz="1000">
                          <a:effectLst/>
                        </a:rPr>
                        <a:t>KCNIP4</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3</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X</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X</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X</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736511664"/>
                  </a:ext>
                </a:extLst>
              </a:tr>
              <a:tr h="275778">
                <a:tc>
                  <a:txBody>
                    <a:bodyPr/>
                    <a:lstStyle/>
                    <a:p>
                      <a:pPr marL="0" marR="0" algn="ctr">
                        <a:lnSpc>
                          <a:spcPts val="1300"/>
                        </a:lnSpc>
                        <a:buNone/>
                      </a:pPr>
                      <a:r>
                        <a:rPr lang="en-US" sz="1000">
                          <a:effectLst/>
                        </a:rPr>
                        <a:t>P13612</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3</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X</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X</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X</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388950895"/>
                  </a:ext>
                </a:extLst>
              </a:tr>
              <a:tr h="275778">
                <a:tc>
                  <a:txBody>
                    <a:bodyPr/>
                    <a:lstStyle/>
                    <a:p>
                      <a:pPr marL="0" marR="0" algn="ctr">
                        <a:lnSpc>
                          <a:spcPts val="1300"/>
                        </a:lnSpc>
                        <a:buNone/>
                      </a:pPr>
                      <a:r>
                        <a:rPr lang="en-US" sz="1000">
                          <a:effectLst/>
                        </a:rPr>
                        <a:t>PAM</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3</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X</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X</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X</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972435000"/>
                  </a:ext>
                </a:extLst>
              </a:tr>
              <a:tr h="562700">
                <a:tc>
                  <a:txBody>
                    <a:bodyPr/>
                    <a:lstStyle/>
                    <a:p>
                      <a:pPr marL="0" marR="0" algn="ctr">
                        <a:lnSpc>
                          <a:spcPts val="1300"/>
                        </a:lnSpc>
                        <a:buNone/>
                      </a:pPr>
                      <a:r>
                        <a:rPr lang="en-US" sz="1000">
                          <a:effectLst/>
                        </a:rPr>
                        <a:t>SLAMF8</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3</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X</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X</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X</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682589057"/>
                  </a:ext>
                </a:extLst>
              </a:tr>
              <a:tr h="275778">
                <a:tc>
                  <a:txBody>
                    <a:bodyPr/>
                    <a:lstStyle/>
                    <a:p>
                      <a:pPr marL="0" marR="0" algn="ctr">
                        <a:lnSpc>
                          <a:spcPts val="1300"/>
                        </a:lnSpc>
                        <a:buNone/>
                      </a:pPr>
                      <a:r>
                        <a:rPr lang="en-US" sz="1000">
                          <a:effectLst/>
                        </a:rPr>
                        <a:t>SNTN</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3</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X</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X</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X</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94623891"/>
                  </a:ext>
                </a:extLst>
              </a:tr>
              <a:tr h="275778">
                <a:tc>
                  <a:txBody>
                    <a:bodyPr/>
                    <a:lstStyle/>
                    <a:p>
                      <a:pPr marL="0" marR="0" algn="ctr">
                        <a:lnSpc>
                          <a:spcPts val="1300"/>
                        </a:lnSpc>
                        <a:buNone/>
                      </a:pPr>
                      <a:r>
                        <a:rPr lang="en-US" sz="1000">
                          <a:effectLst/>
                        </a:rPr>
                        <a:t>TGFBR2</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3</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X</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X</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X</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dirty="0">
                          <a:effectLst/>
                        </a:rPr>
                        <a:t> </a:t>
                      </a:r>
                      <a:endParaRPr lang="en-US" sz="1000" dirty="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2174567956"/>
                  </a:ext>
                </a:extLst>
              </a:tr>
            </a:tbl>
          </a:graphicData>
        </a:graphic>
      </p:graphicFrame>
    </p:spTree>
    <p:extLst>
      <p:ext uri="{BB962C8B-B14F-4D97-AF65-F5344CB8AC3E}">
        <p14:creationId xmlns:p14="http://schemas.microsoft.com/office/powerpoint/2010/main" val="5357625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08C3592-222B-C621-6BDA-BA0FBF70ABB2}"/>
              </a:ext>
            </a:extLst>
          </p:cNvPr>
          <p:cNvSpPr txBox="1"/>
          <p:nvPr/>
        </p:nvSpPr>
        <p:spPr>
          <a:xfrm>
            <a:off x="241916" y="409242"/>
            <a:ext cx="11272422" cy="369332"/>
          </a:xfrm>
          <a:prstGeom prst="rect">
            <a:avLst/>
          </a:prstGeom>
          <a:noFill/>
        </p:spPr>
        <p:txBody>
          <a:bodyPr wrap="square">
            <a:spAutoFit/>
          </a:bodyPr>
          <a:lstStyle/>
          <a:p>
            <a:pPr marL="0" marR="0" algn="just">
              <a:buNone/>
            </a:pPr>
            <a:r>
              <a:rPr lang="en-US" sz="1800" b="1" dirty="0">
                <a:effectLst/>
                <a:latin typeface="Calibri" panose="020F0502020204030204" pitchFamily="34" charset="0"/>
                <a:ea typeface="Times New Roman" panose="02020603050405020304" pitchFamily="18" charset="0"/>
              </a:rPr>
              <a:t>Supplemental Table 4. </a:t>
            </a:r>
            <a:r>
              <a:rPr lang="en-US" sz="1800" dirty="0">
                <a:effectLst/>
                <a:latin typeface="Calibri" panose="020F0502020204030204" pitchFamily="34" charset="0"/>
                <a:ea typeface="Times New Roman" panose="02020603050405020304" pitchFamily="18" charset="0"/>
              </a:rPr>
              <a:t>Chi-square comparison of clinical features in low vs. high survival cohorts.</a:t>
            </a:r>
            <a:endParaRPr lang="en-US" sz="1800" dirty="0">
              <a:effectLst/>
              <a:latin typeface="Times New Roman" panose="02020603050405020304" pitchFamily="18" charset="0"/>
              <a:ea typeface="Times New Roman" panose="02020603050405020304" pitchFamily="18" charset="0"/>
            </a:endParaRPr>
          </a:p>
        </p:txBody>
      </p:sp>
      <p:graphicFrame>
        <p:nvGraphicFramePr>
          <p:cNvPr id="4" name="Table 3">
            <a:extLst>
              <a:ext uri="{FF2B5EF4-FFF2-40B4-BE49-F238E27FC236}">
                <a16:creationId xmlns:a16="http://schemas.microsoft.com/office/drawing/2014/main" id="{A14D4079-5197-A178-E06D-6DB817FEF2B9}"/>
              </a:ext>
            </a:extLst>
          </p:cNvPr>
          <p:cNvGraphicFramePr>
            <a:graphicFrameLocks noGrp="1"/>
          </p:cNvGraphicFramePr>
          <p:nvPr>
            <p:extLst>
              <p:ext uri="{D42A27DB-BD31-4B8C-83A1-F6EECF244321}">
                <p14:modId xmlns:p14="http://schemas.microsoft.com/office/powerpoint/2010/main" val="2059573002"/>
              </p:ext>
            </p:extLst>
          </p:nvPr>
        </p:nvGraphicFramePr>
        <p:xfrm>
          <a:off x="1866377" y="1114817"/>
          <a:ext cx="6726476" cy="5098100"/>
        </p:xfrm>
        <a:graphic>
          <a:graphicData uri="http://schemas.openxmlformats.org/drawingml/2006/table">
            <a:tbl>
              <a:tblPr firstRow="1" firstCol="1" bandRow="1">
                <a:tableStyleId>{5C22544A-7EE6-4342-B048-85BDC9FD1C3A}</a:tableStyleId>
              </a:tblPr>
              <a:tblGrid>
                <a:gridCol w="1681619">
                  <a:extLst>
                    <a:ext uri="{9D8B030D-6E8A-4147-A177-3AD203B41FA5}">
                      <a16:colId xmlns:a16="http://schemas.microsoft.com/office/drawing/2014/main" val="2252640637"/>
                    </a:ext>
                  </a:extLst>
                </a:gridCol>
                <a:gridCol w="1681619">
                  <a:extLst>
                    <a:ext uri="{9D8B030D-6E8A-4147-A177-3AD203B41FA5}">
                      <a16:colId xmlns:a16="http://schemas.microsoft.com/office/drawing/2014/main" val="3323091125"/>
                    </a:ext>
                  </a:extLst>
                </a:gridCol>
                <a:gridCol w="2110637">
                  <a:extLst>
                    <a:ext uri="{9D8B030D-6E8A-4147-A177-3AD203B41FA5}">
                      <a16:colId xmlns:a16="http://schemas.microsoft.com/office/drawing/2014/main" val="1065800366"/>
                    </a:ext>
                  </a:extLst>
                </a:gridCol>
                <a:gridCol w="1252601">
                  <a:extLst>
                    <a:ext uri="{9D8B030D-6E8A-4147-A177-3AD203B41FA5}">
                      <a16:colId xmlns:a16="http://schemas.microsoft.com/office/drawing/2014/main" val="3582324546"/>
                    </a:ext>
                  </a:extLst>
                </a:gridCol>
              </a:tblGrid>
              <a:tr h="519062">
                <a:tc>
                  <a:txBody>
                    <a:bodyPr/>
                    <a:lstStyle/>
                    <a:p>
                      <a:pPr marL="0" marR="0" algn="ctr">
                        <a:lnSpc>
                          <a:spcPts val="1300"/>
                        </a:lnSpc>
                        <a:buNone/>
                      </a:pPr>
                      <a:r>
                        <a:rPr lang="en-US" sz="1000">
                          <a:effectLst/>
                        </a:rPr>
                        <a:t>Survival Cohort</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High Survival</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Low Survival</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Chi Square P Value</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2088632286"/>
                  </a:ext>
                </a:extLst>
              </a:tr>
              <a:tr h="254391">
                <a:tc gridSpan="3">
                  <a:txBody>
                    <a:bodyPr/>
                    <a:lstStyle/>
                    <a:p>
                      <a:pPr marL="0" marR="0" algn="l">
                        <a:lnSpc>
                          <a:spcPts val="1300"/>
                        </a:lnSpc>
                        <a:buNone/>
                      </a:pPr>
                      <a:r>
                        <a:rPr lang="en-US" sz="1000">
                          <a:effectLst/>
                        </a:rPr>
                        <a:t>Age</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hMerge="1">
                  <a:txBody>
                    <a:bodyPr/>
                    <a:lstStyle/>
                    <a:p>
                      <a:endParaRPr lang="en-US"/>
                    </a:p>
                  </a:txBody>
                  <a:tcPr/>
                </a:tc>
                <a:tc hMerge="1">
                  <a:txBody>
                    <a:bodyPr/>
                    <a:lstStyle/>
                    <a:p>
                      <a:endParaRPr lang="en-US"/>
                    </a:p>
                  </a:txBody>
                  <a:tcPr/>
                </a:tc>
                <a:tc>
                  <a:txBody>
                    <a:bodyPr/>
                    <a:lstStyle/>
                    <a:p>
                      <a:pPr marL="0" marR="0" algn="ctr">
                        <a:lnSpc>
                          <a:spcPts val="1300"/>
                        </a:lnSpc>
                        <a:buNone/>
                      </a:pPr>
                      <a:r>
                        <a:rPr lang="en-US" sz="1000">
                          <a:effectLst/>
                        </a:rPr>
                        <a:t>0.88</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546668939"/>
                  </a:ext>
                </a:extLst>
              </a:tr>
              <a:tr h="254391">
                <a:tc>
                  <a:txBody>
                    <a:bodyPr/>
                    <a:lstStyle/>
                    <a:p>
                      <a:pPr marL="0" marR="0" algn="ctr">
                        <a:lnSpc>
                          <a:spcPts val="1300"/>
                        </a:lnSpc>
                        <a:buNone/>
                      </a:pPr>
                      <a:r>
                        <a:rPr lang="en-US" sz="1000">
                          <a:effectLst/>
                        </a:rPr>
                        <a:t>Older</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16</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24</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rowSpan="2">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119808064"/>
                  </a:ext>
                </a:extLst>
              </a:tr>
              <a:tr h="254391">
                <a:tc>
                  <a:txBody>
                    <a:bodyPr/>
                    <a:lstStyle/>
                    <a:p>
                      <a:pPr marL="0" marR="0" algn="ctr">
                        <a:lnSpc>
                          <a:spcPts val="1300"/>
                        </a:lnSpc>
                        <a:buNone/>
                      </a:pPr>
                      <a:r>
                        <a:rPr lang="en-US" sz="1000">
                          <a:effectLst/>
                        </a:rPr>
                        <a:t>Younger</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5</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10</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vMerge="1">
                  <a:txBody>
                    <a:bodyPr/>
                    <a:lstStyle/>
                    <a:p>
                      <a:endParaRPr lang="en-US"/>
                    </a:p>
                  </a:txBody>
                  <a:tcPr/>
                </a:tc>
                <a:extLst>
                  <a:ext uri="{0D108BD9-81ED-4DB2-BD59-A6C34878D82A}">
                    <a16:rowId xmlns:a16="http://schemas.microsoft.com/office/drawing/2014/main" val="1010672121"/>
                  </a:ext>
                </a:extLst>
              </a:tr>
              <a:tr h="254391">
                <a:tc gridSpan="3">
                  <a:txBody>
                    <a:bodyPr/>
                    <a:lstStyle/>
                    <a:p>
                      <a:pPr marL="0" marR="0" algn="l">
                        <a:lnSpc>
                          <a:spcPts val="1300"/>
                        </a:lnSpc>
                        <a:buNone/>
                      </a:pPr>
                      <a:r>
                        <a:rPr lang="en-US" sz="1000">
                          <a:effectLst/>
                        </a:rPr>
                        <a:t>Cortical/Periventricular</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hMerge="1">
                  <a:txBody>
                    <a:bodyPr/>
                    <a:lstStyle/>
                    <a:p>
                      <a:endParaRPr lang="en-US"/>
                    </a:p>
                  </a:txBody>
                  <a:tcPr/>
                </a:tc>
                <a:tc hMerge="1">
                  <a:txBody>
                    <a:bodyPr/>
                    <a:lstStyle/>
                    <a:p>
                      <a:endParaRPr lang="en-US"/>
                    </a:p>
                  </a:txBody>
                  <a:tcPr/>
                </a:tc>
                <a:tc>
                  <a:txBody>
                    <a:bodyPr/>
                    <a:lstStyle/>
                    <a:p>
                      <a:pPr marL="0" marR="0" algn="ctr">
                        <a:lnSpc>
                          <a:spcPts val="1300"/>
                        </a:lnSpc>
                        <a:buNone/>
                      </a:pPr>
                      <a:r>
                        <a:rPr lang="en-US" sz="1000">
                          <a:effectLst/>
                        </a:rPr>
                        <a:t>0.15</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590811617"/>
                  </a:ext>
                </a:extLst>
              </a:tr>
              <a:tr h="254391">
                <a:tc>
                  <a:txBody>
                    <a:bodyPr/>
                    <a:lstStyle/>
                    <a:p>
                      <a:pPr marL="0" marR="0" algn="ctr">
                        <a:lnSpc>
                          <a:spcPts val="1300"/>
                        </a:lnSpc>
                        <a:buNone/>
                      </a:pPr>
                      <a:r>
                        <a:rPr lang="en-US" sz="1000">
                          <a:effectLst/>
                        </a:rPr>
                        <a:t>Cortical</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16</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18</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rowSpan="2">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631375953"/>
                  </a:ext>
                </a:extLst>
              </a:tr>
              <a:tr h="254391">
                <a:tc>
                  <a:txBody>
                    <a:bodyPr/>
                    <a:lstStyle/>
                    <a:p>
                      <a:pPr marL="0" marR="0" algn="ctr">
                        <a:lnSpc>
                          <a:spcPts val="1300"/>
                        </a:lnSpc>
                        <a:buNone/>
                      </a:pPr>
                      <a:r>
                        <a:rPr lang="en-US" sz="1000">
                          <a:effectLst/>
                        </a:rPr>
                        <a:t>Periventricular</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5</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16</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vMerge="1">
                  <a:txBody>
                    <a:bodyPr/>
                    <a:lstStyle/>
                    <a:p>
                      <a:endParaRPr lang="en-US"/>
                    </a:p>
                  </a:txBody>
                  <a:tcPr/>
                </a:tc>
                <a:extLst>
                  <a:ext uri="{0D108BD9-81ED-4DB2-BD59-A6C34878D82A}">
                    <a16:rowId xmlns:a16="http://schemas.microsoft.com/office/drawing/2014/main" val="3159929467"/>
                  </a:ext>
                </a:extLst>
              </a:tr>
              <a:tr h="254391">
                <a:tc gridSpan="3">
                  <a:txBody>
                    <a:bodyPr/>
                    <a:lstStyle/>
                    <a:p>
                      <a:pPr marL="0" marR="0" algn="l">
                        <a:lnSpc>
                          <a:spcPts val="1300"/>
                        </a:lnSpc>
                        <a:buNone/>
                      </a:pPr>
                      <a:r>
                        <a:rPr lang="en-US" sz="1000">
                          <a:effectLst/>
                        </a:rPr>
                        <a:t>Type of Surgery</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hMerge="1">
                  <a:txBody>
                    <a:bodyPr/>
                    <a:lstStyle/>
                    <a:p>
                      <a:endParaRPr lang="en-US"/>
                    </a:p>
                  </a:txBody>
                  <a:tcPr/>
                </a:tc>
                <a:tc hMerge="1">
                  <a:txBody>
                    <a:bodyPr/>
                    <a:lstStyle/>
                    <a:p>
                      <a:endParaRPr lang="en-US"/>
                    </a:p>
                  </a:txBody>
                  <a:tcPr/>
                </a:tc>
                <a:tc>
                  <a:txBody>
                    <a:bodyPr/>
                    <a:lstStyle/>
                    <a:p>
                      <a:pPr marL="0" marR="0" algn="ctr">
                        <a:lnSpc>
                          <a:spcPts val="1300"/>
                        </a:lnSpc>
                        <a:buNone/>
                      </a:pPr>
                      <a:r>
                        <a:rPr lang="en-US" sz="1000">
                          <a:effectLst/>
                        </a:rPr>
                        <a:t>0.07</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154859163"/>
                  </a:ext>
                </a:extLst>
              </a:tr>
              <a:tr h="254391">
                <a:tc>
                  <a:txBody>
                    <a:bodyPr/>
                    <a:lstStyle/>
                    <a:p>
                      <a:pPr marL="0" marR="0" algn="ctr">
                        <a:lnSpc>
                          <a:spcPts val="1300"/>
                        </a:lnSpc>
                        <a:buNone/>
                      </a:pPr>
                      <a:r>
                        <a:rPr lang="en-US" sz="1000">
                          <a:effectLst/>
                        </a:rPr>
                        <a:t>GTR</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11</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12</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rowSpan="3">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890114876"/>
                  </a:ext>
                </a:extLst>
              </a:tr>
              <a:tr h="254391">
                <a:tc>
                  <a:txBody>
                    <a:bodyPr/>
                    <a:lstStyle/>
                    <a:p>
                      <a:pPr marL="0" marR="0" algn="ctr">
                        <a:lnSpc>
                          <a:spcPts val="1300"/>
                        </a:lnSpc>
                        <a:buNone/>
                      </a:pPr>
                      <a:r>
                        <a:rPr lang="en-US" sz="1000">
                          <a:effectLst/>
                        </a:rPr>
                        <a:t>STR</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7</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21</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vMerge="1">
                  <a:txBody>
                    <a:bodyPr/>
                    <a:lstStyle/>
                    <a:p>
                      <a:endParaRPr lang="en-US"/>
                    </a:p>
                  </a:txBody>
                  <a:tcPr/>
                </a:tc>
                <a:extLst>
                  <a:ext uri="{0D108BD9-81ED-4DB2-BD59-A6C34878D82A}">
                    <a16:rowId xmlns:a16="http://schemas.microsoft.com/office/drawing/2014/main" val="2238280325"/>
                  </a:ext>
                </a:extLst>
              </a:tr>
              <a:tr h="254391">
                <a:tc>
                  <a:txBody>
                    <a:bodyPr/>
                    <a:lstStyle/>
                    <a:p>
                      <a:pPr marL="0" marR="0" algn="ctr">
                        <a:lnSpc>
                          <a:spcPts val="1300"/>
                        </a:lnSpc>
                        <a:buNone/>
                      </a:pPr>
                      <a:r>
                        <a:rPr lang="en-US" sz="1000">
                          <a:effectLst/>
                        </a:rPr>
                        <a:t>Biopsy</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3</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1</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vMerge="1">
                  <a:txBody>
                    <a:bodyPr/>
                    <a:lstStyle/>
                    <a:p>
                      <a:endParaRPr lang="en-US"/>
                    </a:p>
                  </a:txBody>
                  <a:tcPr/>
                </a:tc>
                <a:extLst>
                  <a:ext uri="{0D108BD9-81ED-4DB2-BD59-A6C34878D82A}">
                    <a16:rowId xmlns:a16="http://schemas.microsoft.com/office/drawing/2014/main" val="3282636220"/>
                  </a:ext>
                </a:extLst>
              </a:tr>
              <a:tr h="254391">
                <a:tc gridSpan="3">
                  <a:txBody>
                    <a:bodyPr/>
                    <a:lstStyle/>
                    <a:p>
                      <a:pPr marL="0" marR="0" algn="l">
                        <a:lnSpc>
                          <a:spcPts val="1300"/>
                        </a:lnSpc>
                        <a:buNone/>
                      </a:pPr>
                      <a:r>
                        <a:rPr lang="en-US" sz="1000">
                          <a:effectLst/>
                        </a:rPr>
                        <a:t>MGMT Status</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hMerge="1">
                  <a:txBody>
                    <a:bodyPr/>
                    <a:lstStyle/>
                    <a:p>
                      <a:endParaRPr lang="en-US"/>
                    </a:p>
                  </a:txBody>
                  <a:tcPr/>
                </a:tc>
                <a:tc hMerge="1">
                  <a:txBody>
                    <a:bodyPr/>
                    <a:lstStyle/>
                    <a:p>
                      <a:endParaRPr lang="en-US"/>
                    </a:p>
                  </a:txBody>
                  <a:tcPr/>
                </a:tc>
                <a:tc>
                  <a:txBody>
                    <a:bodyPr/>
                    <a:lstStyle/>
                    <a:p>
                      <a:pPr marL="0" marR="0" algn="ctr">
                        <a:lnSpc>
                          <a:spcPts val="1300"/>
                        </a:lnSpc>
                        <a:buNone/>
                      </a:pPr>
                      <a:r>
                        <a:rPr lang="en-US" sz="1000">
                          <a:effectLst/>
                        </a:rPr>
                        <a:t>0.22</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4198993249"/>
                  </a:ext>
                </a:extLst>
              </a:tr>
              <a:tr h="254391">
                <a:tc>
                  <a:txBody>
                    <a:bodyPr/>
                    <a:lstStyle/>
                    <a:p>
                      <a:pPr marL="0" marR="0" algn="ctr">
                        <a:lnSpc>
                          <a:spcPts val="1300"/>
                        </a:lnSpc>
                        <a:buNone/>
                      </a:pPr>
                      <a:r>
                        <a:rPr lang="en-US" sz="1000">
                          <a:effectLst/>
                        </a:rPr>
                        <a:t>Unknown</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3</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12</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rowSpan="3">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2134651882"/>
                  </a:ext>
                </a:extLst>
              </a:tr>
              <a:tr h="254391">
                <a:tc>
                  <a:txBody>
                    <a:bodyPr/>
                    <a:lstStyle/>
                    <a:p>
                      <a:pPr marL="0" marR="0" algn="ctr">
                        <a:lnSpc>
                          <a:spcPts val="1300"/>
                        </a:lnSpc>
                        <a:buNone/>
                      </a:pPr>
                      <a:r>
                        <a:rPr lang="en-US" sz="1000">
                          <a:effectLst/>
                        </a:rPr>
                        <a:t>Methylated</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7</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10</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vMerge="1">
                  <a:txBody>
                    <a:bodyPr/>
                    <a:lstStyle/>
                    <a:p>
                      <a:endParaRPr lang="en-US"/>
                    </a:p>
                  </a:txBody>
                  <a:tcPr/>
                </a:tc>
                <a:extLst>
                  <a:ext uri="{0D108BD9-81ED-4DB2-BD59-A6C34878D82A}">
                    <a16:rowId xmlns:a16="http://schemas.microsoft.com/office/drawing/2014/main" val="2296102657"/>
                  </a:ext>
                </a:extLst>
              </a:tr>
              <a:tr h="254391">
                <a:tc>
                  <a:txBody>
                    <a:bodyPr/>
                    <a:lstStyle/>
                    <a:p>
                      <a:pPr marL="0" marR="0" algn="ctr">
                        <a:lnSpc>
                          <a:spcPts val="1300"/>
                        </a:lnSpc>
                        <a:buNone/>
                      </a:pPr>
                      <a:r>
                        <a:rPr lang="en-US" sz="1000">
                          <a:effectLst/>
                        </a:rPr>
                        <a:t>Unmethylated</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11</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12</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vMerge="1">
                  <a:txBody>
                    <a:bodyPr/>
                    <a:lstStyle/>
                    <a:p>
                      <a:endParaRPr lang="en-US"/>
                    </a:p>
                  </a:txBody>
                  <a:tcPr/>
                </a:tc>
                <a:extLst>
                  <a:ext uri="{0D108BD9-81ED-4DB2-BD59-A6C34878D82A}">
                    <a16:rowId xmlns:a16="http://schemas.microsoft.com/office/drawing/2014/main" val="2851660569"/>
                  </a:ext>
                </a:extLst>
              </a:tr>
              <a:tr h="254391">
                <a:tc gridSpan="3">
                  <a:txBody>
                    <a:bodyPr/>
                    <a:lstStyle/>
                    <a:p>
                      <a:pPr marL="0" marR="0" algn="l">
                        <a:lnSpc>
                          <a:spcPts val="1300"/>
                        </a:lnSpc>
                        <a:buNone/>
                      </a:pPr>
                      <a:r>
                        <a:rPr lang="en-US" sz="1000">
                          <a:effectLst/>
                        </a:rPr>
                        <a:t>IDH Status</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hMerge="1">
                  <a:txBody>
                    <a:bodyPr/>
                    <a:lstStyle/>
                    <a:p>
                      <a:endParaRPr lang="en-US"/>
                    </a:p>
                  </a:txBody>
                  <a:tcPr/>
                </a:tc>
                <a:tc hMerge="1">
                  <a:txBody>
                    <a:bodyPr/>
                    <a:lstStyle/>
                    <a:p>
                      <a:endParaRPr lang="en-US"/>
                    </a:p>
                  </a:txBody>
                  <a:tcPr/>
                </a:tc>
                <a:tc>
                  <a:txBody>
                    <a:bodyPr/>
                    <a:lstStyle/>
                    <a:p>
                      <a:pPr marL="0" marR="0" algn="ctr">
                        <a:lnSpc>
                          <a:spcPts val="1300"/>
                        </a:lnSpc>
                        <a:buNone/>
                      </a:pPr>
                      <a:r>
                        <a:rPr lang="en-US" sz="1000">
                          <a:effectLst/>
                        </a:rPr>
                        <a:t>0.98</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4040754591"/>
                  </a:ext>
                </a:extLst>
              </a:tr>
              <a:tr h="254391">
                <a:tc>
                  <a:txBody>
                    <a:bodyPr/>
                    <a:lstStyle/>
                    <a:p>
                      <a:pPr marL="0" marR="0" algn="ctr">
                        <a:lnSpc>
                          <a:spcPts val="1300"/>
                        </a:lnSpc>
                        <a:buNone/>
                      </a:pPr>
                      <a:r>
                        <a:rPr lang="en-US" sz="1000">
                          <a:effectLst/>
                        </a:rPr>
                        <a:t>Mutated</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1</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2</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rowSpan="3">
                  <a:txBody>
                    <a:bodyPr/>
                    <a:lstStyle/>
                    <a:p>
                      <a:pPr marL="0" marR="0" algn="ctr">
                        <a:lnSpc>
                          <a:spcPts val="1300"/>
                        </a:lnSpc>
                        <a:buNone/>
                      </a:pPr>
                      <a:r>
                        <a:rPr lang="en-US" sz="1000">
                          <a:effectLst/>
                        </a:rPr>
                        <a:t> </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505727394"/>
                  </a:ext>
                </a:extLst>
              </a:tr>
              <a:tr h="254391">
                <a:tc>
                  <a:txBody>
                    <a:bodyPr/>
                    <a:lstStyle/>
                    <a:p>
                      <a:pPr marL="0" marR="0" algn="ctr">
                        <a:lnSpc>
                          <a:spcPts val="1300"/>
                        </a:lnSpc>
                        <a:buNone/>
                      </a:pPr>
                      <a:r>
                        <a:rPr lang="en-US" sz="1000">
                          <a:effectLst/>
                        </a:rPr>
                        <a:t>Unknown</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11</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17</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vMerge="1">
                  <a:txBody>
                    <a:bodyPr/>
                    <a:lstStyle/>
                    <a:p>
                      <a:endParaRPr lang="en-US"/>
                    </a:p>
                  </a:txBody>
                  <a:tcPr/>
                </a:tc>
                <a:extLst>
                  <a:ext uri="{0D108BD9-81ED-4DB2-BD59-A6C34878D82A}">
                    <a16:rowId xmlns:a16="http://schemas.microsoft.com/office/drawing/2014/main" val="3433905557"/>
                  </a:ext>
                </a:extLst>
              </a:tr>
              <a:tr h="254391">
                <a:tc>
                  <a:txBody>
                    <a:bodyPr/>
                    <a:lstStyle/>
                    <a:p>
                      <a:pPr marL="0" marR="0" algn="ctr">
                        <a:lnSpc>
                          <a:spcPts val="1300"/>
                        </a:lnSpc>
                        <a:buNone/>
                      </a:pPr>
                      <a:r>
                        <a:rPr lang="en-US" sz="1000">
                          <a:effectLst/>
                        </a:rPr>
                        <a:t>Wild Type</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a:effectLst/>
                        </a:rPr>
                        <a:t>9</a:t>
                      </a:r>
                      <a:endParaRPr lang="en-US" sz="100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ts val="1300"/>
                        </a:lnSpc>
                        <a:buNone/>
                      </a:pPr>
                      <a:r>
                        <a:rPr lang="en-US" sz="1000" dirty="0">
                          <a:effectLst/>
                        </a:rPr>
                        <a:t>15</a:t>
                      </a:r>
                      <a:endParaRPr lang="en-US" sz="1000" dirty="0">
                        <a:solidFill>
                          <a:srgbClr val="000000"/>
                        </a:solidFill>
                        <a:effectLst/>
                        <a:latin typeface="Palatino Linotype" panose="02040502050505030304" pitchFamily="18" charset="0"/>
                        <a:ea typeface="Times New Roman" panose="02020603050405020304" pitchFamily="18" charset="0"/>
                        <a:cs typeface="Times New Roman" panose="02020603050405020304" pitchFamily="18" charset="0"/>
                      </a:endParaRPr>
                    </a:p>
                  </a:txBody>
                  <a:tcPr marL="0" marR="0" marT="0" marB="0" anchor="ctr"/>
                </a:tc>
                <a:tc vMerge="1">
                  <a:txBody>
                    <a:bodyPr/>
                    <a:lstStyle/>
                    <a:p>
                      <a:endParaRPr lang="en-US"/>
                    </a:p>
                  </a:txBody>
                  <a:tcPr/>
                </a:tc>
                <a:extLst>
                  <a:ext uri="{0D108BD9-81ED-4DB2-BD59-A6C34878D82A}">
                    <a16:rowId xmlns:a16="http://schemas.microsoft.com/office/drawing/2014/main" val="2940188242"/>
                  </a:ext>
                </a:extLst>
              </a:tr>
            </a:tbl>
          </a:graphicData>
        </a:graphic>
      </p:graphicFrame>
    </p:spTree>
    <p:extLst>
      <p:ext uri="{BB962C8B-B14F-4D97-AF65-F5344CB8AC3E}">
        <p14:creationId xmlns:p14="http://schemas.microsoft.com/office/powerpoint/2010/main" val="38296170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D91DE89-8623-8EDD-569F-ECEB3C7004AE}"/>
              </a:ext>
            </a:extLst>
          </p:cNvPr>
          <p:cNvSpPr txBox="1"/>
          <p:nvPr/>
        </p:nvSpPr>
        <p:spPr>
          <a:xfrm>
            <a:off x="304060" y="386152"/>
            <a:ext cx="10624352" cy="646331"/>
          </a:xfrm>
          <a:prstGeom prst="rect">
            <a:avLst/>
          </a:prstGeom>
          <a:noFill/>
        </p:spPr>
        <p:txBody>
          <a:bodyPr wrap="square">
            <a:spAutoFit/>
          </a:bodyPr>
          <a:lstStyle/>
          <a:p>
            <a:pPr marL="0" marR="0" algn="just">
              <a:buNone/>
            </a:pPr>
            <a:r>
              <a:rPr lang="en-US" sz="1800" b="1" dirty="0">
                <a:effectLst/>
                <a:latin typeface="Calibri" panose="020F0502020204030204" pitchFamily="34" charset="0"/>
                <a:ea typeface="Times New Roman" panose="02020603050405020304" pitchFamily="18" charset="0"/>
              </a:rPr>
              <a:t>Supplemental Figure 1. A.</a:t>
            </a:r>
            <a:r>
              <a:rPr lang="en-US" sz="1800" dirty="0">
                <a:effectLst/>
                <a:latin typeface="Calibri" panose="020F0502020204030204" pitchFamily="34" charset="0"/>
                <a:ea typeface="Times New Roman" panose="02020603050405020304" pitchFamily="18" charset="0"/>
              </a:rPr>
              <a:t> Proteomic alteration post vs. pre CRT. </a:t>
            </a:r>
            <a:r>
              <a:rPr lang="en-US" sz="1800" b="1" dirty="0">
                <a:effectLst/>
                <a:latin typeface="Calibri" panose="020F0502020204030204" pitchFamily="34" charset="0"/>
                <a:ea typeface="Times New Roman" panose="02020603050405020304" pitchFamily="18" charset="0"/>
              </a:rPr>
              <a:t>B.</a:t>
            </a:r>
            <a:r>
              <a:rPr lang="en-US" sz="1800" dirty="0">
                <a:effectLst/>
                <a:latin typeface="Calibri" panose="020F0502020204030204" pitchFamily="34" charset="0"/>
                <a:ea typeface="Times New Roman" panose="02020603050405020304" pitchFamily="18" charset="0"/>
              </a:rPr>
              <a:t> Heatmap of altered proteins pre vs. post </a:t>
            </a:r>
            <a:r>
              <a:rPr lang="en-US" sz="1800" dirty="0" err="1">
                <a:effectLst/>
                <a:latin typeface="Calibri" panose="020F0502020204030204" pitchFamily="34" charset="0"/>
                <a:ea typeface="Times New Roman" panose="02020603050405020304" pitchFamily="18" charset="0"/>
              </a:rPr>
              <a:t>chemoirradiation</a:t>
            </a:r>
            <a:r>
              <a:rPr lang="en-US" sz="1800" dirty="0">
                <a:effectLst/>
                <a:latin typeface="Calibri" panose="020F0502020204030204" pitchFamily="34" charset="0"/>
                <a:ea typeface="Times New Roman" panose="02020603050405020304" pitchFamily="18" charset="0"/>
              </a:rPr>
              <a:t>.</a:t>
            </a:r>
            <a:endParaRPr lang="en-US" sz="1800" dirty="0">
              <a:effectLst/>
              <a:latin typeface="Times New Roman" panose="02020603050405020304" pitchFamily="18" charset="0"/>
              <a:ea typeface="Times New Roman" panose="02020603050405020304" pitchFamily="18" charset="0"/>
            </a:endParaRPr>
          </a:p>
        </p:txBody>
      </p:sp>
      <p:pic>
        <p:nvPicPr>
          <p:cNvPr id="4" name="Picture 3">
            <a:extLst>
              <a:ext uri="{FF2B5EF4-FFF2-40B4-BE49-F238E27FC236}">
                <a16:creationId xmlns:a16="http://schemas.microsoft.com/office/drawing/2014/main" id="{A3AB858D-859D-07CF-65EC-BE9DC2129B34}"/>
              </a:ext>
            </a:extLst>
          </p:cNvPr>
          <p:cNvPicPr>
            <a:picLocks noChangeAspect="1"/>
          </p:cNvPicPr>
          <p:nvPr/>
        </p:nvPicPr>
        <p:blipFill>
          <a:blip r:embed="rId2"/>
          <a:stretch>
            <a:fillRect/>
          </a:stretch>
        </p:blipFill>
        <p:spPr>
          <a:xfrm>
            <a:off x="1146224" y="1295528"/>
            <a:ext cx="9899552" cy="4579177"/>
          </a:xfrm>
          <a:prstGeom prst="rect">
            <a:avLst/>
          </a:prstGeom>
        </p:spPr>
      </p:pic>
    </p:spTree>
    <p:extLst>
      <p:ext uri="{BB962C8B-B14F-4D97-AF65-F5344CB8AC3E}">
        <p14:creationId xmlns:p14="http://schemas.microsoft.com/office/powerpoint/2010/main" val="20202472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B27E2E1-7FDD-BD95-0E9C-9C4113CE948D}"/>
              </a:ext>
            </a:extLst>
          </p:cNvPr>
          <p:cNvSpPr txBox="1"/>
          <p:nvPr/>
        </p:nvSpPr>
        <p:spPr>
          <a:xfrm>
            <a:off x="304059" y="545950"/>
            <a:ext cx="11077113" cy="646331"/>
          </a:xfrm>
          <a:prstGeom prst="rect">
            <a:avLst/>
          </a:prstGeom>
          <a:noFill/>
        </p:spPr>
        <p:txBody>
          <a:bodyPr wrap="square">
            <a:spAutoFit/>
          </a:bodyPr>
          <a:lstStyle/>
          <a:p>
            <a:pPr marL="0" marR="0" algn="just">
              <a:buNone/>
            </a:pPr>
            <a:r>
              <a:rPr lang="en-US" sz="1800" b="1" dirty="0">
                <a:effectLst/>
                <a:latin typeface="Calibri" panose="020F0502020204030204" pitchFamily="34" charset="0"/>
                <a:ea typeface="Times New Roman" panose="02020603050405020304" pitchFamily="18" charset="0"/>
              </a:rPr>
              <a:t>Supplemental Figure 2. A. </a:t>
            </a:r>
            <a:r>
              <a:rPr lang="en-US" sz="1800" dirty="0">
                <a:effectLst/>
                <a:latin typeface="Calibri" panose="020F0502020204030204" pitchFamily="34" charset="0"/>
                <a:ea typeface="Times New Roman" panose="02020603050405020304" pitchFamily="18" charset="0"/>
              </a:rPr>
              <a:t>Metabolomic compound alteration post vs. pre-CRT. </a:t>
            </a:r>
            <a:r>
              <a:rPr lang="en-US" sz="1800" b="1" dirty="0">
                <a:effectLst/>
                <a:latin typeface="Calibri" panose="020F0502020204030204" pitchFamily="34" charset="0"/>
                <a:ea typeface="Times New Roman" panose="02020603050405020304" pitchFamily="18" charset="0"/>
              </a:rPr>
              <a:t>B. </a:t>
            </a:r>
            <a:r>
              <a:rPr lang="en-US" sz="1800" dirty="0">
                <a:effectLst/>
                <a:latin typeface="Calibri" panose="020F0502020204030204" pitchFamily="34" charset="0"/>
                <a:ea typeface="Times New Roman" panose="02020603050405020304" pitchFamily="18" charset="0"/>
              </a:rPr>
              <a:t>Identified compounds mapped to the metabolic pathway employing </a:t>
            </a:r>
            <a:r>
              <a:rPr lang="en-US" sz="1800" dirty="0" err="1">
                <a:effectLst/>
                <a:latin typeface="Calibri" panose="020F0502020204030204" pitchFamily="34" charset="0"/>
                <a:ea typeface="Times New Roman" panose="02020603050405020304" pitchFamily="18" charset="0"/>
              </a:rPr>
              <a:t>MetaboAnalyst</a:t>
            </a:r>
            <a:r>
              <a:rPr lang="en-US" sz="1800" dirty="0">
                <a:effectLst/>
                <a:latin typeface="Calibri" panose="020F0502020204030204" pitchFamily="34" charset="0"/>
                <a:ea typeface="Times New Roman" panose="02020603050405020304" pitchFamily="18" charset="0"/>
              </a:rPr>
              <a:t>.</a:t>
            </a:r>
            <a:r>
              <a:rPr lang="en-US" sz="1800" b="1" dirty="0">
                <a:effectLst/>
                <a:latin typeface="Calibri" panose="020F050202020403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p:txBody>
      </p:sp>
      <p:pic>
        <p:nvPicPr>
          <p:cNvPr id="4" name="Picture 3">
            <a:extLst>
              <a:ext uri="{FF2B5EF4-FFF2-40B4-BE49-F238E27FC236}">
                <a16:creationId xmlns:a16="http://schemas.microsoft.com/office/drawing/2014/main" id="{70AAE2BA-1E29-F824-854A-9658AE5D0479}"/>
              </a:ext>
            </a:extLst>
          </p:cNvPr>
          <p:cNvPicPr>
            <a:picLocks noChangeAspect="1"/>
          </p:cNvPicPr>
          <p:nvPr/>
        </p:nvPicPr>
        <p:blipFill>
          <a:blip r:embed="rId2"/>
          <a:stretch>
            <a:fillRect/>
          </a:stretch>
        </p:blipFill>
        <p:spPr>
          <a:xfrm>
            <a:off x="1523551" y="1565753"/>
            <a:ext cx="9743461" cy="4546948"/>
          </a:xfrm>
          <a:prstGeom prst="rect">
            <a:avLst/>
          </a:prstGeom>
        </p:spPr>
      </p:pic>
    </p:spTree>
    <p:extLst>
      <p:ext uri="{BB962C8B-B14F-4D97-AF65-F5344CB8AC3E}">
        <p14:creationId xmlns:p14="http://schemas.microsoft.com/office/powerpoint/2010/main" val="18456466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4E4AAAC-F497-25EC-8277-577922B15BF5}"/>
              </a:ext>
            </a:extLst>
          </p:cNvPr>
          <p:cNvSpPr txBox="1"/>
          <p:nvPr/>
        </p:nvSpPr>
        <p:spPr>
          <a:xfrm>
            <a:off x="179469" y="434996"/>
            <a:ext cx="11201704" cy="646331"/>
          </a:xfrm>
          <a:prstGeom prst="rect">
            <a:avLst/>
          </a:prstGeom>
          <a:noFill/>
        </p:spPr>
        <p:txBody>
          <a:bodyPr wrap="square">
            <a:spAutoFit/>
          </a:bodyPr>
          <a:lstStyle/>
          <a:p>
            <a:pPr marL="0" marR="0" algn="just">
              <a:buNone/>
            </a:pPr>
            <a:r>
              <a:rPr lang="en-US" sz="1800" b="1" dirty="0">
                <a:effectLst/>
                <a:latin typeface="Calibri" panose="020F0502020204030204" pitchFamily="34" charset="0"/>
                <a:ea typeface="Times New Roman" panose="02020603050405020304" pitchFamily="18" charset="0"/>
              </a:rPr>
              <a:t>Supplemental Figure 3. </a:t>
            </a:r>
            <a:r>
              <a:rPr lang="en-US" sz="1800" dirty="0">
                <a:effectLst/>
                <a:latin typeface="Calibri" panose="020F0502020204030204" pitchFamily="34" charset="0"/>
                <a:ea typeface="Times New Roman" panose="02020603050405020304" pitchFamily="18" charset="0"/>
              </a:rPr>
              <a:t>Kaplan-Meier progression-free and overall survival analyses for proteins correlated with volumetric changes in tumor or edema.</a:t>
            </a:r>
            <a:r>
              <a:rPr lang="en-US" sz="1800" i="1" dirty="0">
                <a:effectLst/>
                <a:latin typeface="Calibri" panose="020F0502020204030204" pitchFamily="34" charset="0"/>
                <a:ea typeface="Times New Roman" panose="02020603050405020304" pitchFamily="18" charset="0"/>
              </a:rPr>
              <a:t> </a:t>
            </a:r>
            <a:r>
              <a:rPr lang="en-US" sz="1800" dirty="0">
                <a:effectLst/>
                <a:latin typeface="Calibri" panose="020F0502020204030204" pitchFamily="34" charset="0"/>
                <a:ea typeface="Times New Roman" panose="02020603050405020304" pitchFamily="18" charset="0"/>
              </a:rPr>
              <a:t>PENK PFS (</a:t>
            </a:r>
            <a:r>
              <a:rPr lang="en-US" sz="1800" b="1" dirty="0">
                <a:effectLst/>
                <a:latin typeface="Calibri" panose="020F0502020204030204" pitchFamily="34" charset="0"/>
                <a:ea typeface="Times New Roman" panose="02020603050405020304" pitchFamily="18" charset="0"/>
              </a:rPr>
              <a:t>A.</a:t>
            </a:r>
            <a:r>
              <a:rPr lang="en-US" sz="1800" dirty="0">
                <a:effectLst/>
                <a:latin typeface="Calibri" panose="020F0502020204030204" pitchFamily="34" charset="0"/>
                <a:ea typeface="Times New Roman" panose="02020603050405020304" pitchFamily="18" charset="0"/>
              </a:rPr>
              <a:t>) and OS (</a:t>
            </a:r>
            <a:r>
              <a:rPr lang="en-US" sz="1800" b="1" dirty="0">
                <a:effectLst/>
                <a:latin typeface="Calibri" panose="020F0502020204030204" pitchFamily="34" charset="0"/>
                <a:ea typeface="Times New Roman" panose="02020603050405020304" pitchFamily="18" charset="0"/>
              </a:rPr>
              <a:t>B.</a:t>
            </a:r>
            <a:r>
              <a:rPr lang="en-US" sz="1800" dirty="0">
                <a:effectLst/>
                <a:latin typeface="Calibri" panose="020F0502020204030204" pitchFamily="34" charset="0"/>
                <a:ea typeface="Times New Roman" panose="02020603050405020304" pitchFamily="18" charset="0"/>
              </a:rPr>
              <a:t>) </a:t>
            </a:r>
            <a:r>
              <a:rPr lang="en-US" sz="1800" dirty="0" err="1">
                <a:effectLst/>
                <a:latin typeface="Calibri" panose="020F0502020204030204" pitchFamily="34" charset="0"/>
                <a:ea typeface="Times New Roman" panose="02020603050405020304" pitchFamily="18" charset="0"/>
              </a:rPr>
              <a:t>ApoM</a:t>
            </a:r>
            <a:r>
              <a:rPr lang="en-US" sz="1800" dirty="0">
                <a:effectLst/>
                <a:latin typeface="Calibri" panose="020F0502020204030204" pitchFamily="34" charset="0"/>
                <a:ea typeface="Times New Roman" panose="02020603050405020304" pitchFamily="18" charset="0"/>
              </a:rPr>
              <a:t> PFS (</a:t>
            </a:r>
            <a:r>
              <a:rPr lang="en-US" sz="1800" b="1" dirty="0">
                <a:effectLst/>
                <a:latin typeface="Calibri" panose="020F0502020204030204" pitchFamily="34" charset="0"/>
                <a:ea typeface="Times New Roman" panose="02020603050405020304" pitchFamily="18" charset="0"/>
              </a:rPr>
              <a:t>C.</a:t>
            </a:r>
            <a:r>
              <a:rPr lang="en-US" sz="1800" dirty="0">
                <a:effectLst/>
                <a:latin typeface="Calibri" panose="020F0502020204030204" pitchFamily="34" charset="0"/>
                <a:ea typeface="Times New Roman" panose="02020603050405020304" pitchFamily="18" charset="0"/>
              </a:rPr>
              <a:t>) and OS (</a:t>
            </a:r>
            <a:r>
              <a:rPr lang="en-US" sz="1800" b="1" dirty="0">
                <a:effectLst/>
                <a:latin typeface="Calibri" panose="020F0502020204030204" pitchFamily="34" charset="0"/>
                <a:ea typeface="Times New Roman" panose="02020603050405020304" pitchFamily="18" charset="0"/>
              </a:rPr>
              <a:t>D.</a:t>
            </a:r>
            <a:r>
              <a:rPr lang="en-US" sz="1800" dirty="0">
                <a:effectLst/>
                <a:latin typeface="Calibri" panose="020F0502020204030204" pitchFamily="34" charset="0"/>
                <a:ea typeface="Times New Roman" panose="02020603050405020304" pitchFamily="18" charset="0"/>
              </a:rPr>
              <a:t>).</a:t>
            </a:r>
            <a:endParaRPr lang="en-US" sz="1800" dirty="0">
              <a:effectLst/>
              <a:latin typeface="Times New Roman" panose="02020603050405020304" pitchFamily="18" charset="0"/>
              <a:ea typeface="Times New Roman" panose="02020603050405020304" pitchFamily="18" charset="0"/>
            </a:endParaRPr>
          </a:p>
        </p:txBody>
      </p:sp>
      <p:pic>
        <p:nvPicPr>
          <p:cNvPr id="4" name="Picture 3">
            <a:extLst>
              <a:ext uri="{FF2B5EF4-FFF2-40B4-BE49-F238E27FC236}">
                <a16:creationId xmlns:a16="http://schemas.microsoft.com/office/drawing/2014/main" id="{223CB812-3237-CBE0-DA3B-339C02B39A7D}"/>
              </a:ext>
            </a:extLst>
          </p:cNvPr>
          <p:cNvPicPr>
            <a:picLocks noChangeAspect="1"/>
          </p:cNvPicPr>
          <p:nvPr/>
        </p:nvPicPr>
        <p:blipFill>
          <a:blip r:embed="rId2"/>
          <a:stretch>
            <a:fillRect/>
          </a:stretch>
        </p:blipFill>
        <p:spPr>
          <a:xfrm>
            <a:off x="2342368" y="973122"/>
            <a:ext cx="8329752" cy="5449882"/>
          </a:xfrm>
          <a:prstGeom prst="rect">
            <a:avLst/>
          </a:prstGeom>
        </p:spPr>
      </p:pic>
    </p:spTree>
    <p:extLst>
      <p:ext uri="{BB962C8B-B14F-4D97-AF65-F5344CB8AC3E}">
        <p14:creationId xmlns:p14="http://schemas.microsoft.com/office/powerpoint/2010/main" val="33114726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6D2F4D9-5B2B-3C27-53D7-6BC040972346}"/>
              </a:ext>
            </a:extLst>
          </p:cNvPr>
          <p:cNvSpPr txBox="1"/>
          <p:nvPr/>
        </p:nvSpPr>
        <p:spPr>
          <a:xfrm>
            <a:off x="188650" y="423820"/>
            <a:ext cx="10837416" cy="374077"/>
          </a:xfrm>
          <a:prstGeom prst="rect">
            <a:avLst/>
          </a:prstGeom>
          <a:noFill/>
        </p:spPr>
        <p:txBody>
          <a:bodyPr wrap="square">
            <a:spAutoFit/>
          </a:bodyPr>
          <a:lstStyle/>
          <a:p>
            <a:pPr marL="0" marR="0" algn="just">
              <a:lnSpc>
                <a:spcPct val="107000"/>
              </a:lnSpc>
              <a:spcAft>
                <a:spcPts val="800"/>
              </a:spcAft>
              <a:buNone/>
            </a:pPr>
            <a:r>
              <a:rPr lang="en-US" sz="1800" b="1" dirty="0">
                <a:effectLst/>
                <a:latin typeface="Calibri" panose="020F0502020204030204" pitchFamily="34" charset="0"/>
                <a:ea typeface="Times New Roman" panose="02020603050405020304" pitchFamily="18" charset="0"/>
              </a:rPr>
              <a:t>Supplemental Figure 4. A. </a:t>
            </a:r>
            <a:r>
              <a:rPr lang="en-US" sz="1800" dirty="0">
                <a:effectLst/>
                <a:latin typeface="Calibri" panose="020F0502020204030204" pitchFamily="34" charset="0"/>
                <a:ea typeface="Times New Roman" panose="02020603050405020304" pitchFamily="18" charset="0"/>
              </a:rPr>
              <a:t>Silhouette plot of consensus classes. </a:t>
            </a:r>
            <a:r>
              <a:rPr lang="en-US" sz="1800" b="1" dirty="0">
                <a:effectLst/>
                <a:latin typeface="Calibri" panose="020F0502020204030204" pitchFamily="34" charset="0"/>
                <a:ea typeface="Times New Roman" panose="02020603050405020304" pitchFamily="18" charset="0"/>
              </a:rPr>
              <a:t>B. </a:t>
            </a:r>
            <a:r>
              <a:rPr lang="en-US" sz="1800" dirty="0">
                <a:effectLst/>
                <a:latin typeface="Calibri" panose="020F0502020204030204" pitchFamily="34" charset="0"/>
                <a:ea typeface="Times New Roman" panose="02020603050405020304" pitchFamily="18" charset="0"/>
              </a:rPr>
              <a:t>PC plot of the low and high survival groups. </a:t>
            </a:r>
            <a:endParaRPr lang="en-US" sz="1800" dirty="0">
              <a:effectLst/>
              <a:latin typeface="Times New Roman" panose="02020603050405020304" pitchFamily="18" charset="0"/>
              <a:ea typeface="Times New Roman" panose="02020603050405020304" pitchFamily="18" charset="0"/>
            </a:endParaRPr>
          </a:p>
        </p:txBody>
      </p:sp>
      <p:pic>
        <p:nvPicPr>
          <p:cNvPr id="4" name="Picture 3">
            <a:extLst>
              <a:ext uri="{FF2B5EF4-FFF2-40B4-BE49-F238E27FC236}">
                <a16:creationId xmlns:a16="http://schemas.microsoft.com/office/drawing/2014/main" id="{171234A4-1E21-2C89-B859-EAE6E81AE591}"/>
              </a:ext>
            </a:extLst>
          </p:cNvPr>
          <p:cNvPicPr>
            <a:picLocks noChangeAspect="1"/>
          </p:cNvPicPr>
          <p:nvPr/>
        </p:nvPicPr>
        <p:blipFill>
          <a:blip r:embed="rId2"/>
          <a:stretch>
            <a:fillRect/>
          </a:stretch>
        </p:blipFill>
        <p:spPr>
          <a:xfrm>
            <a:off x="1444575" y="1139868"/>
            <a:ext cx="9302849" cy="4809995"/>
          </a:xfrm>
          <a:prstGeom prst="rect">
            <a:avLst/>
          </a:prstGeom>
        </p:spPr>
      </p:pic>
    </p:spTree>
    <p:extLst>
      <p:ext uri="{BB962C8B-B14F-4D97-AF65-F5344CB8AC3E}">
        <p14:creationId xmlns:p14="http://schemas.microsoft.com/office/powerpoint/2010/main" val="41040694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9496485-94E5-4B2A-E4CB-1064B2911FF6}"/>
              </a:ext>
            </a:extLst>
          </p:cNvPr>
          <p:cNvSpPr txBox="1"/>
          <p:nvPr/>
        </p:nvSpPr>
        <p:spPr>
          <a:xfrm>
            <a:off x="277122" y="330217"/>
            <a:ext cx="11654465" cy="1200329"/>
          </a:xfrm>
          <a:prstGeom prst="rect">
            <a:avLst/>
          </a:prstGeom>
          <a:noFill/>
        </p:spPr>
        <p:txBody>
          <a:bodyPr wrap="square">
            <a:spAutoFit/>
          </a:bodyPr>
          <a:lstStyle/>
          <a:p>
            <a:pPr marL="0" marR="0" algn="just">
              <a:buNone/>
            </a:pPr>
            <a:r>
              <a:rPr lang="en-US" sz="1800" b="1" dirty="0">
                <a:effectLst/>
                <a:latin typeface="Calibri" panose="020F0502020204030204" pitchFamily="34" charset="0"/>
                <a:ea typeface="Times New Roman" panose="02020603050405020304" pitchFamily="18" charset="0"/>
              </a:rPr>
              <a:t>Supplemental Figure 5.</a:t>
            </a:r>
            <a:r>
              <a:rPr lang="en-US" sz="1800" dirty="0">
                <a:effectLst/>
                <a:latin typeface="Calibri" panose="020F0502020204030204" pitchFamily="34" charset="0"/>
                <a:ea typeface="Times New Roman" panose="02020603050405020304" pitchFamily="18" charset="0"/>
              </a:rPr>
              <a:t> Data-wise decomposition of gene-set scores for the Oncogenic action of 2-Hydroxyglutarate, Glutamate metabolism, Citric acid cycle, Pyrimidine metabolism, Purine metabolism, and Warburg effect are shown. The bar plot shows the normalized mean of data-wise decomposed GSSs in each cluster (the black vertical line on the bars shows the 95% confidence interval of the mean). </a:t>
            </a:r>
            <a:endParaRPr lang="en-US" sz="1800" dirty="0">
              <a:effectLst/>
              <a:latin typeface="Times New Roman" panose="02020603050405020304" pitchFamily="18" charset="0"/>
              <a:ea typeface="Times New Roman" panose="02020603050405020304" pitchFamily="18" charset="0"/>
            </a:endParaRPr>
          </a:p>
        </p:txBody>
      </p:sp>
      <p:pic>
        <p:nvPicPr>
          <p:cNvPr id="4" name="Picture 3">
            <a:extLst>
              <a:ext uri="{FF2B5EF4-FFF2-40B4-BE49-F238E27FC236}">
                <a16:creationId xmlns:a16="http://schemas.microsoft.com/office/drawing/2014/main" id="{4E041BAE-C099-E384-F9B8-EECCC60BE396}"/>
              </a:ext>
            </a:extLst>
          </p:cNvPr>
          <p:cNvPicPr>
            <a:picLocks noChangeAspect="1"/>
          </p:cNvPicPr>
          <p:nvPr/>
        </p:nvPicPr>
        <p:blipFill>
          <a:blip r:embed="rId2"/>
          <a:stretch>
            <a:fillRect/>
          </a:stretch>
        </p:blipFill>
        <p:spPr>
          <a:xfrm>
            <a:off x="2304789" y="1662311"/>
            <a:ext cx="8223825" cy="4638279"/>
          </a:xfrm>
          <a:prstGeom prst="rect">
            <a:avLst/>
          </a:prstGeom>
        </p:spPr>
      </p:pic>
    </p:spTree>
    <p:extLst>
      <p:ext uri="{BB962C8B-B14F-4D97-AF65-F5344CB8AC3E}">
        <p14:creationId xmlns:p14="http://schemas.microsoft.com/office/powerpoint/2010/main" val="16421168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TotalTime>
  <Words>780</Words>
  <Application>Microsoft Office PowerPoint</Application>
  <PresentationFormat>Widescreen</PresentationFormat>
  <Paragraphs>311</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Aptos</vt:lpstr>
      <vt:lpstr>Aptos Display</vt:lpstr>
      <vt:lpstr>Arial</vt:lpstr>
      <vt:lpstr>Calibri</vt:lpstr>
      <vt:lpstr>Palatino Linotype</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Camphausen, Kevin (NIH/NCI) [E]</dc:creator>
  <cp:lastModifiedBy>Camphausen, Kevin (NIH/NCI) [E]</cp:lastModifiedBy>
  <cp:revision>1</cp:revision>
  <dcterms:created xsi:type="dcterms:W3CDTF">2026-03-11T17:03:11Z</dcterms:created>
  <dcterms:modified xsi:type="dcterms:W3CDTF">2026-03-11T17:13:31Z</dcterms:modified>
</cp:coreProperties>
</file>