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1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CA5C-A4E2-47B7-8466-2EAF189CD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505EC-33C3-4BDD-BE18-87E52FCB6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EAFC3-98AE-4CBA-AAE0-E0B8F2A3B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AE223-7322-40C6-8812-7BE8CCDD8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8F33A-8186-4AE4-A7CB-C8A1A4B3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400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50BA-2748-4275-BC15-2EFC0CBA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C76CD-38D7-4F68-A5AE-829475F3D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3DA3A-100D-4D55-8A00-9C86A32D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8079D-FA4E-419C-8E06-75490ED5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49DF7-C2DE-4BAE-9DC9-5C438ACB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658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9DC77-B153-411E-90E6-235998E04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28486-822F-45E7-8FA6-43581D3AF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7335D-5C6F-464E-BE6A-539B7858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F93D6-9726-4C26-8B42-8B6CEA96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86DB5-805A-48A3-A860-20DE58A78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48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FED14-9CF1-43C3-B43F-92D884E4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5FF03-6407-465C-9C6D-BF2E73FC1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363BF-BF01-4555-B38A-4881721A9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7C51D6-7A48-4AE0-BCB9-AA113C23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E23FB-28C9-4B5A-BA51-1346699D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A5A6E-0780-43DE-B21E-B568514B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87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6D35F-3D59-4C7D-BF23-CB63FD32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C1799-727E-4AD7-8294-37AEFF06F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CDAE79-9780-4F3E-A38D-923DB1477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616B1-C209-42F6-A0F9-DA2EEB1EC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40650-B1DE-4123-B19A-BFFE1FE18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A7D6E9-9BD9-4BE8-9E00-4BFD6D77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89961E-DAF4-4FE9-AD5F-BAA03599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E50D72-8505-4E2B-A317-089CF7BD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05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FCD4-679C-416A-A48A-CD3C1DBC6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0D265-0E15-47BD-AE42-ABB9D6CCB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CA406-E893-4EE4-A5EF-9702415C2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D6AC9-8DD9-4A7E-801A-799CC5E9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70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CBF79A-F146-4C4A-996E-B64FCE29D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2775-5FA3-4ACD-9878-CDF86E061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E3624-1AF2-4DA9-A6CB-D63A0D9E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F331D-2238-4539-B96B-ED01D9484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D42E-2203-4D29-93FF-142AF11B2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BA439-72BE-4BC2-A479-3F53D62F5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E1915-B226-465E-9101-657F8B4B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A0F4F-C1A5-4870-AF04-077410D7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968E9-2ED7-4636-AFF5-C7098DDF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78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A204-F6EF-4564-AFD3-14E81E70B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2066FF-42D4-4D50-AB7C-1E3E35E80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1329E-4D38-47D7-BB53-E5E61BC0C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8535A-6D65-4338-BF78-5B5F94373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74F3B-4EFD-4A35-86AE-46E76FC6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31005-1D08-4B2A-AFC6-34DE0336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56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9006-5E3B-4B2C-8948-C3C2D8C2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D61AA-7896-4D08-8884-FABB71D86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9D126-2931-4568-9242-CE9FB8AF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4D94B-32DF-4FE5-B74B-A2D937F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90937-42C6-4E52-92EF-B26D2706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04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A8F92B-300B-47C3-9D46-9554F0C0B4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99EE6-60E7-4426-9FC3-40538B1A6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34C8B-5D55-4993-BBAF-64016C22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9DD45-0AE3-4EB7-B77F-FB076052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C098F-80E7-4364-B9A5-4627DAC8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5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E2A48-7960-4379-88A5-2FD4BB51D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A3893-E3D4-4017-B05F-35C8B140E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C53D-CE99-4C20-9438-4630F517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B81D4-5A35-4BD0-A22E-CFA081E2BFFC}" type="datetimeFigureOut">
              <a:rPr lang="en-GB" smtClean="0"/>
              <a:t>14/09/2021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8473B-0CDB-4F51-BB69-C1AB12DA7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80F12-C35C-4BF4-B7A0-B1DED0A26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5FC48-AA2D-4EE8-A6A9-CDB8C6DCF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97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F2A51701-7139-41C2-A36C-C6A416AF980D}"/>
              </a:ext>
            </a:extLst>
          </p:cNvPr>
          <p:cNvGrpSpPr/>
          <p:nvPr/>
        </p:nvGrpSpPr>
        <p:grpSpPr>
          <a:xfrm>
            <a:off x="659407" y="671626"/>
            <a:ext cx="9092612" cy="5883793"/>
            <a:chOff x="659407" y="671626"/>
            <a:chExt cx="9092612" cy="5883793"/>
          </a:xfrm>
        </p:grpSpPr>
        <p:sp>
          <p:nvSpPr>
            <p:cNvPr id="58" name="Rectangle 110">
              <a:extLst>
                <a:ext uri="{FF2B5EF4-FFF2-40B4-BE49-F238E27FC236}">
                  <a16:creationId xmlns:a16="http://schemas.microsoft.com/office/drawing/2014/main" id="{5493F512-8F83-48AF-B4A2-F36AF711F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7172" y="4522802"/>
              <a:ext cx="536575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1600" b="1" dirty="0"/>
                <a:t>IL-8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520E0E-E2A7-4DAD-B4D6-60A506FF9F2D}"/>
                </a:ext>
              </a:extLst>
            </p:cNvPr>
            <p:cNvGrpSpPr/>
            <p:nvPr/>
          </p:nvGrpSpPr>
          <p:grpSpPr>
            <a:xfrm rot="16200000">
              <a:off x="6137277" y="3725839"/>
              <a:ext cx="2521916" cy="441483"/>
              <a:chOff x="5219731" y="3443190"/>
              <a:chExt cx="2521916" cy="441483"/>
            </a:xfrm>
          </p:grpSpPr>
          <p:grpSp>
            <p:nvGrpSpPr>
              <p:cNvPr id="47" name="Group 91">
                <a:extLst>
                  <a:ext uri="{FF2B5EF4-FFF2-40B4-BE49-F238E27FC236}">
                    <a16:creationId xmlns:a16="http://schemas.microsoft.com/office/drawing/2014/main" id="{C955A010-8DAE-4B25-83F3-4DADBB68E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9508391">
                <a:off x="5872207" y="3449698"/>
                <a:ext cx="558800" cy="434975"/>
                <a:chOff x="5098" y="3061"/>
                <a:chExt cx="397" cy="274"/>
              </a:xfrm>
            </p:grpSpPr>
            <p:sp>
              <p:nvSpPr>
                <p:cNvPr id="54" name="Freeform 92">
                  <a:extLst>
                    <a:ext uri="{FF2B5EF4-FFF2-40B4-BE49-F238E27FC236}">
                      <a16:creationId xmlns:a16="http://schemas.microsoft.com/office/drawing/2014/main" id="{F8C93F53-7537-436D-9A5F-C057214543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98" y="3061"/>
                  <a:ext cx="397" cy="274"/>
                </a:xfrm>
                <a:custGeom>
                  <a:avLst/>
                  <a:gdLst>
                    <a:gd name="T0" fmla="*/ 18 w 397"/>
                    <a:gd name="T1" fmla="*/ 4 h 274"/>
                    <a:gd name="T2" fmla="*/ 4 w 397"/>
                    <a:gd name="T3" fmla="*/ 30 h 274"/>
                    <a:gd name="T4" fmla="*/ 0 w 397"/>
                    <a:gd name="T5" fmla="*/ 53 h 274"/>
                    <a:gd name="T6" fmla="*/ 0 w 397"/>
                    <a:gd name="T7" fmla="*/ 71 h 274"/>
                    <a:gd name="T8" fmla="*/ 9 w 397"/>
                    <a:gd name="T9" fmla="*/ 86 h 274"/>
                    <a:gd name="T10" fmla="*/ 22 w 397"/>
                    <a:gd name="T11" fmla="*/ 101 h 274"/>
                    <a:gd name="T12" fmla="*/ 40 w 397"/>
                    <a:gd name="T13" fmla="*/ 123 h 274"/>
                    <a:gd name="T14" fmla="*/ 67 w 397"/>
                    <a:gd name="T15" fmla="*/ 142 h 274"/>
                    <a:gd name="T16" fmla="*/ 99 w 397"/>
                    <a:gd name="T17" fmla="*/ 164 h 274"/>
                    <a:gd name="T18" fmla="*/ 121 w 397"/>
                    <a:gd name="T19" fmla="*/ 179 h 274"/>
                    <a:gd name="T20" fmla="*/ 180 w 397"/>
                    <a:gd name="T21" fmla="*/ 217 h 274"/>
                    <a:gd name="T22" fmla="*/ 225 w 397"/>
                    <a:gd name="T23" fmla="*/ 239 h 274"/>
                    <a:gd name="T24" fmla="*/ 270 w 397"/>
                    <a:gd name="T25" fmla="*/ 258 h 274"/>
                    <a:gd name="T26" fmla="*/ 315 w 397"/>
                    <a:gd name="T27" fmla="*/ 273 h 274"/>
                    <a:gd name="T28" fmla="*/ 333 w 397"/>
                    <a:gd name="T29" fmla="*/ 273 h 274"/>
                    <a:gd name="T30" fmla="*/ 369 w 397"/>
                    <a:gd name="T31" fmla="*/ 266 h 274"/>
                    <a:gd name="T32" fmla="*/ 387 w 397"/>
                    <a:gd name="T33" fmla="*/ 251 h 274"/>
                    <a:gd name="T34" fmla="*/ 396 w 397"/>
                    <a:gd name="T35" fmla="*/ 239 h 274"/>
                    <a:gd name="T36" fmla="*/ 396 w 397"/>
                    <a:gd name="T37" fmla="*/ 232 h 274"/>
                    <a:gd name="T38" fmla="*/ 392 w 397"/>
                    <a:gd name="T39" fmla="*/ 213 h 274"/>
                    <a:gd name="T40" fmla="*/ 383 w 397"/>
                    <a:gd name="T41" fmla="*/ 206 h 274"/>
                    <a:gd name="T42" fmla="*/ 356 w 397"/>
                    <a:gd name="T43" fmla="*/ 194 h 274"/>
                    <a:gd name="T44" fmla="*/ 293 w 397"/>
                    <a:gd name="T45" fmla="*/ 161 h 274"/>
                    <a:gd name="T46" fmla="*/ 275 w 397"/>
                    <a:gd name="T47" fmla="*/ 150 h 274"/>
                    <a:gd name="T48" fmla="*/ 252 w 397"/>
                    <a:gd name="T49" fmla="*/ 135 h 274"/>
                    <a:gd name="T50" fmla="*/ 216 w 397"/>
                    <a:gd name="T51" fmla="*/ 109 h 274"/>
                    <a:gd name="T52" fmla="*/ 185 w 397"/>
                    <a:gd name="T53" fmla="*/ 79 h 274"/>
                    <a:gd name="T54" fmla="*/ 166 w 397"/>
                    <a:gd name="T55" fmla="*/ 63 h 274"/>
                    <a:gd name="T56" fmla="*/ 131 w 397"/>
                    <a:gd name="T57" fmla="*/ 37 h 274"/>
                    <a:gd name="T58" fmla="*/ 94 w 397"/>
                    <a:gd name="T59" fmla="*/ 19 h 274"/>
                    <a:gd name="T60" fmla="*/ 54 w 397"/>
                    <a:gd name="T61" fmla="*/ 4 h 274"/>
                    <a:gd name="T62" fmla="*/ 32 w 397"/>
                    <a:gd name="T63" fmla="*/ 0 h 2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97"/>
                    <a:gd name="T97" fmla="*/ 0 h 274"/>
                    <a:gd name="T98" fmla="*/ 397 w 397"/>
                    <a:gd name="T99" fmla="*/ 274 h 2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97" h="274">
                      <a:moveTo>
                        <a:pt x="22" y="0"/>
                      </a:moveTo>
                      <a:lnTo>
                        <a:pt x="18" y="4"/>
                      </a:lnTo>
                      <a:lnTo>
                        <a:pt x="9" y="22"/>
                      </a:lnTo>
                      <a:lnTo>
                        <a:pt x="4" y="30"/>
                      </a:lnTo>
                      <a:lnTo>
                        <a:pt x="0" y="41"/>
                      </a:lnTo>
                      <a:lnTo>
                        <a:pt x="0" y="53"/>
                      </a:lnTo>
                      <a:lnTo>
                        <a:pt x="0" y="63"/>
                      </a:lnTo>
                      <a:lnTo>
                        <a:pt x="0" y="71"/>
                      </a:lnTo>
                      <a:lnTo>
                        <a:pt x="4" y="79"/>
                      </a:lnTo>
                      <a:lnTo>
                        <a:pt x="9" y="86"/>
                      </a:lnTo>
                      <a:lnTo>
                        <a:pt x="13" y="94"/>
                      </a:lnTo>
                      <a:lnTo>
                        <a:pt x="22" y="101"/>
                      </a:lnTo>
                      <a:lnTo>
                        <a:pt x="32" y="112"/>
                      </a:lnTo>
                      <a:lnTo>
                        <a:pt x="40" y="123"/>
                      </a:lnTo>
                      <a:lnTo>
                        <a:pt x="54" y="131"/>
                      </a:lnTo>
                      <a:lnTo>
                        <a:pt x="67" y="142"/>
                      </a:lnTo>
                      <a:lnTo>
                        <a:pt x="81" y="153"/>
                      </a:lnTo>
                      <a:lnTo>
                        <a:pt x="99" y="164"/>
                      </a:lnTo>
                      <a:lnTo>
                        <a:pt x="103" y="169"/>
                      </a:lnTo>
                      <a:lnTo>
                        <a:pt x="121" y="179"/>
                      </a:lnTo>
                      <a:lnTo>
                        <a:pt x="148" y="198"/>
                      </a:lnTo>
                      <a:lnTo>
                        <a:pt x="180" y="217"/>
                      </a:lnTo>
                      <a:lnTo>
                        <a:pt x="211" y="232"/>
                      </a:lnTo>
                      <a:lnTo>
                        <a:pt x="225" y="239"/>
                      </a:lnTo>
                      <a:lnTo>
                        <a:pt x="243" y="247"/>
                      </a:lnTo>
                      <a:lnTo>
                        <a:pt x="270" y="258"/>
                      </a:lnTo>
                      <a:lnTo>
                        <a:pt x="293" y="266"/>
                      </a:lnTo>
                      <a:lnTo>
                        <a:pt x="315" y="273"/>
                      </a:lnTo>
                      <a:lnTo>
                        <a:pt x="324" y="273"/>
                      </a:lnTo>
                      <a:lnTo>
                        <a:pt x="333" y="273"/>
                      </a:lnTo>
                      <a:lnTo>
                        <a:pt x="351" y="273"/>
                      </a:lnTo>
                      <a:lnTo>
                        <a:pt x="369" y="266"/>
                      </a:lnTo>
                      <a:lnTo>
                        <a:pt x="378" y="258"/>
                      </a:lnTo>
                      <a:lnTo>
                        <a:pt x="387" y="251"/>
                      </a:lnTo>
                      <a:lnTo>
                        <a:pt x="392" y="247"/>
                      </a:lnTo>
                      <a:lnTo>
                        <a:pt x="396" y="239"/>
                      </a:lnTo>
                      <a:lnTo>
                        <a:pt x="396" y="236"/>
                      </a:lnTo>
                      <a:lnTo>
                        <a:pt x="396" y="232"/>
                      </a:lnTo>
                      <a:lnTo>
                        <a:pt x="396" y="220"/>
                      </a:lnTo>
                      <a:lnTo>
                        <a:pt x="392" y="213"/>
                      </a:lnTo>
                      <a:lnTo>
                        <a:pt x="387" y="213"/>
                      </a:lnTo>
                      <a:lnTo>
                        <a:pt x="383" y="206"/>
                      </a:lnTo>
                      <a:lnTo>
                        <a:pt x="374" y="202"/>
                      </a:lnTo>
                      <a:lnTo>
                        <a:pt x="356" y="194"/>
                      </a:lnTo>
                      <a:lnTo>
                        <a:pt x="315" y="172"/>
                      </a:lnTo>
                      <a:lnTo>
                        <a:pt x="293" y="161"/>
                      </a:lnTo>
                      <a:lnTo>
                        <a:pt x="284" y="157"/>
                      </a:lnTo>
                      <a:lnTo>
                        <a:pt x="275" y="150"/>
                      </a:lnTo>
                      <a:lnTo>
                        <a:pt x="261" y="142"/>
                      </a:lnTo>
                      <a:lnTo>
                        <a:pt x="252" y="135"/>
                      </a:lnTo>
                      <a:lnTo>
                        <a:pt x="239" y="123"/>
                      </a:lnTo>
                      <a:lnTo>
                        <a:pt x="216" y="109"/>
                      </a:lnTo>
                      <a:lnTo>
                        <a:pt x="202" y="94"/>
                      </a:lnTo>
                      <a:lnTo>
                        <a:pt x="185" y="79"/>
                      </a:lnTo>
                      <a:lnTo>
                        <a:pt x="176" y="71"/>
                      </a:lnTo>
                      <a:lnTo>
                        <a:pt x="166" y="63"/>
                      </a:lnTo>
                      <a:lnTo>
                        <a:pt x="144" y="48"/>
                      </a:lnTo>
                      <a:lnTo>
                        <a:pt x="131" y="37"/>
                      </a:lnTo>
                      <a:lnTo>
                        <a:pt x="112" y="26"/>
                      </a:lnTo>
                      <a:lnTo>
                        <a:pt x="94" y="19"/>
                      </a:lnTo>
                      <a:lnTo>
                        <a:pt x="77" y="11"/>
                      </a:lnTo>
                      <a:lnTo>
                        <a:pt x="54" y="4"/>
                      </a:lnTo>
                      <a:lnTo>
                        <a:pt x="36" y="0"/>
                      </a:lnTo>
                      <a:lnTo>
                        <a:pt x="32" y="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rgbClr val="FC0128"/>
                </a:solidFill>
                <a:ln w="254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Freeform 93">
                  <a:extLst>
                    <a:ext uri="{FF2B5EF4-FFF2-40B4-BE49-F238E27FC236}">
                      <a16:creationId xmlns:a16="http://schemas.microsoft.com/office/drawing/2014/main" id="{09AB55F4-32ED-4ABF-A5A1-358E050B9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" y="3157"/>
                  <a:ext cx="133" cy="84"/>
                </a:xfrm>
                <a:custGeom>
                  <a:avLst/>
                  <a:gdLst>
                    <a:gd name="T0" fmla="*/ 0 w 133"/>
                    <a:gd name="T1" fmla="*/ 4 h 84"/>
                    <a:gd name="T2" fmla="*/ 0 w 133"/>
                    <a:gd name="T3" fmla="*/ 4 h 84"/>
                    <a:gd name="T4" fmla="*/ 4 w 133"/>
                    <a:gd name="T5" fmla="*/ 0 h 84"/>
                    <a:gd name="T6" fmla="*/ 14 w 133"/>
                    <a:gd name="T7" fmla="*/ 0 h 84"/>
                    <a:gd name="T8" fmla="*/ 23 w 133"/>
                    <a:gd name="T9" fmla="*/ 4 h 84"/>
                    <a:gd name="T10" fmla="*/ 28 w 133"/>
                    <a:gd name="T11" fmla="*/ 4 h 84"/>
                    <a:gd name="T12" fmla="*/ 36 w 133"/>
                    <a:gd name="T13" fmla="*/ 7 h 84"/>
                    <a:gd name="T14" fmla="*/ 45 w 133"/>
                    <a:gd name="T15" fmla="*/ 11 h 84"/>
                    <a:gd name="T16" fmla="*/ 59 w 133"/>
                    <a:gd name="T17" fmla="*/ 19 h 84"/>
                    <a:gd name="T18" fmla="*/ 73 w 133"/>
                    <a:gd name="T19" fmla="*/ 26 h 84"/>
                    <a:gd name="T20" fmla="*/ 77 w 133"/>
                    <a:gd name="T21" fmla="*/ 30 h 84"/>
                    <a:gd name="T22" fmla="*/ 91 w 133"/>
                    <a:gd name="T23" fmla="*/ 38 h 84"/>
                    <a:gd name="T24" fmla="*/ 114 w 133"/>
                    <a:gd name="T25" fmla="*/ 53 h 84"/>
                    <a:gd name="T26" fmla="*/ 123 w 133"/>
                    <a:gd name="T27" fmla="*/ 60 h 84"/>
                    <a:gd name="T28" fmla="*/ 128 w 133"/>
                    <a:gd name="T29" fmla="*/ 64 h 84"/>
                    <a:gd name="T30" fmla="*/ 132 w 133"/>
                    <a:gd name="T31" fmla="*/ 71 h 84"/>
                    <a:gd name="T32" fmla="*/ 132 w 133"/>
                    <a:gd name="T33" fmla="*/ 76 h 84"/>
                    <a:gd name="T34" fmla="*/ 132 w 133"/>
                    <a:gd name="T35" fmla="*/ 83 h 84"/>
                    <a:gd name="T36" fmla="*/ 128 w 133"/>
                    <a:gd name="T37" fmla="*/ 83 h 84"/>
                    <a:gd name="T38" fmla="*/ 118 w 133"/>
                    <a:gd name="T39" fmla="*/ 83 h 84"/>
                    <a:gd name="T40" fmla="*/ 114 w 133"/>
                    <a:gd name="T41" fmla="*/ 83 h 84"/>
                    <a:gd name="T42" fmla="*/ 105 w 133"/>
                    <a:gd name="T43" fmla="*/ 79 h 84"/>
                    <a:gd name="T44" fmla="*/ 96 w 133"/>
                    <a:gd name="T45" fmla="*/ 76 h 84"/>
                    <a:gd name="T46" fmla="*/ 68 w 133"/>
                    <a:gd name="T47" fmla="*/ 64 h 84"/>
                    <a:gd name="T48" fmla="*/ 55 w 133"/>
                    <a:gd name="T49" fmla="*/ 57 h 84"/>
                    <a:gd name="T50" fmla="*/ 41 w 133"/>
                    <a:gd name="T51" fmla="*/ 49 h 84"/>
                    <a:gd name="T52" fmla="*/ 18 w 133"/>
                    <a:gd name="T53" fmla="*/ 34 h 84"/>
                    <a:gd name="T54" fmla="*/ 9 w 133"/>
                    <a:gd name="T55" fmla="*/ 23 h 84"/>
                    <a:gd name="T56" fmla="*/ 4 w 133"/>
                    <a:gd name="T57" fmla="*/ 19 h 84"/>
                    <a:gd name="T58" fmla="*/ 0 w 133"/>
                    <a:gd name="T59" fmla="*/ 11 h 84"/>
                    <a:gd name="T60" fmla="*/ 0 w 133"/>
                    <a:gd name="T61" fmla="*/ 7 h 84"/>
                    <a:gd name="T62" fmla="*/ 0 w 133"/>
                    <a:gd name="T63" fmla="*/ 4 h 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3"/>
                    <a:gd name="T97" fmla="*/ 0 h 84"/>
                    <a:gd name="T98" fmla="*/ 133 w 133"/>
                    <a:gd name="T99" fmla="*/ 84 h 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3" h="8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4" y="0"/>
                      </a:lnTo>
                      <a:lnTo>
                        <a:pt x="23" y="4"/>
                      </a:lnTo>
                      <a:lnTo>
                        <a:pt x="28" y="4"/>
                      </a:lnTo>
                      <a:lnTo>
                        <a:pt x="36" y="7"/>
                      </a:lnTo>
                      <a:lnTo>
                        <a:pt x="45" y="11"/>
                      </a:lnTo>
                      <a:lnTo>
                        <a:pt x="59" y="19"/>
                      </a:lnTo>
                      <a:lnTo>
                        <a:pt x="73" y="26"/>
                      </a:lnTo>
                      <a:lnTo>
                        <a:pt x="77" y="30"/>
                      </a:lnTo>
                      <a:lnTo>
                        <a:pt x="91" y="38"/>
                      </a:lnTo>
                      <a:lnTo>
                        <a:pt x="114" y="53"/>
                      </a:lnTo>
                      <a:lnTo>
                        <a:pt x="123" y="60"/>
                      </a:lnTo>
                      <a:lnTo>
                        <a:pt x="128" y="64"/>
                      </a:lnTo>
                      <a:lnTo>
                        <a:pt x="132" y="71"/>
                      </a:lnTo>
                      <a:lnTo>
                        <a:pt x="132" y="76"/>
                      </a:lnTo>
                      <a:lnTo>
                        <a:pt x="132" y="83"/>
                      </a:lnTo>
                      <a:lnTo>
                        <a:pt x="128" y="83"/>
                      </a:lnTo>
                      <a:lnTo>
                        <a:pt x="118" y="83"/>
                      </a:lnTo>
                      <a:lnTo>
                        <a:pt x="114" y="83"/>
                      </a:lnTo>
                      <a:lnTo>
                        <a:pt x="105" y="79"/>
                      </a:lnTo>
                      <a:lnTo>
                        <a:pt x="96" y="76"/>
                      </a:lnTo>
                      <a:lnTo>
                        <a:pt x="68" y="64"/>
                      </a:lnTo>
                      <a:lnTo>
                        <a:pt x="55" y="57"/>
                      </a:lnTo>
                      <a:lnTo>
                        <a:pt x="41" y="49"/>
                      </a:lnTo>
                      <a:lnTo>
                        <a:pt x="18" y="34"/>
                      </a:lnTo>
                      <a:lnTo>
                        <a:pt x="9" y="23"/>
                      </a:lnTo>
                      <a:lnTo>
                        <a:pt x="4" y="19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7FFF00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8" name="Group 94">
                <a:extLst>
                  <a:ext uri="{FF2B5EF4-FFF2-40B4-BE49-F238E27FC236}">
                    <a16:creationId xmlns:a16="http://schemas.microsoft.com/office/drawing/2014/main" id="{A9C54ED3-F62C-42E0-8D0B-EB74FC2345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9508391">
                <a:off x="5219731" y="3443191"/>
                <a:ext cx="560388" cy="434975"/>
                <a:chOff x="4722" y="2825"/>
                <a:chExt cx="397" cy="274"/>
              </a:xfrm>
            </p:grpSpPr>
            <p:sp>
              <p:nvSpPr>
                <p:cNvPr id="52" name="Freeform 95">
                  <a:extLst>
                    <a:ext uri="{FF2B5EF4-FFF2-40B4-BE49-F238E27FC236}">
                      <a16:creationId xmlns:a16="http://schemas.microsoft.com/office/drawing/2014/main" id="{2A1897F8-CAB3-41EA-810C-341B452106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2" y="2825"/>
                  <a:ext cx="397" cy="274"/>
                </a:xfrm>
                <a:custGeom>
                  <a:avLst/>
                  <a:gdLst>
                    <a:gd name="T0" fmla="*/ 18 w 397"/>
                    <a:gd name="T1" fmla="*/ 4 h 274"/>
                    <a:gd name="T2" fmla="*/ 4 w 397"/>
                    <a:gd name="T3" fmla="*/ 30 h 274"/>
                    <a:gd name="T4" fmla="*/ 0 w 397"/>
                    <a:gd name="T5" fmla="*/ 53 h 274"/>
                    <a:gd name="T6" fmla="*/ 0 w 397"/>
                    <a:gd name="T7" fmla="*/ 71 h 274"/>
                    <a:gd name="T8" fmla="*/ 9 w 397"/>
                    <a:gd name="T9" fmla="*/ 86 h 274"/>
                    <a:gd name="T10" fmla="*/ 22 w 397"/>
                    <a:gd name="T11" fmla="*/ 101 h 274"/>
                    <a:gd name="T12" fmla="*/ 40 w 397"/>
                    <a:gd name="T13" fmla="*/ 123 h 274"/>
                    <a:gd name="T14" fmla="*/ 67 w 397"/>
                    <a:gd name="T15" fmla="*/ 142 h 274"/>
                    <a:gd name="T16" fmla="*/ 99 w 397"/>
                    <a:gd name="T17" fmla="*/ 164 h 274"/>
                    <a:gd name="T18" fmla="*/ 121 w 397"/>
                    <a:gd name="T19" fmla="*/ 179 h 274"/>
                    <a:gd name="T20" fmla="*/ 180 w 397"/>
                    <a:gd name="T21" fmla="*/ 217 h 274"/>
                    <a:gd name="T22" fmla="*/ 225 w 397"/>
                    <a:gd name="T23" fmla="*/ 239 h 274"/>
                    <a:gd name="T24" fmla="*/ 270 w 397"/>
                    <a:gd name="T25" fmla="*/ 258 h 274"/>
                    <a:gd name="T26" fmla="*/ 315 w 397"/>
                    <a:gd name="T27" fmla="*/ 273 h 274"/>
                    <a:gd name="T28" fmla="*/ 333 w 397"/>
                    <a:gd name="T29" fmla="*/ 273 h 274"/>
                    <a:gd name="T30" fmla="*/ 369 w 397"/>
                    <a:gd name="T31" fmla="*/ 266 h 274"/>
                    <a:gd name="T32" fmla="*/ 387 w 397"/>
                    <a:gd name="T33" fmla="*/ 251 h 274"/>
                    <a:gd name="T34" fmla="*/ 396 w 397"/>
                    <a:gd name="T35" fmla="*/ 239 h 274"/>
                    <a:gd name="T36" fmla="*/ 396 w 397"/>
                    <a:gd name="T37" fmla="*/ 232 h 274"/>
                    <a:gd name="T38" fmla="*/ 392 w 397"/>
                    <a:gd name="T39" fmla="*/ 213 h 274"/>
                    <a:gd name="T40" fmla="*/ 383 w 397"/>
                    <a:gd name="T41" fmla="*/ 206 h 274"/>
                    <a:gd name="T42" fmla="*/ 356 w 397"/>
                    <a:gd name="T43" fmla="*/ 194 h 274"/>
                    <a:gd name="T44" fmla="*/ 293 w 397"/>
                    <a:gd name="T45" fmla="*/ 161 h 274"/>
                    <a:gd name="T46" fmla="*/ 275 w 397"/>
                    <a:gd name="T47" fmla="*/ 150 h 274"/>
                    <a:gd name="T48" fmla="*/ 252 w 397"/>
                    <a:gd name="T49" fmla="*/ 135 h 274"/>
                    <a:gd name="T50" fmla="*/ 216 w 397"/>
                    <a:gd name="T51" fmla="*/ 109 h 274"/>
                    <a:gd name="T52" fmla="*/ 185 w 397"/>
                    <a:gd name="T53" fmla="*/ 79 h 274"/>
                    <a:gd name="T54" fmla="*/ 166 w 397"/>
                    <a:gd name="T55" fmla="*/ 63 h 274"/>
                    <a:gd name="T56" fmla="*/ 131 w 397"/>
                    <a:gd name="T57" fmla="*/ 37 h 274"/>
                    <a:gd name="T58" fmla="*/ 94 w 397"/>
                    <a:gd name="T59" fmla="*/ 19 h 274"/>
                    <a:gd name="T60" fmla="*/ 54 w 397"/>
                    <a:gd name="T61" fmla="*/ 4 h 274"/>
                    <a:gd name="T62" fmla="*/ 32 w 397"/>
                    <a:gd name="T63" fmla="*/ 0 h 2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97"/>
                    <a:gd name="T97" fmla="*/ 0 h 274"/>
                    <a:gd name="T98" fmla="*/ 397 w 397"/>
                    <a:gd name="T99" fmla="*/ 274 h 2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97" h="274">
                      <a:moveTo>
                        <a:pt x="22" y="0"/>
                      </a:moveTo>
                      <a:lnTo>
                        <a:pt x="18" y="4"/>
                      </a:lnTo>
                      <a:lnTo>
                        <a:pt x="9" y="22"/>
                      </a:lnTo>
                      <a:lnTo>
                        <a:pt x="4" y="30"/>
                      </a:lnTo>
                      <a:lnTo>
                        <a:pt x="0" y="41"/>
                      </a:lnTo>
                      <a:lnTo>
                        <a:pt x="0" y="53"/>
                      </a:lnTo>
                      <a:lnTo>
                        <a:pt x="0" y="63"/>
                      </a:lnTo>
                      <a:lnTo>
                        <a:pt x="0" y="71"/>
                      </a:lnTo>
                      <a:lnTo>
                        <a:pt x="4" y="79"/>
                      </a:lnTo>
                      <a:lnTo>
                        <a:pt x="9" y="86"/>
                      </a:lnTo>
                      <a:lnTo>
                        <a:pt x="13" y="94"/>
                      </a:lnTo>
                      <a:lnTo>
                        <a:pt x="22" y="101"/>
                      </a:lnTo>
                      <a:lnTo>
                        <a:pt x="32" y="112"/>
                      </a:lnTo>
                      <a:lnTo>
                        <a:pt x="40" y="123"/>
                      </a:lnTo>
                      <a:lnTo>
                        <a:pt x="54" y="131"/>
                      </a:lnTo>
                      <a:lnTo>
                        <a:pt x="67" y="142"/>
                      </a:lnTo>
                      <a:lnTo>
                        <a:pt x="81" y="153"/>
                      </a:lnTo>
                      <a:lnTo>
                        <a:pt x="99" y="164"/>
                      </a:lnTo>
                      <a:lnTo>
                        <a:pt x="103" y="169"/>
                      </a:lnTo>
                      <a:lnTo>
                        <a:pt x="121" y="179"/>
                      </a:lnTo>
                      <a:lnTo>
                        <a:pt x="148" y="198"/>
                      </a:lnTo>
                      <a:lnTo>
                        <a:pt x="180" y="217"/>
                      </a:lnTo>
                      <a:lnTo>
                        <a:pt x="211" y="232"/>
                      </a:lnTo>
                      <a:lnTo>
                        <a:pt x="225" y="239"/>
                      </a:lnTo>
                      <a:lnTo>
                        <a:pt x="243" y="247"/>
                      </a:lnTo>
                      <a:lnTo>
                        <a:pt x="270" y="258"/>
                      </a:lnTo>
                      <a:lnTo>
                        <a:pt x="293" y="266"/>
                      </a:lnTo>
                      <a:lnTo>
                        <a:pt x="315" y="273"/>
                      </a:lnTo>
                      <a:lnTo>
                        <a:pt x="324" y="273"/>
                      </a:lnTo>
                      <a:lnTo>
                        <a:pt x="333" y="273"/>
                      </a:lnTo>
                      <a:lnTo>
                        <a:pt x="351" y="273"/>
                      </a:lnTo>
                      <a:lnTo>
                        <a:pt x="369" y="266"/>
                      </a:lnTo>
                      <a:lnTo>
                        <a:pt x="378" y="258"/>
                      </a:lnTo>
                      <a:lnTo>
                        <a:pt x="387" y="251"/>
                      </a:lnTo>
                      <a:lnTo>
                        <a:pt x="392" y="247"/>
                      </a:lnTo>
                      <a:lnTo>
                        <a:pt x="396" y="239"/>
                      </a:lnTo>
                      <a:lnTo>
                        <a:pt x="396" y="236"/>
                      </a:lnTo>
                      <a:lnTo>
                        <a:pt x="396" y="232"/>
                      </a:lnTo>
                      <a:lnTo>
                        <a:pt x="396" y="220"/>
                      </a:lnTo>
                      <a:lnTo>
                        <a:pt x="392" y="213"/>
                      </a:lnTo>
                      <a:lnTo>
                        <a:pt x="387" y="213"/>
                      </a:lnTo>
                      <a:lnTo>
                        <a:pt x="383" y="206"/>
                      </a:lnTo>
                      <a:lnTo>
                        <a:pt x="374" y="202"/>
                      </a:lnTo>
                      <a:lnTo>
                        <a:pt x="356" y="194"/>
                      </a:lnTo>
                      <a:lnTo>
                        <a:pt x="315" y="172"/>
                      </a:lnTo>
                      <a:lnTo>
                        <a:pt x="293" y="161"/>
                      </a:lnTo>
                      <a:lnTo>
                        <a:pt x="284" y="157"/>
                      </a:lnTo>
                      <a:lnTo>
                        <a:pt x="275" y="150"/>
                      </a:lnTo>
                      <a:lnTo>
                        <a:pt x="261" y="142"/>
                      </a:lnTo>
                      <a:lnTo>
                        <a:pt x="252" y="135"/>
                      </a:lnTo>
                      <a:lnTo>
                        <a:pt x="239" y="123"/>
                      </a:lnTo>
                      <a:lnTo>
                        <a:pt x="216" y="109"/>
                      </a:lnTo>
                      <a:lnTo>
                        <a:pt x="202" y="94"/>
                      </a:lnTo>
                      <a:lnTo>
                        <a:pt x="185" y="79"/>
                      </a:lnTo>
                      <a:lnTo>
                        <a:pt x="176" y="71"/>
                      </a:lnTo>
                      <a:lnTo>
                        <a:pt x="166" y="63"/>
                      </a:lnTo>
                      <a:lnTo>
                        <a:pt x="144" y="48"/>
                      </a:lnTo>
                      <a:lnTo>
                        <a:pt x="131" y="37"/>
                      </a:lnTo>
                      <a:lnTo>
                        <a:pt x="112" y="26"/>
                      </a:lnTo>
                      <a:lnTo>
                        <a:pt x="94" y="19"/>
                      </a:lnTo>
                      <a:lnTo>
                        <a:pt x="77" y="11"/>
                      </a:lnTo>
                      <a:lnTo>
                        <a:pt x="54" y="4"/>
                      </a:lnTo>
                      <a:lnTo>
                        <a:pt x="36" y="0"/>
                      </a:lnTo>
                      <a:lnTo>
                        <a:pt x="32" y="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rgbClr val="FC0128"/>
                </a:solidFill>
                <a:ln w="254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96">
                  <a:extLst>
                    <a:ext uri="{FF2B5EF4-FFF2-40B4-BE49-F238E27FC236}">
                      <a16:creationId xmlns:a16="http://schemas.microsoft.com/office/drawing/2014/main" id="{C0A7DCF6-BCA3-4B2F-A40E-210A292476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3" y="2921"/>
                  <a:ext cx="133" cy="84"/>
                </a:xfrm>
                <a:custGeom>
                  <a:avLst/>
                  <a:gdLst>
                    <a:gd name="T0" fmla="*/ 0 w 133"/>
                    <a:gd name="T1" fmla="*/ 4 h 84"/>
                    <a:gd name="T2" fmla="*/ 0 w 133"/>
                    <a:gd name="T3" fmla="*/ 4 h 84"/>
                    <a:gd name="T4" fmla="*/ 4 w 133"/>
                    <a:gd name="T5" fmla="*/ 0 h 84"/>
                    <a:gd name="T6" fmla="*/ 14 w 133"/>
                    <a:gd name="T7" fmla="*/ 0 h 84"/>
                    <a:gd name="T8" fmla="*/ 23 w 133"/>
                    <a:gd name="T9" fmla="*/ 4 h 84"/>
                    <a:gd name="T10" fmla="*/ 28 w 133"/>
                    <a:gd name="T11" fmla="*/ 4 h 84"/>
                    <a:gd name="T12" fmla="*/ 36 w 133"/>
                    <a:gd name="T13" fmla="*/ 7 h 84"/>
                    <a:gd name="T14" fmla="*/ 45 w 133"/>
                    <a:gd name="T15" fmla="*/ 11 h 84"/>
                    <a:gd name="T16" fmla="*/ 59 w 133"/>
                    <a:gd name="T17" fmla="*/ 19 h 84"/>
                    <a:gd name="T18" fmla="*/ 73 w 133"/>
                    <a:gd name="T19" fmla="*/ 26 h 84"/>
                    <a:gd name="T20" fmla="*/ 77 w 133"/>
                    <a:gd name="T21" fmla="*/ 30 h 84"/>
                    <a:gd name="T22" fmla="*/ 91 w 133"/>
                    <a:gd name="T23" fmla="*/ 38 h 84"/>
                    <a:gd name="T24" fmla="*/ 114 w 133"/>
                    <a:gd name="T25" fmla="*/ 53 h 84"/>
                    <a:gd name="T26" fmla="*/ 123 w 133"/>
                    <a:gd name="T27" fmla="*/ 60 h 84"/>
                    <a:gd name="T28" fmla="*/ 128 w 133"/>
                    <a:gd name="T29" fmla="*/ 64 h 84"/>
                    <a:gd name="T30" fmla="*/ 132 w 133"/>
                    <a:gd name="T31" fmla="*/ 71 h 84"/>
                    <a:gd name="T32" fmla="*/ 132 w 133"/>
                    <a:gd name="T33" fmla="*/ 76 h 84"/>
                    <a:gd name="T34" fmla="*/ 132 w 133"/>
                    <a:gd name="T35" fmla="*/ 83 h 84"/>
                    <a:gd name="T36" fmla="*/ 128 w 133"/>
                    <a:gd name="T37" fmla="*/ 83 h 84"/>
                    <a:gd name="T38" fmla="*/ 118 w 133"/>
                    <a:gd name="T39" fmla="*/ 83 h 84"/>
                    <a:gd name="T40" fmla="*/ 114 w 133"/>
                    <a:gd name="T41" fmla="*/ 83 h 84"/>
                    <a:gd name="T42" fmla="*/ 105 w 133"/>
                    <a:gd name="T43" fmla="*/ 79 h 84"/>
                    <a:gd name="T44" fmla="*/ 96 w 133"/>
                    <a:gd name="T45" fmla="*/ 76 h 84"/>
                    <a:gd name="T46" fmla="*/ 68 w 133"/>
                    <a:gd name="T47" fmla="*/ 64 h 84"/>
                    <a:gd name="T48" fmla="*/ 55 w 133"/>
                    <a:gd name="T49" fmla="*/ 57 h 84"/>
                    <a:gd name="T50" fmla="*/ 41 w 133"/>
                    <a:gd name="T51" fmla="*/ 49 h 84"/>
                    <a:gd name="T52" fmla="*/ 18 w 133"/>
                    <a:gd name="T53" fmla="*/ 34 h 84"/>
                    <a:gd name="T54" fmla="*/ 9 w 133"/>
                    <a:gd name="T55" fmla="*/ 23 h 84"/>
                    <a:gd name="T56" fmla="*/ 4 w 133"/>
                    <a:gd name="T57" fmla="*/ 19 h 84"/>
                    <a:gd name="T58" fmla="*/ 0 w 133"/>
                    <a:gd name="T59" fmla="*/ 11 h 84"/>
                    <a:gd name="T60" fmla="*/ 0 w 133"/>
                    <a:gd name="T61" fmla="*/ 7 h 84"/>
                    <a:gd name="T62" fmla="*/ 0 w 133"/>
                    <a:gd name="T63" fmla="*/ 4 h 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3"/>
                    <a:gd name="T97" fmla="*/ 0 h 84"/>
                    <a:gd name="T98" fmla="*/ 133 w 133"/>
                    <a:gd name="T99" fmla="*/ 84 h 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3" h="8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4" y="0"/>
                      </a:lnTo>
                      <a:lnTo>
                        <a:pt x="23" y="4"/>
                      </a:lnTo>
                      <a:lnTo>
                        <a:pt x="28" y="4"/>
                      </a:lnTo>
                      <a:lnTo>
                        <a:pt x="36" y="7"/>
                      </a:lnTo>
                      <a:lnTo>
                        <a:pt x="45" y="11"/>
                      </a:lnTo>
                      <a:lnTo>
                        <a:pt x="59" y="19"/>
                      </a:lnTo>
                      <a:lnTo>
                        <a:pt x="73" y="26"/>
                      </a:lnTo>
                      <a:lnTo>
                        <a:pt x="77" y="30"/>
                      </a:lnTo>
                      <a:lnTo>
                        <a:pt x="91" y="38"/>
                      </a:lnTo>
                      <a:lnTo>
                        <a:pt x="114" y="53"/>
                      </a:lnTo>
                      <a:lnTo>
                        <a:pt x="123" y="60"/>
                      </a:lnTo>
                      <a:lnTo>
                        <a:pt x="128" y="64"/>
                      </a:lnTo>
                      <a:lnTo>
                        <a:pt x="132" y="71"/>
                      </a:lnTo>
                      <a:lnTo>
                        <a:pt x="132" y="76"/>
                      </a:lnTo>
                      <a:lnTo>
                        <a:pt x="132" y="83"/>
                      </a:lnTo>
                      <a:lnTo>
                        <a:pt x="128" y="83"/>
                      </a:lnTo>
                      <a:lnTo>
                        <a:pt x="118" y="83"/>
                      </a:lnTo>
                      <a:lnTo>
                        <a:pt x="114" y="83"/>
                      </a:lnTo>
                      <a:lnTo>
                        <a:pt x="105" y="79"/>
                      </a:lnTo>
                      <a:lnTo>
                        <a:pt x="96" y="76"/>
                      </a:lnTo>
                      <a:lnTo>
                        <a:pt x="68" y="64"/>
                      </a:lnTo>
                      <a:lnTo>
                        <a:pt x="55" y="57"/>
                      </a:lnTo>
                      <a:lnTo>
                        <a:pt x="41" y="49"/>
                      </a:lnTo>
                      <a:lnTo>
                        <a:pt x="18" y="34"/>
                      </a:lnTo>
                      <a:lnTo>
                        <a:pt x="9" y="23"/>
                      </a:lnTo>
                      <a:lnTo>
                        <a:pt x="4" y="19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7FFF00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9" name="Group 97">
                <a:extLst>
                  <a:ext uri="{FF2B5EF4-FFF2-40B4-BE49-F238E27FC236}">
                    <a16:creationId xmlns:a16="http://schemas.microsoft.com/office/drawing/2014/main" id="{657691E9-9DDF-4E8B-824E-31D3C22331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9508391">
                <a:off x="6532869" y="3449160"/>
                <a:ext cx="560388" cy="434975"/>
                <a:chOff x="5846" y="3537"/>
                <a:chExt cx="397" cy="274"/>
              </a:xfrm>
            </p:grpSpPr>
            <p:sp>
              <p:nvSpPr>
                <p:cNvPr id="50" name="Freeform 98">
                  <a:extLst>
                    <a:ext uri="{FF2B5EF4-FFF2-40B4-BE49-F238E27FC236}">
                      <a16:creationId xmlns:a16="http://schemas.microsoft.com/office/drawing/2014/main" id="{289DFE55-B2A1-47E9-9725-BAFA158B6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6" y="3537"/>
                  <a:ext cx="397" cy="274"/>
                </a:xfrm>
                <a:custGeom>
                  <a:avLst/>
                  <a:gdLst>
                    <a:gd name="T0" fmla="*/ 18 w 397"/>
                    <a:gd name="T1" fmla="*/ 4 h 274"/>
                    <a:gd name="T2" fmla="*/ 4 w 397"/>
                    <a:gd name="T3" fmla="*/ 30 h 274"/>
                    <a:gd name="T4" fmla="*/ 0 w 397"/>
                    <a:gd name="T5" fmla="*/ 53 h 274"/>
                    <a:gd name="T6" fmla="*/ 0 w 397"/>
                    <a:gd name="T7" fmla="*/ 71 h 274"/>
                    <a:gd name="T8" fmla="*/ 9 w 397"/>
                    <a:gd name="T9" fmla="*/ 86 h 274"/>
                    <a:gd name="T10" fmla="*/ 22 w 397"/>
                    <a:gd name="T11" fmla="*/ 101 h 274"/>
                    <a:gd name="T12" fmla="*/ 40 w 397"/>
                    <a:gd name="T13" fmla="*/ 123 h 274"/>
                    <a:gd name="T14" fmla="*/ 67 w 397"/>
                    <a:gd name="T15" fmla="*/ 142 h 274"/>
                    <a:gd name="T16" fmla="*/ 99 w 397"/>
                    <a:gd name="T17" fmla="*/ 164 h 274"/>
                    <a:gd name="T18" fmla="*/ 121 w 397"/>
                    <a:gd name="T19" fmla="*/ 179 h 274"/>
                    <a:gd name="T20" fmla="*/ 180 w 397"/>
                    <a:gd name="T21" fmla="*/ 217 h 274"/>
                    <a:gd name="T22" fmla="*/ 225 w 397"/>
                    <a:gd name="T23" fmla="*/ 239 h 274"/>
                    <a:gd name="T24" fmla="*/ 270 w 397"/>
                    <a:gd name="T25" fmla="*/ 258 h 274"/>
                    <a:gd name="T26" fmla="*/ 315 w 397"/>
                    <a:gd name="T27" fmla="*/ 273 h 274"/>
                    <a:gd name="T28" fmla="*/ 333 w 397"/>
                    <a:gd name="T29" fmla="*/ 273 h 274"/>
                    <a:gd name="T30" fmla="*/ 369 w 397"/>
                    <a:gd name="T31" fmla="*/ 266 h 274"/>
                    <a:gd name="T32" fmla="*/ 387 w 397"/>
                    <a:gd name="T33" fmla="*/ 251 h 274"/>
                    <a:gd name="T34" fmla="*/ 396 w 397"/>
                    <a:gd name="T35" fmla="*/ 239 h 274"/>
                    <a:gd name="T36" fmla="*/ 396 w 397"/>
                    <a:gd name="T37" fmla="*/ 232 h 274"/>
                    <a:gd name="T38" fmla="*/ 392 w 397"/>
                    <a:gd name="T39" fmla="*/ 213 h 274"/>
                    <a:gd name="T40" fmla="*/ 383 w 397"/>
                    <a:gd name="T41" fmla="*/ 206 h 274"/>
                    <a:gd name="T42" fmla="*/ 356 w 397"/>
                    <a:gd name="T43" fmla="*/ 194 h 274"/>
                    <a:gd name="T44" fmla="*/ 293 w 397"/>
                    <a:gd name="T45" fmla="*/ 161 h 274"/>
                    <a:gd name="T46" fmla="*/ 275 w 397"/>
                    <a:gd name="T47" fmla="*/ 150 h 274"/>
                    <a:gd name="T48" fmla="*/ 252 w 397"/>
                    <a:gd name="T49" fmla="*/ 135 h 274"/>
                    <a:gd name="T50" fmla="*/ 216 w 397"/>
                    <a:gd name="T51" fmla="*/ 109 h 274"/>
                    <a:gd name="T52" fmla="*/ 185 w 397"/>
                    <a:gd name="T53" fmla="*/ 79 h 274"/>
                    <a:gd name="T54" fmla="*/ 166 w 397"/>
                    <a:gd name="T55" fmla="*/ 63 h 274"/>
                    <a:gd name="T56" fmla="*/ 131 w 397"/>
                    <a:gd name="T57" fmla="*/ 37 h 274"/>
                    <a:gd name="T58" fmla="*/ 94 w 397"/>
                    <a:gd name="T59" fmla="*/ 19 h 274"/>
                    <a:gd name="T60" fmla="*/ 54 w 397"/>
                    <a:gd name="T61" fmla="*/ 4 h 274"/>
                    <a:gd name="T62" fmla="*/ 32 w 397"/>
                    <a:gd name="T63" fmla="*/ 0 h 2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97"/>
                    <a:gd name="T97" fmla="*/ 0 h 274"/>
                    <a:gd name="T98" fmla="*/ 397 w 397"/>
                    <a:gd name="T99" fmla="*/ 274 h 2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97" h="274">
                      <a:moveTo>
                        <a:pt x="22" y="0"/>
                      </a:moveTo>
                      <a:lnTo>
                        <a:pt x="18" y="4"/>
                      </a:lnTo>
                      <a:lnTo>
                        <a:pt x="9" y="22"/>
                      </a:lnTo>
                      <a:lnTo>
                        <a:pt x="4" y="30"/>
                      </a:lnTo>
                      <a:lnTo>
                        <a:pt x="0" y="41"/>
                      </a:lnTo>
                      <a:lnTo>
                        <a:pt x="0" y="53"/>
                      </a:lnTo>
                      <a:lnTo>
                        <a:pt x="0" y="63"/>
                      </a:lnTo>
                      <a:lnTo>
                        <a:pt x="0" y="71"/>
                      </a:lnTo>
                      <a:lnTo>
                        <a:pt x="4" y="79"/>
                      </a:lnTo>
                      <a:lnTo>
                        <a:pt x="9" y="86"/>
                      </a:lnTo>
                      <a:lnTo>
                        <a:pt x="13" y="94"/>
                      </a:lnTo>
                      <a:lnTo>
                        <a:pt x="22" y="101"/>
                      </a:lnTo>
                      <a:lnTo>
                        <a:pt x="32" y="112"/>
                      </a:lnTo>
                      <a:lnTo>
                        <a:pt x="40" y="123"/>
                      </a:lnTo>
                      <a:lnTo>
                        <a:pt x="54" y="131"/>
                      </a:lnTo>
                      <a:lnTo>
                        <a:pt x="67" y="142"/>
                      </a:lnTo>
                      <a:lnTo>
                        <a:pt x="81" y="153"/>
                      </a:lnTo>
                      <a:lnTo>
                        <a:pt x="99" y="164"/>
                      </a:lnTo>
                      <a:lnTo>
                        <a:pt x="103" y="169"/>
                      </a:lnTo>
                      <a:lnTo>
                        <a:pt x="121" y="179"/>
                      </a:lnTo>
                      <a:lnTo>
                        <a:pt x="148" y="198"/>
                      </a:lnTo>
                      <a:lnTo>
                        <a:pt x="180" y="217"/>
                      </a:lnTo>
                      <a:lnTo>
                        <a:pt x="211" y="232"/>
                      </a:lnTo>
                      <a:lnTo>
                        <a:pt x="225" y="239"/>
                      </a:lnTo>
                      <a:lnTo>
                        <a:pt x="243" y="247"/>
                      </a:lnTo>
                      <a:lnTo>
                        <a:pt x="270" y="258"/>
                      </a:lnTo>
                      <a:lnTo>
                        <a:pt x="293" y="266"/>
                      </a:lnTo>
                      <a:lnTo>
                        <a:pt x="315" y="273"/>
                      </a:lnTo>
                      <a:lnTo>
                        <a:pt x="324" y="273"/>
                      </a:lnTo>
                      <a:lnTo>
                        <a:pt x="333" y="273"/>
                      </a:lnTo>
                      <a:lnTo>
                        <a:pt x="351" y="273"/>
                      </a:lnTo>
                      <a:lnTo>
                        <a:pt x="369" y="266"/>
                      </a:lnTo>
                      <a:lnTo>
                        <a:pt x="378" y="258"/>
                      </a:lnTo>
                      <a:lnTo>
                        <a:pt x="387" y="251"/>
                      </a:lnTo>
                      <a:lnTo>
                        <a:pt x="392" y="247"/>
                      </a:lnTo>
                      <a:lnTo>
                        <a:pt x="396" y="239"/>
                      </a:lnTo>
                      <a:lnTo>
                        <a:pt x="396" y="236"/>
                      </a:lnTo>
                      <a:lnTo>
                        <a:pt x="396" y="232"/>
                      </a:lnTo>
                      <a:lnTo>
                        <a:pt x="396" y="220"/>
                      </a:lnTo>
                      <a:lnTo>
                        <a:pt x="392" y="213"/>
                      </a:lnTo>
                      <a:lnTo>
                        <a:pt x="387" y="213"/>
                      </a:lnTo>
                      <a:lnTo>
                        <a:pt x="383" y="206"/>
                      </a:lnTo>
                      <a:lnTo>
                        <a:pt x="374" y="202"/>
                      </a:lnTo>
                      <a:lnTo>
                        <a:pt x="356" y="194"/>
                      </a:lnTo>
                      <a:lnTo>
                        <a:pt x="315" y="172"/>
                      </a:lnTo>
                      <a:lnTo>
                        <a:pt x="293" y="161"/>
                      </a:lnTo>
                      <a:lnTo>
                        <a:pt x="284" y="157"/>
                      </a:lnTo>
                      <a:lnTo>
                        <a:pt x="275" y="150"/>
                      </a:lnTo>
                      <a:lnTo>
                        <a:pt x="261" y="142"/>
                      </a:lnTo>
                      <a:lnTo>
                        <a:pt x="252" y="135"/>
                      </a:lnTo>
                      <a:lnTo>
                        <a:pt x="239" y="123"/>
                      </a:lnTo>
                      <a:lnTo>
                        <a:pt x="216" y="109"/>
                      </a:lnTo>
                      <a:lnTo>
                        <a:pt x="202" y="94"/>
                      </a:lnTo>
                      <a:lnTo>
                        <a:pt x="185" y="79"/>
                      </a:lnTo>
                      <a:lnTo>
                        <a:pt x="176" y="71"/>
                      </a:lnTo>
                      <a:lnTo>
                        <a:pt x="166" y="63"/>
                      </a:lnTo>
                      <a:lnTo>
                        <a:pt x="144" y="48"/>
                      </a:lnTo>
                      <a:lnTo>
                        <a:pt x="131" y="37"/>
                      </a:lnTo>
                      <a:lnTo>
                        <a:pt x="112" y="26"/>
                      </a:lnTo>
                      <a:lnTo>
                        <a:pt x="94" y="19"/>
                      </a:lnTo>
                      <a:lnTo>
                        <a:pt x="77" y="11"/>
                      </a:lnTo>
                      <a:lnTo>
                        <a:pt x="54" y="4"/>
                      </a:lnTo>
                      <a:lnTo>
                        <a:pt x="36" y="0"/>
                      </a:lnTo>
                      <a:lnTo>
                        <a:pt x="32" y="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rgbClr val="FC0128"/>
                </a:solidFill>
                <a:ln w="254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99">
                  <a:extLst>
                    <a:ext uri="{FF2B5EF4-FFF2-40B4-BE49-F238E27FC236}">
                      <a16:creationId xmlns:a16="http://schemas.microsoft.com/office/drawing/2014/main" id="{7CF0EA02-DCD0-4D9C-A7ED-572A74ADC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37" y="3633"/>
                  <a:ext cx="133" cy="84"/>
                </a:xfrm>
                <a:custGeom>
                  <a:avLst/>
                  <a:gdLst>
                    <a:gd name="T0" fmla="*/ 0 w 133"/>
                    <a:gd name="T1" fmla="*/ 4 h 84"/>
                    <a:gd name="T2" fmla="*/ 0 w 133"/>
                    <a:gd name="T3" fmla="*/ 4 h 84"/>
                    <a:gd name="T4" fmla="*/ 4 w 133"/>
                    <a:gd name="T5" fmla="*/ 0 h 84"/>
                    <a:gd name="T6" fmla="*/ 14 w 133"/>
                    <a:gd name="T7" fmla="*/ 0 h 84"/>
                    <a:gd name="T8" fmla="*/ 23 w 133"/>
                    <a:gd name="T9" fmla="*/ 4 h 84"/>
                    <a:gd name="T10" fmla="*/ 28 w 133"/>
                    <a:gd name="T11" fmla="*/ 4 h 84"/>
                    <a:gd name="T12" fmla="*/ 36 w 133"/>
                    <a:gd name="T13" fmla="*/ 7 h 84"/>
                    <a:gd name="T14" fmla="*/ 45 w 133"/>
                    <a:gd name="T15" fmla="*/ 11 h 84"/>
                    <a:gd name="T16" fmla="*/ 59 w 133"/>
                    <a:gd name="T17" fmla="*/ 19 h 84"/>
                    <a:gd name="T18" fmla="*/ 73 w 133"/>
                    <a:gd name="T19" fmla="*/ 26 h 84"/>
                    <a:gd name="T20" fmla="*/ 77 w 133"/>
                    <a:gd name="T21" fmla="*/ 30 h 84"/>
                    <a:gd name="T22" fmla="*/ 91 w 133"/>
                    <a:gd name="T23" fmla="*/ 38 h 84"/>
                    <a:gd name="T24" fmla="*/ 114 w 133"/>
                    <a:gd name="T25" fmla="*/ 53 h 84"/>
                    <a:gd name="T26" fmla="*/ 123 w 133"/>
                    <a:gd name="T27" fmla="*/ 60 h 84"/>
                    <a:gd name="T28" fmla="*/ 128 w 133"/>
                    <a:gd name="T29" fmla="*/ 64 h 84"/>
                    <a:gd name="T30" fmla="*/ 132 w 133"/>
                    <a:gd name="T31" fmla="*/ 71 h 84"/>
                    <a:gd name="T32" fmla="*/ 132 w 133"/>
                    <a:gd name="T33" fmla="*/ 76 h 84"/>
                    <a:gd name="T34" fmla="*/ 132 w 133"/>
                    <a:gd name="T35" fmla="*/ 83 h 84"/>
                    <a:gd name="T36" fmla="*/ 128 w 133"/>
                    <a:gd name="T37" fmla="*/ 83 h 84"/>
                    <a:gd name="T38" fmla="*/ 118 w 133"/>
                    <a:gd name="T39" fmla="*/ 83 h 84"/>
                    <a:gd name="T40" fmla="*/ 114 w 133"/>
                    <a:gd name="T41" fmla="*/ 83 h 84"/>
                    <a:gd name="T42" fmla="*/ 105 w 133"/>
                    <a:gd name="T43" fmla="*/ 79 h 84"/>
                    <a:gd name="T44" fmla="*/ 96 w 133"/>
                    <a:gd name="T45" fmla="*/ 76 h 84"/>
                    <a:gd name="T46" fmla="*/ 68 w 133"/>
                    <a:gd name="T47" fmla="*/ 64 h 84"/>
                    <a:gd name="T48" fmla="*/ 55 w 133"/>
                    <a:gd name="T49" fmla="*/ 57 h 84"/>
                    <a:gd name="T50" fmla="*/ 41 w 133"/>
                    <a:gd name="T51" fmla="*/ 49 h 84"/>
                    <a:gd name="T52" fmla="*/ 18 w 133"/>
                    <a:gd name="T53" fmla="*/ 34 h 84"/>
                    <a:gd name="T54" fmla="*/ 9 w 133"/>
                    <a:gd name="T55" fmla="*/ 23 h 84"/>
                    <a:gd name="T56" fmla="*/ 4 w 133"/>
                    <a:gd name="T57" fmla="*/ 19 h 84"/>
                    <a:gd name="T58" fmla="*/ 0 w 133"/>
                    <a:gd name="T59" fmla="*/ 11 h 84"/>
                    <a:gd name="T60" fmla="*/ 0 w 133"/>
                    <a:gd name="T61" fmla="*/ 7 h 84"/>
                    <a:gd name="T62" fmla="*/ 0 w 133"/>
                    <a:gd name="T63" fmla="*/ 4 h 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3"/>
                    <a:gd name="T97" fmla="*/ 0 h 84"/>
                    <a:gd name="T98" fmla="*/ 133 w 133"/>
                    <a:gd name="T99" fmla="*/ 84 h 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3" h="8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4" y="0"/>
                      </a:lnTo>
                      <a:lnTo>
                        <a:pt x="23" y="4"/>
                      </a:lnTo>
                      <a:lnTo>
                        <a:pt x="28" y="4"/>
                      </a:lnTo>
                      <a:lnTo>
                        <a:pt x="36" y="7"/>
                      </a:lnTo>
                      <a:lnTo>
                        <a:pt x="45" y="11"/>
                      </a:lnTo>
                      <a:lnTo>
                        <a:pt x="59" y="19"/>
                      </a:lnTo>
                      <a:lnTo>
                        <a:pt x="73" y="26"/>
                      </a:lnTo>
                      <a:lnTo>
                        <a:pt x="77" y="30"/>
                      </a:lnTo>
                      <a:lnTo>
                        <a:pt x="91" y="38"/>
                      </a:lnTo>
                      <a:lnTo>
                        <a:pt x="114" y="53"/>
                      </a:lnTo>
                      <a:lnTo>
                        <a:pt x="123" y="60"/>
                      </a:lnTo>
                      <a:lnTo>
                        <a:pt x="128" y="64"/>
                      </a:lnTo>
                      <a:lnTo>
                        <a:pt x="132" y="71"/>
                      </a:lnTo>
                      <a:lnTo>
                        <a:pt x="132" y="76"/>
                      </a:lnTo>
                      <a:lnTo>
                        <a:pt x="132" y="83"/>
                      </a:lnTo>
                      <a:lnTo>
                        <a:pt x="128" y="83"/>
                      </a:lnTo>
                      <a:lnTo>
                        <a:pt x="118" y="83"/>
                      </a:lnTo>
                      <a:lnTo>
                        <a:pt x="114" y="83"/>
                      </a:lnTo>
                      <a:lnTo>
                        <a:pt x="105" y="79"/>
                      </a:lnTo>
                      <a:lnTo>
                        <a:pt x="96" y="76"/>
                      </a:lnTo>
                      <a:lnTo>
                        <a:pt x="68" y="64"/>
                      </a:lnTo>
                      <a:lnTo>
                        <a:pt x="55" y="57"/>
                      </a:lnTo>
                      <a:lnTo>
                        <a:pt x="41" y="49"/>
                      </a:lnTo>
                      <a:lnTo>
                        <a:pt x="18" y="34"/>
                      </a:lnTo>
                      <a:lnTo>
                        <a:pt x="9" y="23"/>
                      </a:lnTo>
                      <a:lnTo>
                        <a:pt x="4" y="19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7FFF00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5" name="Group 97">
                <a:extLst>
                  <a:ext uri="{FF2B5EF4-FFF2-40B4-BE49-F238E27FC236}">
                    <a16:creationId xmlns:a16="http://schemas.microsoft.com/office/drawing/2014/main" id="{DAFB444E-D44C-4327-9E8D-6A9E3E9FC3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9508391">
                <a:off x="7181259" y="3443190"/>
                <a:ext cx="560388" cy="434975"/>
                <a:chOff x="5846" y="3537"/>
                <a:chExt cx="397" cy="274"/>
              </a:xfrm>
            </p:grpSpPr>
            <p:sp>
              <p:nvSpPr>
                <p:cNvPr id="60" name="Freeform 98">
                  <a:extLst>
                    <a:ext uri="{FF2B5EF4-FFF2-40B4-BE49-F238E27FC236}">
                      <a16:creationId xmlns:a16="http://schemas.microsoft.com/office/drawing/2014/main" id="{C7D181EA-0288-4F04-9A3B-659F522391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6" y="3537"/>
                  <a:ext cx="397" cy="274"/>
                </a:xfrm>
                <a:custGeom>
                  <a:avLst/>
                  <a:gdLst>
                    <a:gd name="T0" fmla="*/ 18 w 397"/>
                    <a:gd name="T1" fmla="*/ 4 h 274"/>
                    <a:gd name="T2" fmla="*/ 4 w 397"/>
                    <a:gd name="T3" fmla="*/ 30 h 274"/>
                    <a:gd name="T4" fmla="*/ 0 w 397"/>
                    <a:gd name="T5" fmla="*/ 53 h 274"/>
                    <a:gd name="T6" fmla="*/ 0 w 397"/>
                    <a:gd name="T7" fmla="*/ 71 h 274"/>
                    <a:gd name="T8" fmla="*/ 9 w 397"/>
                    <a:gd name="T9" fmla="*/ 86 h 274"/>
                    <a:gd name="T10" fmla="*/ 22 w 397"/>
                    <a:gd name="T11" fmla="*/ 101 h 274"/>
                    <a:gd name="T12" fmla="*/ 40 w 397"/>
                    <a:gd name="T13" fmla="*/ 123 h 274"/>
                    <a:gd name="T14" fmla="*/ 67 w 397"/>
                    <a:gd name="T15" fmla="*/ 142 h 274"/>
                    <a:gd name="T16" fmla="*/ 99 w 397"/>
                    <a:gd name="T17" fmla="*/ 164 h 274"/>
                    <a:gd name="T18" fmla="*/ 121 w 397"/>
                    <a:gd name="T19" fmla="*/ 179 h 274"/>
                    <a:gd name="T20" fmla="*/ 180 w 397"/>
                    <a:gd name="T21" fmla="*/ 217 h 274"/>
                    <a:gd name="T22" fmla="*/ 225 w 397"/>
                    <a:gd name="T23" fmla="*/ 239 h 274"/>
                    <a:gd name="T24" fmla="*/ 270 w 397"/>
                    <a:gd name="T25" fmla="*/ 258 h 274"/>
                    <a:gd name="T26" fmla="*/ 315 w 397"/>
                    <a:gd name="T27" fmla="*/ 273 h 274"/>
                    <a:gd name="T28" fmla="*/ 333 w 397"/>
                    <a:gd name="T29" fmla="*/ 273 h 274"/>
                    <a:gd name="T30" fmla="*/ 369 w 397"/>
                    <a:gd name="T31" fmla="*/ 266 h 274"/>
                    <a:gd name="T32" fmla="*/ 387 w 397"/>
                    <a:gd name="T33" fmla="*/ 251 h 274"/>
                    <a:gd name="T34" fmla="*/ 396 w 397"/>
                    <a:gd name="T35" fmla="*/ 239 h 274"/>
                    <a:gd name="T36" fmla="*/ 396 w 397"/>
                    <a:gd name="T37" fmla="*/ 232 h 274"/>
                    <a:gd name="T38" fmla="*/ 392 w 397"/>
                    <a:gd name="T39" fmla="*/ 213 h 274"/>
                    <a:gd name="T40" fmla="*/ 383 w 397"/>
                    <a:gd name="T41" fmla="*/ 206 h 274"/>
                    <a:gd name="T42" fmla="*/ 356 w 397"/>
                    <a:gd name="T43" fmla="*/ 194 h 274"/>
                    <a:gd name="T44" fmla="*/ 293 w 397"/>
                    <a:gd name="T45" fmla="*/ 161 h 274"/>
                    <a:gd name="T46" fmla="*/ 275 w 397"/>
                    <a:gd name="T47" fmla="*/ 150 h 274"/>
                    <a:gd name="T48" fmla="*/ 252 w 397"/>
                    <a:gd name="T49" fmla="*/ 135 h 274"/>
                    <a:gd name="T50" fmla="*/ 216 w 397"/>
                    <a:gd name="T51" fmla="*/ 109 h 274"/>
                    <a:gd name="T52" fmla="*/ 185 w 397"/>
                    <a:gd name="T53" fmla="*/ 79 h 274"/>
                    <a:gd name="T54" fmla="*/ 166 w 397"/>
                    <a:gd name="T55" fmla="*/ 63 h 274"/>
                    <a:gd name="T56" fmla="*/ 131 w 397"/>
                    <a:gd name="T57" fmla="*/ 37 h 274"/>
                    <a:gd name="T58" fmla="*/ 94 w 397"/>
                    <a:gd name="T59" fmla="*/ 19 h 274"/>
                    <a:gd name="T60" fmla="*/ 54 w 397"/>
                    <a:gd name="T61" fmla="*/ 4 h 274"/>
                    <a:gd name="T62" fmla="*/ 32 w 397"/>
                    <a:gd name="T63" fmla="*/ 0 h 27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397"/>
                    <a:gd name="T97" fmla="*/ 0 h 274"/>
                    <a:gd name="T98" fmla="*/ 397 w 397"/>
                    <a:gd name="T99" fmla="*/ 274 h 27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397" h="274">
                      <a:moveTo>
                        <a:pt x="22" y="0"/>
                      </a:moveTo>
                      <a:lnTo>
                        <a:pt x="18" y="4"/>
                      </a:lnTo>
                      <a:lnTo>
                        <a:pt x="9" y="22"/>
                      </a:lnTo>
                      <a:lnTo>
                        <a:pt x="4" y="30"/>
                      </a:lnTo>
                      <a:lnTo>
                        <a:pt x="0" y="41"/>
                      </a:lnTo>
                      <a:lnTo>
                        <a:pt x="0" y="53"/>
                      </a:lnTo>
                      <a:lnTo>
                        <a:pt x="0" y="63"/>
                      </a:lnTo>
                      <a:lnTo>
                        <a:pt x="0" y="71"/>
                      </a:lnTo>
                      <a:lnTo>
                        <a:pt x="4" y="79"/>
                      </a:lnTo>
                      <a:lnTo>
                        <a:pt x="9" y="86"/>
                      </a:lnTo>
                      <a:lnTo>
                        <a:pt x="13" y="94"/>
                      </a:lnTo>
                      <a:lnTo>
                        <a:pt x="22" y="101"/>
                      </a:lnTo>
                      <a:lnTo>
                        <a:pt x="32" y="112"/>
                      </a:lnTo>
                      <a:lnTo>
                        <a:pt x="40" y="123"/>
                      </a:lnTo>
                      <a:lnTo>
                        <a:pt x="54" y="131"/>
                      </a:lnTo>
                      <a:lnTo>
                        <a:pt x="67" y="142"/>
                      </a:lnTo>
                      <a:lnTo>
                        <a:pt x="81" y="153"/>
                      </a:lnTo>
                      <a:lnTo>
                        <a:pt x="99" y="164"/>
                      </a:lnTo>
                      <a:lnTo>
                        <a:pt x="103" y="169"/>
                      </a:lnTo>
                      <a:lnTo>
                        <a:pt x="121" y="179"/>
                      </a:lnTo>
                      <a:lnTo>
                        <a:pt x="148" y="198"/>
                      </a:lnTo>
                      <a:lnTo>
                        <a:pt x="180" y="217"/>
                      </a:lnTo>
                      <a:lnTo>
                        <a:pt x="211" y="232"/>
                      </a:lnTo>
                      <a:lnTo>
                        <a:pt x="225" y="239"/>
                      </a:lnTo>
                      <a:lnTo>
                        <a:pt x="243" y="247"/>
                      </a:lnTo>
                      <a:lnTo>
                        <a:pt x="270" y="258"/>
                      </a:lnTo>
                      <a:lnTo>
                        <a:pt x="293" y="266"/>
                      </a:lnTo>
                      <a:lnTo>
                        <a:pt x="315" y="273"/>
                      </a:lnTo>
                      <a:lnTo>
                        <a:pt x="324" y="273"/>
                      </a:lnTo>
                      <a:lnTo>
                        <a:pt x="333" y="273"/>
                      </a:lnTo>
                      <a:lnTo>
                        <a:pt x="351" y="273"/>
                      </a:lnTo>
                      <a:lnTo>
                        <a:pt x="369" y="266"/>
                      </a:lnTo>
                      <a:lnTo>
                        <a:pt x="378" y="258"/>
                      </a:lnTo>
                      <a:lnTo>
                        <a:pt x="387" y="251"/>
                      </a:lnTo>
                      <a:lnTo>
                        <a:pt x="392" y="247"/>
                      </a:lnTo>
                      <a:lnTo>
                        <a:pt x="396" y="239"/>
                      </a:lnTo>
                      <a:lnTo>
                        <a:pt x="396" y="236"/>
                      </a:lnTo>
                      <a:lnTo>
                        <a:pt x="396" y="232"/>
                      </a:lnTo>
                      <a:lnTo>
                        <a:pt x="396" y="220"/>
                      </a:lnTo>
                      <a:lnTo>
                        <a:pt x="392" y="213"/>
                      </a:lnTo>
                      <a:lnTo>
                        <a:pt x="387" y="213"/>
                      </a:lnTo>
                      <a:lnTo>
                        <a:pt x="383" y="206"/>
                      </a:lnTo>
                      <a:lnTo>
                        <a:pt x="374" y="202"/>
                      </a:lnTo>
                      <a:lnTo>
                        <a:pt x="356" y="194"/>
                      </a:lnTo>
                      <a:lnTo>
                        <a:pt x="315" y="172"/>
                      </a:lnTo>
                      <a:lnTo>
                        <a:pt x="293" y="161"/>
                      </a:lnTo>
                      <a:lnTo>
                        <a:pt x="284" y="157"/>
                      </a:lnTo>
                      <a:lnTo>
                        <a:pt x="275" y="150"/>
                      </a:lnTo>
                      <a:lnTo>
                        <a:pt x="261" y="142"/>
                      </a:lnTo>
                      <a:lnTo>
                        <a:pt x="252" y="135"/>
                      </a:lnTo>
                      <a:lnTo>
                        <a:pt x="239" y="123"/>
                      </a:lnTo>
                      <a:lnTo>
                        <a:pt x="216" y="109"/>
                      </a:lnTo>
                      <a:lnTo>
                        <a:pt x="202" y="94"/>
                      </a:lnTo>
                      <a:lnTo>
                        <a:pt x="185" y="79"/>
                      </a:lnTo>
                      <a:lnTo>
                        <a:pt x="176" y="71"/>
                      </a:lnTo>
                      <a:lnTo>
                        <a:pt x="166" y="63"/>
                      </a:lnTo>
                      <a:lnTo>
                        <a:pt x="144" y="48"/>
                      </a:lnTo>
                      <a:lnTo>
                        <a:pt x="131" y="37"/>
                      </a:lnTo>
                      <a:lnTo>
                        <a:pt x="112" y="26"/>
                      </a:lnTo>
                      <a:lnTo>
                        <a:pt x="94" y="19"/>
                      </a:lnTo>
                      <a:lnTo>
                        <a:pt x="77" y="11"/>
                      </a:lnTo>
                      <a:lnTo>
                        <a:pt x="54" y="4"/>
                      </a:lnTo>
                      <a:lnTo>
                        <a:pt x="36" y="0"/>
                      </a:lnTo>
                      <a:lnTo>
                        <a:pt x="32" y="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rgbClr val="FC0128"/>
                </a:solidFill>
                <a:ln w="254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Freeform 99">
                  <a:extLst>
                    <a:ext uri="{FF2B5EF4-FFF2-40B4-BE49-F238E27FC236}">
                      <a16:creationId xmlns:a16="http://schemas.microsoft.com/office/drawing/2014/main" id="{2E60D773-F739-4D50-B3F5-A786C2467D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37" y="3633"/>
                  <a:ext cx="133" cy="84"/>
                </a:xfrm>
                <a:custGeom>
                  <a:avLst/>
                  <a:gdLst>
                    <a:gd name="T0" fmla="*/ 0 w 133"/>
                    <a:gd name="T1" fmla="*/ 4 h 84"/>
                    <a:gd name="T2" fmla="*/ 0 w 133"/>
                    <a:gd name="T3" fmla="*/ 4 h 84"/>
                    <a:gd name="T4" fmla="*/ 4 w 133"/>
                    <a:gd name="T5" fmla="*/ 0 h 84"/>
                    <a:gd name="T6" fmla="*/ 14 w 133"/>
                    <a:gd name="T7" fmla="*/ 0 h 84"/>
                    <a:gd name="T8" fmla="*/ 23 w 133"/>
                    <a:gd name="T9" fmla="*/ 4 h 84"/>
                    <a:gd name="T10" fmla="*/ 28 w 133"/>
                    <a:gd name="T11" fmla="*/ 4 h 84"/>
                    <a:gd name="T12" fmla="*/ 36 w 133"/>
                    <a:gd name="T13" fmla="*/ 7 h 84"/>
                    <a:gd name="T14" fmla="*/ 45 w 133"/>
                    <a:gd name="T15" fmla="*/ 11 h 84"/>
                    <a:gd name="T16" fmla="*/ 59 w 133"/>
                    <a:gd name="T17" fmla="*/ 19 h 84"/>
                    <a:gd name="T18" fmla="*/ 73 w 133"/>
                    <a:gd name="T19" fmla="*/ 26 h 84"/>
                    <a:gd name="T20" fmla="*/ 77 w 133"/>
                    <a:gd name="T21" fmla="*/ 30 h 84"/>
                    <a:gd name="T22" fmla="*/ 91 w 133"/>
                    <a:gd name="T23" fmla="*/ 38 h 84"/>
                    <a:gd name="T24" fmla="*/ 114 w 133"/>
                    <a:gd name="T25" fmla="*/ 53 h 84"/>
                    <a:gd name="T26" fmla="*/ 123 w 133"/>
                    <a:gd name="T27" fmla="*/ 60 h 84"/>
                    <a:gd name="T28" fmla="*/ 128 w 133"/>
                    <a:gd name="T29" fmla="*/ 64 h 84"/>
                    <a:gd name="T30" fmla="*/ 132 w 133"/>
                    <a:gd name="T31" fmla="*/ 71 h 84"/>
                    <a:gd name="T32" fmla="*/ 132 w 133"/>
                    <a:gd name="T33" fmla="*/ 76 h 84"/>
                    <a:gd name="T34" fmla="*/ 132 w 133"/>
                    <a:gd name="T35" fmla="*/ 83 h 84"/>
                    <a:gd name="T36" fmla="*/ 128 w 133"/>
                    <a:gd name="T37" fmla="*/ 83 h 84"/>
                    <a:gd name="T38" fmla="*/ 118 w 133"/>
                    <a:gd name="T39" fmla="*/ 83 h 84"/>
                    <a:gd name="T40" fmla="*/ 114 w 133"/>
                    <a:gd name="T41" fmla="*/ 83 h 84"/>
                    <a:gd name="T42" fmla="*/ 105 w 133"/>
                    <a:gd name="T43" fmla="*/ 79 h 84"/>
                    <a:gd name="T44" fmla="*/ 96 w 133"/>
                    <a:gd name="T45" fmla="*/ 76 h 84"/>
                    <a:gd name="T46" fmla="*/ 68 w 133"/>
                    <a:gd name="T47" fmla="*/ 64 h 84"/>
                    <a:gd name="T48" fmla="*/ 55 w 133"/>
                    <a:gd name="T49" fmla="*/ 57 h 84"/>
                    <a:gd name="T50" fmla="*/ 41 w 133"/>
                    <a:gd name="T51" fmla="*/ 49 h 84"/>
                    <a:gd name="T52" fmla="*/ 18 w 133"/>
                    <a:gd name="T53" fmla="*/ 34 h 84"/>
                    <a:gd name="T54" fmla="*/ 9 w 133"/>
                    <a:gd name="T55" fmla="*/ 23 h 84"/>
                    <a:gd name="T56" fmla="*/ 4 w 133"/>
                    <a:gd name="T57" fmla="*/ 19 h 84"/>
                    <a:gd name="T58" fmla="*/ 0 w 133"/>
                    <a:gd name="T59" fmla="*/ 11 h 84"/>
                    <a:gd name="T60" fmla="*/ 0 w 133"/>
                    <a:gd name="T61" fmla="*/ 7 h 84"/>
                    <a:gd name="T62" fmla="*/ 0 w 133"/>
                    <a:gd name="T63" fmla="*/ 4 h 8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33"/>
                    <a:gd name="T97" fmla="*/ 0 h 84"/>
                    <a:gd name="T98" fmla="*/ 133 w 133"/>
                    <a:gd name="T99" fmla="*/ 84 h 8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33" h="8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4" y="0"/>
                      </a:lnTo>
                      <a:lnTo>
                        <a:pt x="23" y="4"/>
                      </a:lnTo>
                      <a:lnTo>
                        <a:pt x="28" y="4"/>
                      </a:lnTo>
                      <a:lnTo>
                        <a:pt x="36" y="7"/>
                      </a:lnTo>
                      <a:lnTo>
                        <a:pt x="45" y="11"/>
                      </a:lnTo>
                      <a:lnTo>
                        <a:pt x="59" y="19"/>
                      </a:lnTo>
                      <a:lnTo>
                        <a:pt x="73" y="26"/>
                      </a:lnTo>
                      <a:lnTo>
                        <a:pt x="77" y="30"/>
                      </a:lnTo>
                      <a:lnTo>
                        <a:pt x="91" y="38"/>
                      </a:lnTo>
                      <a:lnTo>
                        <a:pt x="114" y="53"/>
                      </a:lnTo>
                      <a:lnTo>
                        <a:pt x="123" y="60"/>
                      </a:lnTo>
                      <a:lnTo>
                        <a:pt x="128" y="64"/>
                      </a:lnTo>
                      <a:lnTo>
                        <a:pt x="132" y="71"/>
                      </a:lnTo>
                      <a:lnTo>
                        <a:pt x="132" y="76"/>
                      </a:lnTo>
                      <a:lnTo>
                        <a:pt x="132" y="83"/>
                      </a:lnTo>
                      <a:lnTo>
                        <a:pt x="128" y="83"/>
                      </a:lnTo>
                      <a:lnTo>
                        <a:pt x="118" y="83"/>
                      </a:lnTo>
                      <a:lnTo>
                        <a:pt x="114" y="83"/>
                      </a:lnTo>
                      <a:lnTo>
                        <a:pt x="105" y="79"/>
                      </a:lnTo>
                      <a:lnTo>
                        <a:pt x="96" y="76"/>
                      </a:lnTo>
                      <a:lnTo>
                        <a:pt x="68" y="64"/>
                      </a:lnTo>
                      <a:lnTo>
                        <a:pt x="55" y="57"/>
                      </a:lnTo>
                      <a:lnTo>
                        <a:pt x="41" y="49"/>
                      </a:lnTo>
                      <a:lnTo>
                        <a:pt x="18" y="34"/>
                      </a:lnTo>
                      <a:lnTo>
                        <a:pt x="9" y="23"/>
                      </a:lnTo>
                      <a:lnTo>
                        <a:pt x="4" y="19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7FFF00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2" name="Rectangle 110">
              <a:extLst>
                <a:ext uri="{FF2B5EF4-FFF2-40B4-BE49-F238E27FC236}">
                  <a16:creationId xmlns:a16="http://schemas.microsoft.com/office/drawing/2014/main" id="{A92925DB-65CE-44EB-B44C-422DD25BB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3657" y="2890999"/>
              <a:ext cx="1277908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l-GR" altLang="en-GB" sz="1600" b="1" dirty="0"/>
                <a:t>β</a:t>
              </a:r>
              <a:r>
                <a:rPr lang="en-GB" altLang="en-GB" sz="1600" b="1" dirty="0"/>
                <a:t>-Defensin-2</a:t>
              </a:r>
            </a:p>
          </p:txBody>
        </p:sp>
        <p:sp>
          <p:nvSpPr>
            <p:cNvPr id="63" name="Rectangle 110">
              <a:extLst>
                <a:ext uri="{FF2B5EF4-FFF2-40B4-BE49-F238E27FC236}">
                  <a16:creationId xmlns:a16="http://schemas.microsoft.com/office/drawing/2014/main" id="{ADF416A1-8BB7-4C38-9057-F99DFD8BB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267" y="3852961"/>
              <a:ext cx="743606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1600" b="1" dirty="0"/>
                <a:t>TSB</a:t>
              </a:r>
            </a:p>
          </p:txBody>
        </p:sp>
        <p:sp>
          <p:nvSpPr>
            <p:cNvPr id="64" name="Rectangle 110">
              <a:extLst>
                <a:ext uri="{FF2B5EF4-FFF2-40B4-BE49-F238E27FC236}">
                  <a16:creationId xmlns:a16="http://schemas.microsoft.com/office/drawing/2014/main" id="{92AF274C-68A6-4630-84F0-5E57656E5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092" y="3341973"/>
              <a:ext cx="1586495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1600" b="1" dirty="0"/>
                <a:t>1% FBS/DMEM</a:t>
              </a:r>
            </a:p>
          </p:txBody>
        </p:sp>
        <p:sp>
          <p:nvSpPr>
            <p:cNvPr id="65" name="Rectangle 110">
              <a:extLst>
                <a:ext uri="{FF2B5EF4-FFF2-40B4-BE49-F238E27FC236}">
                  <a16:creationId xmlns:a16="http://schemas.microsoft.com/office/drawing/2014/main" id="{52ED61FF-1DD7-4AD9-AABF-F41F2265F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7986" y="3493023"/>
              <a:ext cx="1734033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>
                <a:defRPr/>
              </a:pPr>
              <a:r>
                <a:rPr lang="en-GB" altLang="en-GB" sz="1600" b="1" dirty="0">
                  <a:solidFill>
                    <a:schemeClr val="accent1"/>
                  </a:solidFill>
                </a:rPr>
                <a:t>Differential cytokine response</a:t>
              </a:r>
            </a:p>
          </p:txBody>
        </p:sp>
        <p:pic>
          <p:nvPicPr>
            <p:cNvPr id="67" name="Picture 66" descr="A picture containing pea, vegetable&#10;&#10;Description automatically generated">
              <a:extLst>
                <a:ext uri="{FF2B5EF4-FFF2-40B4-BE49-F238E27FC236}">
                  <a16:creationId xmlns:a16="http://schemas.microsoft.com/office/drawing/2014/main" id="{758487CE-F196-4BA8-B200-295D330A93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2" r="18649" b="8248"/>
            <a:stretch/>
          </p:blipFill>
          <p:spPr>
            <a:xfrm>
              <a:off x="3504553" y="2783182"/>
              <a:ext cx="1469616" cy="1981844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8" name="Rectangle 110">
              <a:extLst>
                <a:ext uri="{FF2B5EF4-FFF2-40B4-BE49-F238E27FC236}">
                  <a16:creationId xmlns:a16="http://schemas.microsoft.com/office/drawing/2014/main" id="{23C0319B-72DB-4F5B-8545-F6E1F363C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7482" y="1819096"/>
              <a:ext cx="2818494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1600" b="1" dirty="0"/>
                <a:t>Carbon Black (nano)particles</a:t>
              </a:r>
            </a:p>
          </p:txBody>
        </p:sp>
        <p:sp>
          <p:nvSpPr>
            <p:cNvPr id="69" name="Rectangle 110">
              <a:extLst>
                <a:ext uri="{FF2B5EF4-FFF2-40B4-BE49-F238E27FC236}">
                  <a16:creationId xmlns:a16="http://schemas.microsoft.com/office/drawing/2014/main" id="{135D0C06-01FA-4F98-BABF-AA2EE7A06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150" y="4765026"/>
              <a:ext cx="2107583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>
                <a:defRPr/>
              </a:pPr>
              <a:r>
                <a:rPr lang="en-GB" altLang="en-GB" sz="1600" b="1" i="1" dirty="0"/>
                <a:t>Staphylococcus </a:t>
              </a:r>
            </a:p>
            <a:p>
              <a:pPr algn="ctr" eaLnBrk="0" hangingPunct="0">
                <a:defRPr/>
              </a:pPr>
              <a:r>
                <a:rPr lang="en-GB" altLang="en-GB" sz="1600" b="1" i="1" dirty="0"/>
                <a:t>aureus </a:t>
              </a:r>
              <a:r>
                <a:rPr lang="en-GB" altLang="en-GB" sz="1600" b="1" dirty="0"/>
                <a:t>growth</a:t>
              </a:r>
            </a:p>
          </p:txBody>
        </p:sp>
        <p:pic>
          <p:nvPicPr>
            <p:cNvPr id="70" name="Picture 69" descr="A picture containing pea, vegetable&#10;&#10;Description automatically generated">
              <a:extLst>
                <a:ext uri="{FF2B5EF4-FFF2-40B4-BE49-F238E27FC236}">
                  <a16:creationId xmlns:a16="http://schemas.microsoft.com/office/drawing/2014/main" id="{E215EDA8-64E1-44EE-8C0C-07818AEA0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87" t="39277" r="2" b="37866"/>
            <a:stretch/>
          </p:blipFill>
          <p:spPr>
            <a:xfrm>
              <a:off x="1270182" y="3527253"/>
              <a:ext cx="449577" cy="49370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D8CF683-FA4D-4B35-A5BB-8D186C2F3D58}"/>
                </a:ext>
              </a:extLst>
            </p:cNvPr>
            <p:cNvCxnSpPr>
              <a:cxnSpLocks/>
            </p:cNvCxnSpPr>
            <p:nvPr/>
          </p:nvCxnSpPr>
          <p:spPr>
            <a:xfrm>
              <a:off x="1931186" y="3745468"/>
              <a:ext cx="1454374" cy="286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D265DA2-4FA3-4031-9ACE-B1C03EC77E18}"/>
                </a:ext>
              </a:extLst>
            </p:cNvPr>
            <p:cNvCxnSpPr>
              <a:cxnSpLocks/>
            </p:cNvCxnSpPr>
            <p:nvPr/>
          </p:nvCxnSpPr>
          <p:spPr>
            <a:xfrm>
              <a:off x="5101660" y="3776548"/>
              <a:ext cx="198868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969ABA0F-BA06-4CA8-BAB0-61B91D7DB6A2}"/>
                </a:ext>
              </a:extLst>
            </p:cNvPr>
            <p:cNvCxnSpPr>
              <a:cxnSpLocks/>
            </p:cNvCxnSpPr>
            <p:nvPr/>
          </p:nvCxnSpPr>
          <p:spPr>
            <a:xfrm>
              <a:off x="7674853" y="4098417"/>
              <a:ext cx="686266" cy="421951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8C49122-1760-459F-B49A-DDEF191144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2989" y="3225703"/>
              <a:ext cx="631453" cy="53096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110">
              <a:extLst>
                <a:ext uri="{FF2B5EF4-FFF2-40B4-BE49-F238E27FC236}">
                  <a16:creationId xmlns:a16="http://schemas.microsoft.com/office/drawing/2014/main" id="{A83EAC59-8E18-432F-BB98-9D44771A5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407" y="4058347"/>
              <a:ext cx="152588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>
                <a:defRPr/>
              </a:pPr>
              <a:r>
                <a:rPr lang="en-GB" altLang="en-GB" sz="1600" b="1" i="1" dirty="0"/>
                <a:t>Staphylococcus </a:t>
              </a:r>
            </a:p>
            <a:p>
              <a:pPr algn="ctr" eaLnBrk="0" hangingPunct="0">
                <a:defRPr/>
              </a:pPr>
              <a:r>
                <a:rPr lang="en-GB" altLang="en-GB" sz="1600" b="1" i="1" dirty="0"/>
                <a:t>aureus</a:t>
              </a:r>
            </a:p>
          </p:txBody>
        </p: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3AF9B033-77BA-4301-82ED-BC9198FF1B35}"/>
                </a:ext>
              </a:extLst>
            </p:cNvPr>
            <p:cNvCxnSpPr>
              <a:cxnSpLocks/>
              <a:stCxn id="86" idx="1"/>
            </p:cNvCxnSpPr>
            <p:nvPr/>
          </p:nvCxnSpPr>
          <p:spPr>
            <a:xfrm rot="10800000" flipV="1">
              <a:off x="2598720" y="1214714"/>
              <a:ext cx="2807063" cy="2012274"/>
            </a:xfrm>
            <a:prstGeom prst="bentConnector3">
              <a:avLst>
                <a:gd name="adj1" fmla="val 99975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295C9D50-6FE2-42CD-8DFC-F859E2FA486E}"/>
                </a:ext>
              </a:extLst>
            </p:cNvPr>
            <p:cNvCxnSpPr>
              <a:cxnSpLocks/>
              <a:stCxn id="86" idx="3"/>
              <a:endCxn id="62" idx="0"/>
            </p:cNvCxnSpPr>
            <p:nvPr/>
          </p:nvCxnSpPr>
          <p:spPr>
            <a:xfrm>
              <a:off x="6491957" y="1214714"/>
              <a:ext cx="2410654" cy="1676285"/>
            </a:xfrm>
            <a:prstGeom prst="bentConnector2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C60EE47B-2B99-4822-A310-FC3F6A89F5B9}"/>
                </a:ext>
              </a:extLst>
            </p:cNvPr>
            <p:cNvCxnSpPr>
              <a:cxnSpLocks/>
              <a:endCxn id="58" idx="3"/>
            </p:cNvCxnSpPr>
            <p:nvPr/>
          </p:nvCxnSpPr>
          <p:spPr>
            <a:xfrm rot="16200000" flipH="1">
              <a:off x="5439479" y="1226530"/>
              <a:ext cx="3996906" cy="2931629"/>
            </a:xfrm>
            <a:prstGeom prst="bentConnector4">
              <a:avLst>
                <a:gd name="adj1" fmla="val -5719"/>
                <a:gd name="adj2" fmla="val 136083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110">
              <a:extLst>
                <a:ext uri="{FF2B5EF4-FFF2-40B4-BE49-F238E27FC236}">
                  <a16:creationId xmlns:a16="http://schemas.microsoft.com/office/drawing/2014/main" id="{FD1FB387-6068-46E7-8F19-22AEE4B11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4278" y="4108585"/>
              <a:ext cx="35212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3200" b="1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80" name="Rectangle 110">
              <a:extLst>
                <a:ext uri="{FF2B5EF4-FFF2-40B4-BE49-F238E27FC236}">
                  <a16:creationId xmlns:a16="http://schemas.microsoft.com/office/drawing/2014/main" id="{AA79A4EE-4444-4914-B760-35E6DC5BC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8926" y="2333858"/>
              <a:ext cx="35212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32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81" name="Rectangle 110">
              <a:extLst>
                <a:ext uri="{FF2B5EF4-FFF2-40B4-BE49-F238E27FC236}">
                  <a16:creationId xmlns:a16="http://schemas.microsoft.com/office/drawing/2014/main" id="{8A2BF42E-65DC-4DBD-8683-5BFCDAF53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863" y="2775289"/>
              <a:ext cx="35212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3200" b="1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84" name="Rectangle 110">
              <a:extLst>
                <a:ext uri="{FF2B5EF4-FFF2-40B4-BE49-F238E27FC236}">
                  <a16:creationId xmlns:a16="http://schemas.microsoft.com/office/drawing/2014/main" id="{39C79E34-93CF-4E9D-982B-1103D6D7C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3774" y="5285241"/>
              <a:ext cx="2107583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>
                <a:defRPr/>
              </a:pPr>
              <a:r>
                <a:rPr lang="en-GB" altLang="en-GB" sz="1600" b="1" dirty="0"/>
                <a:t>Epithelial cells</a:t>
              </a:r>
            </a:p>
          </p:txBody>
        </p:sp>
        <p:pic>
          <p:nvPicPr>
            <p:cNvPr id="86" name="Picture 85" descr="A picture containing mold&#10;&#10;Description automatically generated">
              <a:extLst>
                <a:ext uri="{FF2B5EF4-FFF2-40B4-BE49-F238E27FC236}">
                  <a16:creationId xmlns:a16="http://schemas.microsoft.com/office/drawing/2014/main" id="{B16DA319-11C9-457F-8BC7-A44EDF3B9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5782" y="671626"/>
              <a:ext cx="1086175" cy="1086175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7" name="Rectangle 110">
              <a:extLst>
                <a:ext uri="{FF2B5EF4-FFF2-40B4-BE49-F238E27FC236}">
                  <a16:creationId xmlns:a16="http://schemas.microsoft.com/office/drawing/2014/main" id="{9F66B253-99EB-49AE-9E29-8B61AF0BC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066" y="5726987"/>
              <a:ext cx="6888212" cy="8284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>
                <a:defRPr/>
              </a:pPr>
              <a:r>
                <a:rPr lang="en-GB" altLang="en-GB" sz="1600" b="1" dirty="0"/>
                <a:t>GRAPHICAL ABSTRACT: Advanced nanoparticle testing in stressed / immunocompromised cell systems to complement current strategies in ‘healthy’ cells</a:t>
              </a:r>
            </a:p>
          </p:txBody>
        </p:sp>
        <p:sp>
          <p:nvSpPr>
            <p:cNvPr id="92" name="Rectangle 110">
              <a:extLst>
                <a:ext uri="{FF2B5EF4-FFF2-40B4-BE49-F238E27FC236}">
                  <a16:creationId xmlns:a16="http://schemas.microsoft.com/office/drawing/2014/main" id="{CFE00C6C-E9F4-45F3-B05D-6C846E199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9393" y="3357500"/>
              <a:ext cx="1586495" cy="3359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1600" b="1" dirty="0"/>
                <a:t>Cell stimulation</a:t>
              </a:r>
            </a:p>
          </p:txBody>
        </p:sp>
        <p:sp>
          <p:nvSpPr>
            <p:cNvPr id="93" name="Rectangle 110">
              <a:extLst>
                <a:ext uri="{FF2B5EF4-FFF2-40B4-BE49-F238E27FC236}">
                  <a16:creationId xmlns:a16="http://schemas.microsoft.com/office/drawing/2014/main" id="{9B136062-A868-4E32-945F-72A9D4A38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2364" y="3045517"/>
              <a:ext cx="35212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32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4" name="Rectangle 110">
              <a:extLst>
                <a:ext uri="{FF2B5EF4-FFF2-40B4-BE49-F238E27FC236}">
                  <a16:creationId xmlns:a16="http://schemas.microsoft.com/office/drawing/2014/main" id="{9055A84A-86EC-4B0E-BA9F-D9AE90714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630" y="4159815"/>
              <a:ext cx="352129" cy="58221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defRPr/>
              </a:pPr>
              <a:r>
                <a:rPr lang="en-GB" altLang="en-GB" sz="3200" b="1" dirty="0">
                  <a:solidFill>
                    <a:schemeClr val="accent6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088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53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Wilkinson</dc:creator>
  <cp:lastModifiedBy>Thomas Wilkinson</cp:lastModifiedBy>
  <cp:revision>8</cp:revision>
  <dcterms:created xsi:type="dcterms:W3CDTF">2021-09-13T19:02:44Z</dcterms:created>
  <dcterms:modified xsi:type="dcterms:W3CDTF">2021-09-14T11:25:20Z</dcterms:modified>
</cp:coreProperties>
</file>