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9" r:id="rId2"/>
    <p:sldId id="335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20024" autoAdjust="0"/>
    <p:restoredTop sz="99321" autoAdjust="0"/>
  </p:normalViewPr>
  <p:slideViewPr>
    <p:cSldViewPr snapToGrid="0">
      <p:cViewPr varScale="1">
        <p:scale>
          <a:sx n="114" d="100"/>
          <a:sy n="114" d="100"/>
        </p:scale>
        <p:origin x="138" y="102"/>
      </p:cViewPr>
      <p:guideLst>
        <p:guide orient="horz" pos="215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8985E-9EC1-461B-BEFD-570AA92A7BF0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DF10C-F408-4F59-993F-7C06F6108F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8985E-9EC1-461B-BEFD-570AA92A7BF0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DF10C-F408-4F59-993F-7C06F6108F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8985E-9EC1-461B-BEFD-570AA92A7BF0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DF10C-F408-4F59-993F-7C06F6108F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8985E-9EC1-461B-BEFD-570AA92A7BF0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DF10C-F408-4F59-993F-7C06F6108F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8985E-9EC1-461B-BEFD-570AA92A7BF0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DF10C-F408-4F59-993F-7C06F6108F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8985E-9EC1-461B-BEFD-570AA92A7BF0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DF10C-F408-4F59-993F-7C06F6108F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8985E-9EC1-461B-BEFD-570AA92A7BF0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DF10C-F408-4F59-993F-7C06F6108F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8985E-9EC1-461B-BEFD-570AA92A7BF0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DF10C-F408-4F59-993F-7C06F6108F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8985E-9EC1-461B-BEFD-570AA92A7BF0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DF10C-F408-4F59-993F-7C06F6108F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8985E-9EC1-461B-BEFD-570AA92A7BF0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DF10C-F408-4F59-993F-7C06F6108F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8985E-9EC1-461B-BEFD-570AA92A7BF0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DF10C-F408-4F59-993F-7C06F6108F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98985E-9EC1-461B-BEFD-570AA92A7BF0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0DF10C-F408-4F59-993F-7C06F6108F3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emf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组合 9">
            <a:extLst>
              <a:ext uri="{FF2B5EF4-FFF2-40B4-BE49-F238E27FC236}">
                <a16:creationId xmlns:a16="http://schemas.microsoft.com/office/drawing/2014/main" id="{915FE815-B91C-4DC6-A16A-955D813482B4}"/>
              </a:ext>
            </a:extLst>
          </p:cNvPr>
          <p:cNvGrpSpPr/>
          <p:nvPr/>
        </p:nvGrpSpPr>
        <p:grpSpPr>
          <a:xfrm>
            <a:off x="2700784" y="1335140"/>
            <a:ext cx="5312254" cy="3510386"/>
            <a:chOff x="3316591" y="1818574"/>
            <a:chExt cx="5312254" cy="3510386"/>
          </a:xfrm>
        </p:grpSpPr>
        <p:pic>
          <p:nvPicPr>
            <p:cNvPr id="7" name="图片 6">
              <a:extLst>
                <a:ext uri="{FF2B5EF4-FFF2-40B4-BE49-F238E27FC236}">
                  <a16:creationId xmlns:a16="http://schemas.microsoft.com/office/drawing/2014/main" id="{48812EB8-4209-4BDC-B4AE-2212F57CEC7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316591" y="1818574"/>
              <a:ext cx="5312254" cy="3510386"/>
            </a:xfrm>
            <a:prstGeom prst="rect">
              <a:avLst/>
            </a:prstGeom>
          </p:spPr>
        </p:pic>
        <p:sp>
          <p:nvSpPr>
            <p:cNvPr id="8" name="Text Box 14">
              <a:extLst>
                <a:ext uri="{FF2B5EF4-FFF2-40B4-BE49-F238E27FC236}">
                  <a16:creationId xmlns:a16="http://schemas.microsoft.com/office/drawing/2014/main" id="{AEBEA24B-D282-4B7F-AE02-79D8E949E07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89087" y="4154676"/>
              <a:ext cx="373529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zh-CN" altLang="en-US" dirty="0"/>
                <a:t>**</a:t>
              </a:r>
            </a:p>
          </p:txBody>
        </p:sp>
        <p:sp>
          <p:nvSpPr>
            <p:cNvPr id="9" name="Text Box 14">
              <a:extLst>
                <a:ext uri="{FF2B5EF4-FFF2-40B4-BE49-F238E27FC236}">
                  <a16:creationId xmlns:a16="http://schemas.microsoft.com/office/drawing/2014/main" id="{3B419F4C-B14A-4B7F-A916-6C038DFC518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40960" y="4068649"/>
              <a:ext cx="373529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zh-CN" altLang="en-US" dirty="0"/>
                <a:t>**</a:t>
              </a:r>
            </a:p>
          </p:txBody>
        </p:sp>
      </p:grpSp>
      <p:sp>
        <p:nvSpPr>
          <p:cNvPr id="2" name="矩形 1">
            <a:extLst>
              <a:ext uri="{FF2B5EF4-FFF2-40B4-BE49-F238E27FC236}">
                <a16:creationId xmlns:a16="http://schemas.microsoft.com/office/drawing/2014/main" id="{39A2E53D-FFCA-4F7A-9F12-6D06DDB8FDD4}"/>
              </a:ext>
            </a:extLst>
          </p:cNvPr>
          <p:cNvSpPr/>
          <p:nvPr/>
        </p:nvSpPr>
        <p:spPr>
          <a:xfrm>
            <a:off x="1083734" y="5119510"/>
            <a:ext cx="9042399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Supplemental Figure 1</a:t>
            </a:r>
            <a:r>
              <a:rPr lang="en-US" sz="1400" dirty="0">
                <a:latin typeface="Times New Roman" panose="02020603050405020304" pitchFamily="18" charset="0"/>
                <a:ea typeface="宋体" panose="02010600030101010101" pitchFamily="2" charset="-122"/>
              </a:rPr>
              <a:t>. The </a:t>
            </a:r>
            <a:r>
              <a:rPr lang="en-US" sz="1400" i="1" dirty="0">
                <a:latin typeface="Times New Roman" panose="02020603050405020304" pitchFamily="18" charset="0"/>
                <a:ea typeface="宋体" panose="02010600030101010101" pitchFamily="2" charset="-122"/>
              </a:rPr>
              <a:t>tip3;2</a:t>
            </a:r>
            <a:r>
              <a:rPr lang="en-US" sz="1400" dirty="0">
                <a:latin typeface="Times New Roman" panose="02020603050405020304" pitchFamily="18" charset="0"/>
                <a:ea typeface="宋体" panose="02010600030101010101" pitchFamily="2" charset="-122"/>
              </a:rPr>
              <a:t> mutants are specifically hypersensitive to Ni but not to other metal ions. Seeds of WT, and </a:t>
            </a:r>
            <a:r>
              <a:rPr lang="en-US" sz="1400" i="1" dirty="0">
                <a:latin typeface="Times New Roman" panose="02020603050405020304" pitchFamily="18" charset="0"/>
                <a:ea typeface="宋体" panose="02010600030101010101" pitchFamily="2" charset="-122"/>
              </a:rPr>
              <a:t>tip3;2</a:t>
            </a:r>
            <a:r>
              <a:rPr lang="en-US" sz="1400" dirty="0">
                <a:latin typeface="Times New Roman" panose="02020603050405020304" pitchFamily="18" charset="0"/>
                <a:ea typeface="宋体" panose="02010600030101010101" pitchFamily="2" charset="-122"/>
              </a:rPr>
              <a:t> -1 and </a:t>
            </a:r>
            <a:r>
              <a:rPr lang="en-US" sz="1400" i="1" dirty="0">
                <a:latin typeface="Times New Roman" panose="02020603050405020304" pitchFamily="18" charset="0"/>
                <a:ea typeface="宋体" panose="02010600030101010101" pitchFamily="2" charset="-122"/>
              </a:rPr>
              <a:t>tip3;2</a:t>
            </a:r>
            <a:r>
              <a:rPr lang="en-US" sz="1400" dirty="0">
                <a:latin typeface="Times New Roman" panose="02020603050405020304" pitchFamily="18" charset="0"/>
                <a:ea typeface="宋体" panose="02010600030101010101" pitchFamily="2" charset="-122"/>
              </a:rPr>
              <a:t> -2 were germinated in hydroponic solution containing 8 </a:t>
            </a:r>
            <a:r>
              <a:rPr lang="en-US" sz="1400" dirty="0" err="1">
                <a:latin typeface="Times New Roman" panose="02020603050405020304" pitchFamily="18" charset="0"/>
                <a:ea typeface="宋体" panose="02010600030101010101" pitchFamily="2" charset="-122"/>
              </a:rPr>
              <a:t>μM</a:t>
            </a:r>
            <a:r>
              <a:rPr lang="en-US" sz="1400" dirty="0">
                <a:latin typeface="Times New Roman" panose="02020603050405020304" pitchFamily="18" charset="0"/>
                <a:ea typeface="宋体" panose="02010600030101010101" pitchFamily="2" charset="-122"/>
              </a:rPr>
              <a:t> NiCl</a:t>
            </a:r>
            <a:r>
              <a:rPr lang="en-US" sz="1400" baseline="-25000" dirty="0">
                <a:latin typeface="Times New Roman" panose="02020603050405020304" pitchFamily="18" charset="0"/>
                <a:ea typeface="宋体" panose="02010600030101010101" pitchFamily="2" charset="-122"/>
              </a:rPr>
              <a:t>2</a:t>
            </a:r>
            <a:r>
              <a:rPr lang="en-US" sz="1400" dirty="0">
                <a:latin typeface="Times New Roman" panose="02020603050405020304" pitchFamily="18" charset="0"/>
                <a:ea typeface="宋体" panose="02010600030101010101" pitchFamily="2" charset="-122"/>
              </a:rPr>
              <a:t>, 6 </a:t>
            </a:r>
            <a:r>
              <a:rPr lang="en-US" sz="1400" dirty="0" err="1">
                <a:latin typeface="Times New Roman" panose="02020603050405020304" pitchFamily="18" charset="0"/>
                <a:ea typeface="宋体" panose="02010600030101010101" pitchFamily="2" charset="-122"/>
              </a:rPr>
              <a:t>μM</a:t>
            </a:r>
            <a:r>
              <a:rPr lang="en-US" sz="1400" dirty="0">
                <a:latin typeface="Times New Roman" panose="02020603050405020304" pitchFamily="18" charset="0"/>
                <a:ea typeface="宋体" panose="02010600030101010101" pitchFamily="2" charset="-122"/>
              </a:rPr>
              <a:t> CdCl</a:t>
            </a:r>
            <a:r>
              <a:rPr lang="en-US" sz="1400" baseline="-25000" dirty="0">
                <a:latin typeface="Times New Roman" panose="02020603050405020304" pitchFamily="18" charset="0"/>
                <a:ea typeface="宋体" panose="02010600030101010101" pitchFamily="2" charset="-122"/>
              </a:rPr>
              <a:t>2</a:t>
            </a:r>
            <a:r>
              <a:rPr lang="en-US" sz="1400" dirty="0">
                <a:latin typeface="Times New Roman" panose="02020603050405020304" pitchFamily="18" charset="0"/>
                <a:ea typeface="宋体" panose="02010600030101010101" pitchFamily="2" charset="-122"/>
              </a:rPr>
              <a:t>; 20μM AlCl</a:t>
            </a:r>
            <a:r>
              <a:rPr lang="en-US" sz="1400" baseline="-25000" dirty="0">
                <a:latin typeface="Times New Roman" panose="02020603050405020304" pitchFamily="18" charset="0"/>
                <a:ea typeface="宋体" panose="02010600030101010101" pitchFamily="2" charset="-122"/>
              </a:rPr>
              <a:t>3</a:t>
            </a:r>
            <a:r>
              <a:rPr lang="en-US" sz="1400" dirty="0">
                <a:latin typeface="Times New Roman" panose="02020603050405020304" pitchFamily="18" charset="0"/>
                <a:ea typeface="宋体" panose="02010600030101010101" pitchFamily="2" charset="-122"/>
              </a:rPr>
              <a:t>; 50 </a:t>
            </a:r>
            <a:r>
              <a:rPr lang="en-US" sz="1400" dirty="0" err="1">
                <a:latin typeface="Times New Roman" panose="02020603050405020304" pitchFamily="18" charset="0"/>
                <a:ea typeface="宋体" panose="02010600030101010101" pitchFamily="2" charset="-122"/>
              </a:rPr>
              <a:t>μM</a:t>
            </a:r>
            <a:r>
              <a:rPr lang="en-US" sz="1400" dirty="0">
                <a:latin typeface="Times New Roman" panose="02020603050405020304" pitchFamily="18" charset="0"/>
                <a:ea typeface="宋体" panose="02010600030101010101" pitchFamily="2" charset="-122"/>
              </a:rPr>
              <a:t> ZnSO</a:t>
            </a:r>
            <a:r>
              <a:rPr lang="en-US" sz="1400" baseline="-25000" dirty="0">
                <a:latin typeface="Times New Roman" panose="02020603050405020304" pitchFamily="18" charset="0"/>
                <a:ea typeface="宋体" panose="02010600030101010101" pitchFamily="2" charset="-122"/>
              </a:rPr>
              <a:t>4</a:t>
            </a:r>
            <a:r>
              <a:rPr lang="en-US" sz="1400" dirty="0">
                <a:latin typeface="Times New Roman" panose="02020603050405020304" pitchFamily="18" charset="0"/>
                <a:ea typeface="宋体" panose="02010600030101010101" pitchFamily="2" charset="-122"/>
              </a:rPr>
              <a:t>; 5 </a:t>
            </a:r>
            <a:r>
              <a:rPr lang="en-US" sz="1400" dirty="0" err="1">
                <a:latin typeface="Times New Roman" panose="02020603050405020304" pitchFamily="18" charset="0"/>
                <a:ea typeface="宋体" panose="02010600030101010101" pitchFamily="2" charset="-122"/>
              </a:rPr>
              <a:t>μM</a:t>
            </a:r>
            <a:r>
              <a:rPr lang="en-US" sz="1400" dirty="0">
                <a:latin typeface="Times New Roman" panose="02020603050405020304" pitchFamily="18" charset="0"/>
                <a:ea typeface="宋体" panose="02010600030101010101" pitchFamily="2" charset="-122"/>
              </a:rPr>
              <a:t> CuSO</a:t>
            </a:r>
            <a:r>
              <a:rPr lang="en-US" sz="1400" baseline="-25000" dirty="0">
                <a:latin typeface="Times New Roman" panose="02020603050405020304" pitchFamily="18" charset="0"/>
                <a:ea typeface="宋体" panose="02010600030101010101" pitchFamily="2" charset="-122"/>
              </a:rPr>
              <a:t>4</a:t>
            </a:r>
            <a:r>
              <a:rPr lang="en-US" sz="1400" dirty="0">
                <a:latin typeface="Times New Roman" panose="02020603050405020304" pitchFamily="18" charset="0"/>
                <a:ea typeface="宋体" panose="02010600030101010101" pitchFamily="2" charset="-122"/>
              </a:rPr>
              <a:t> or 200 </a:t>
            </a:r>
            <a:r>
              <a:rPr lang="en-US" sz="1400" dirty="0" err="1">
                <a:latin typeface="Times New Roman" panose="02020603050405020304" pitchFamily="18" charset="0"/>
                <a:ea typeface="宋体" panose="02010600030101010101" pitchFamily="2" charset="-122"/>
              </a:rPr>
              <a:t>μM</a:t>
            </a:r>
            <a:r>
              <a:rPr lang="en-US" sz="1400" dirty="0">
                <a:latin typeface="Times New Roman" panose="02020603050405020304" pitchFamily="18" charset="0"/>
                <a:ea typeface="宋体" panose="02010600030101010101" pitchFamily="2" charset="-122"/>
              </a:rPr>
              <a:t> MnCl</a:t>
            </a:r>
            <a:r>
              <a:rPr lang="en-US" sz="1400" baseline="-25000" dirty="0">
                <a:latin typeface="Times New Roman" panose="02020603050405020304" pitchFamily="18" charset="0"/>
                <a:ea typeface="宋体" panose="02010600030101010101" pitchFamily="2" charset="-122"/>
              </a:rPr>
              <a:t>2</a:t>
            </a:r>
            <a:r>
              <a:rPr lang="en-US" sz="1400" dirty="0">
                <a:latin typeface="Times New Roman" panose="02020603050405020304" pitchFamily="18" charset="0"/>
                <a:ea typeface="宋体" panose="02010600030101010101" pitchFamily="2" charset="-122"/>
              </a:rPr>
              <a:t>. Root length was measured at 8d after germination (N = 20). CK, the control hydroponic solution. Asterisks indicate significant differences (**, p&lt;0.01) between WT and individual </a:t>
            </a:r>
            <a:r>
              <a:rPr lang="en-US" sz="1400" i="1" dirty="0">
                <a:latin typeface="Times New Roman" panose="02020603050405020304" pitchFamily="18" charset="0"/>
                <a:ea typeface="宋体" panose="02010600030101010101" pitchFamily="2" charset="-122"/>
              </a:rPr>
              <a:t>tip3;2</a:t>
            </a:r>
            <a:r>
              <a:rPr lang="en-US" sz="1400" dirty="0">
                <a:latin typeface="Times New Roman" panose="02020603050405020304" pitchFamily="18" charset="0"/>
                <a:ea typeface="宋体" panose="02010600030101010101" pitchFamily="2" charset="-122"/>
              </a:rPr>
              <a:t> lines under indicated treatment conditions. </a:t>
            </a:r>
            <a:endParaRPr lang="en-US" sz="1400" dirty="0"/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CC97C5D1-A3E8-4BB5-AFF1-CC1C9E6B49F3}"/>
              </a:ext>
            </a:extLst>
          </p:cNvPr>
          <p:cNvSpPr/>
          <p:nvPr/>
        </p:nvSpPr>
        <p:spPr>
          <a:xfrm>
            <a:off x="1" y="28597"/>
            <a:ext cx="199658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Supplemental Figure 1</a:t>
            </a:r>
            <a:r>
              <a:rPr lang="en-US" sz="1400" dirty="0">
                <a:latin typeface="Times New Roman" panose="02020603050405020304" pitchFamily="18" charset="0"/>
                <a:ea typeface="宋体" panose="02010600030101010101" pitchFamily="2" charset="-122"/>
              </a:rPr>
              <a:t>. 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5465643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>
            <a:extLst>
              <a:ext uri="{FF2B5EF4-FFF2-40B4-BE49-F238E27FC236}">
                <a16:creationId xmlns:a16="http://schemas.microsoft.com/office/drawing/2014/main" id="{3C675966-49A1-4CE7-AAEF-458843D045FA}"/>
              </a:ext>
            </a:extLst>
          </p:cNvPr>
          <p:cNvSpPr txBox="1"/>
          <p:nvPr/>
        </p:nvSpPr>
        <p:spPr>
          <a:xfrm>
            <a:off x="8626947" y="5597249"/>
            <a:ext cx="3657600" cy="5688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altLang="zh-CN" dirty="0"/>
          </a:p>
        </p:txBody>
      </p:sp>
      <p:pic>
        <p:nvPicPr>
          <p:cNvPr id="2" name="图片 1">
            <a:extLst>
              <a:ext uri="{FF2B5EF4-FFF2-40B4-BE49-F238E27FC236}">
                <a16:creationId xmlns:a16="http://schemas.microsoft.com/office/drawing/2014/main" id="{4A88B925-A060-4B8F-9649-1065BE8A67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9804" y="738275"/>
            <a:ext cx="3657600" cy="3057525"/>
          </a:xfrm>
          <a:prstGeom prst="rect">
            <a:avLst/>
          </a:prstGeom>
        </p:spPr>
      </p:pic>
      <p:pic>
        <p:nvPicPr>
          <p:cNvPr id="3" name="图片 2">
            <a:extLst>
              <a:ext uri="{FF2B5EF4-FFF2-40B4-BE49-F238E27FC236}">
                <a16:creationId xmlns:a16="http://schemas.microsoft.com/office/drawing/2014/main" id="{4A2E0D08-B594-421E-B916-37634F3CC3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048" y="862453"/>
            <a:ext cx="3657600" cy="3057525"/>
          </a:xfrm>
          <a:prstGeom prst="rect">
            <a:avLst/>
          </a:prstGeom>
        </p:spPr>
      </p:pic>
      <p:pic>
        <p:nvPicPr>
          <p:cNvPr id="4" name="图片 3">
            <a:extLst>
              <a:ext uri="{FF2B5EF4-FFF2-40B4-BE49-F238E27FC236}">
                <a16:creationId xmlns:a16="http://schemas.microsoft.com/office/drawing/2014/main" id="{05E899EE-7118-4EC2-BA6A-1D1EBBD796E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9804" y="3820229"/>
            <a:ext cx="3657600" cy="3057525"/>
          </a:xfrm>
          <a:prstGeom prst="rect">
            <a:avLst/>
          </a:prstGeom>
        </p:spPr>
      </p:pic>
      <p:pic>
        <p:nvPicPr>
          <p:cNvPr id="6" name="图片 5">
            <a:extLst>
              <a:ext uri="{FF2B5EF4-FFF2-40B4-BE49-F238E27FC236}">
                <a16:creationId xmlns:a16="http://schemas.microsoft.com/office/drawing/2014/main" id="{72B241A3-67D5-49A4-9876-5D761ABBEA1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17048" y="3820229"/>
            <a:ext cx="3657600" cy="3057525"/>
          </a:xfrm>
          <a:prstGeom prst="rect">
            <a:avLst/>
          </a:prstGeom>
        </p:spPr>
      </p:pic>
      <p:pic>
        <p:nvPicPr>
          <p:cNvPr id="7" name="图片 6">
            <a:extLst>
              <a:ext uri="{FF2B5EF4-FFF2-40B4-BE49-F238E27FC236}">
                <a16:creationId xmlns:a16="http://schemas.microsoft.com/office/drawing/2014/main" id="{014A0133-A806-4B1B-9680-A7403635ED6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626947" y="862453"/>
            <a:ext cx="3282723" cy="3057525"/>
          </a:xfrm>
          <a:prstGeom prst="rect">
            <a:avLst/>
          </a:prstGeom>
        </p:spPr>
      </p:pic>
      <p:sp>
        <p:nvSpPr>
          <p:cNvPr id="10" name="TextBox 42">
            <a:extLst>
              <a:ext uri="{FF2B5EF4-FFF2-40B4-BE49-F238E27FC236}">
                <a16:creationId xmlns:a16="http://schemas.microsoft.com/office/drawing/2014/main" id="{B56B5282-32E6-4977-893F-3DEBB16302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9524" y="817680"/>
            <a:ext cx="31115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zh-CN" b="1" dirty="0">
                <a:latin typeface="Times New Roman" panose="02020603050405020304" pitchFamily="18" charset="0"/>
                <a:ea typeface="宋体" panose="02010600030101010101" pitchFamily="2" charset="-122"/>
              </a:rPr>
              <a:t>A</a:t>
            </a:r>
          </a:p>
        </p:txBody>
      </p:sp>
      <p:sp>
        <p:nvSpPr>
          <p:cNvPr id="11" name="TextBox 42">
            <a:extLst>
              <a:ext uri="{FF2B5EF4-FFF2-40B4-BE49-F238E27FC236}">
                <a16:creationId xmlns:a16="http://schemas.microsoft.com/office/drawing/2014/main" id="{9C768D7F-7B02-4E19-B25E-D7AEB3D9CD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880" y="3919978"/>
            <a:ext cx="31115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zh-CN" b="1" dirty="0">
                <a:latin typeface="Times New Roman" panose="02020603050405020304" pitchFamily="18" charset="0"/>
                <a:ea typeface="宋体" panose="02010600030101010101" pitchFamily="2" charset="-122"/>
              </a:rPr>
              <a:t>B</a:t>
            </a:r>
          </a:p>
        </p:txBody>
      </p:sp>
      <p:sp>
        <p:nvSpPr>
          <p:cNvPr id="13" name="TextBox 42">
            <a:extLst>
              <a:ext uri="{FF2B5EF4-FFF2-40B4-BE49-F238E27FC236}">
                <a16:creationId xmlns:a16="http://schemas.microsoft.com/office/drawing/2014/main" id="{56811C11-4C6E-47A0-893A-1C652F3F98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12785" y="3953705"/>
            <a:ext cx="31115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zh-CN" b="1" dirty="0">
                <a:latin typeface="Times New Roman" panose="02020603050405020304" pitchFamily="18" charset="0"/>
                <a:ea typeface="宋体" panose="02010600030101010101" pitchFamily="2" charset="-122"/>
              </a:rPr>
              <a:t>D</a:t>
            </a:r>
          </a:p>
        </p:txBody>
      </p:sp>
      <p:sp>
        <p:nvSpPr>
          <p:cNvPr id="14" name="TextBox 42">
            <a:extLst>
              <a:ext uri="{FF2B5EF4-FFF2-40B4-BE49-F238E27FC236}">
                <a16:creationId xmlns:a16="http://schemas.microsoft.com/office/drawing/2014/main" id="{F226A1A3-07EF-45A9-B91C-3E975D7CD1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77200" y="884045"/>
            <a:ext cx="31115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zh-CN" b="1" dirty="0">
                <a:latin typeface="Times New Roman" panose="02020603050405020304" pitchFamily="18" charset="0"/>
                <a:ea typeface="宋体" panose="02010600030101010101" pitchFamily="2" charset="-122"/>
              </a:rPr>
              <a:t>C</a:t>
            </a:r>
          </a:p>
        </p:txBody>
      </p:sp>
      <p:sp>
        <p:nvSpPr>
          <p:cNvPr id="15" name="TextBox 42">
            <a:extLst>
              <a:ext uri="{FF2B5EF4-FFF2-40B4-BE49-F238E27FC236}">
                <a16:creationId xmlns:a16="http://schemas.microsoft.com/office/drawing/2014/main" id="{D082EBAA-16D4-4D2D-AAEC-AC5F24DCF4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03884" y="900823"/>
            <a:ext cx="31115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zh-CN" b="1" dirty="0">
                <a:latin typeface="Times New Roman" panose="02020603050405020304" pitchFamily="18" charset="0"/>
                <a:ea typeface="宋体" panose="02010600030101010101" pitchFamily="2" charset="-122"/>
              </a:rPr>
              <a:t>E</a:t>
            </a: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773EC98F-F4A9-4BDF-B6A9-EEDE9ADB12EE}"/>
              </a:ext>
            </a:extLst>
          </p:cNvPr>
          <p:cNvSpPr/>
          <p:nvPr/>
        </p:nvSpPr>
        <p:spPr>
          <a:xfrm>
            <a:off x="8539466" y="5733937"/>
            <a:ext cx="345768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Supplemental Figure 2.</a:t>
            </a:r>
          </a:p>
          <a:p>
            <a:r>
              <a:rPr lang="en-US" altLang="zh-CN" sz="1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  <a:r>
              <a:rPr lang="en-US" altLang="zh-CN" sz="1400" dirty="0">
                <a:latin typeface="Times New Roman" panose="02020603050405020304" pitchFamily="18" charset="0"/>
                <a:ea typeface="宋体" panose="02010600030101010101" pitchFamily="2" charset="-122"/>
              </a:rPr>
              <a:t>Other metals concentration in root or shoot. </a:t>
            </a:r>
            <a:endParaRPr lang="zh-CN" altLang="en-US" sz="1400" dirty="0"/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3FE81B0D-E9D0-404C-A98E-A645FEB37116}"/>
              </a:ext>
            </a:extLst>
          </p:cNvPr>
          <p:cNvSpPr/>
          <p:nvPr/>
        </p:nvSpPr>
        <p:spPr>
          <a:xfrm>
            <a:off x="1" y="28597"/>
            <a:ext cx="199658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Supplemental Figure 2</a:t>
            </a:r>
            <a:r>
              <a:rPr lang="en-US" sz="1400" dirty="0">
                <a:latin typeface="Times New Roman" panose="02020603050405020304" pitchFamily="18" charset="0"/>
                <a:ea typeface="宋体" panose="02010600030101010101" pitchFamily="2" charset="-122"/>
              </a:rPr>
              <a:t>. 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6811699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13875</TotalTime>
  <Words>128</Words>
  <Application>Microsoft Office PowerPoint</Application>
  <PresentationFormat>宽屏</PresentationFormat>
  <Paragraphs>12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9" baseType="lpstr">
      <vt:lpstr>等线</vt:lpstr>
      <vt:lpstr>宋体</vt:lpstr>
      <vt:lpstr>Arial</vt:lpstr>
      <vt:lpstr>Calibri</vt:lpstr>
      <vt:lpstr>Calibri Light</vt:lpstr>
      <vt:lpstr>Times New Roman</vt:lpstr>
      <vt:lpstr>Office Theme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Yuqi Wang</dc:creator>
  <cp:lastModifiedBy>wang</cp:lastModifiedBy>
  <cp:revision>245</cp:revision>
  <dcterms:created xsi:type="dcterms:W3CDTF">2018-06-11T16:07:00Z</dcterms:created>
  <dcterms:modified xsi:type="dcterms:W3CDTF">2026-01-15T07:24:32Z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2052-10.1.0.5559</vt:lpwstr>
  </property>
</Properties>
</file>