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258" r:id="rId2"/>
    <p:sldId id="256" r:id="rId3"/>
    <p:sldId id="259" r:id="rId4"/>
    <p:sldId id="260"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1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showGuides="1">
      <p:cViewPr varScale="1">
        <p:scale>
          <a:sx n="86" d="100"/>
          <a:sy n="86" d="100"/>
        </p:scale>
        <p:origin x="562" y="72"/>
      </p:cViewPr>
      <p:guideLst>
        <p:guide orient="horz" pos="2160"/>
        <p:guide pos="381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28263F-15BF-4FFB-ACB4-C52E0E437AEB}" type="datetimeFigureOut">
              <a:rPr lang="en-US" smtClean="0"/>
              <a:t>2/18/2026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641B41-71F0-4807-8B1F-627F89F3542F}" type="slidenum">
              <a:rPr lang="en-US" smtClean="0"/>
              <a:t>‹#›</a:t>
            </a:fld>
            <a:endParaRPr lang="en-US"/>
          </a:p>
        </p:txBody>
      </p:sp>
    </p:spTree>
    <p:extLst>
      <p:ext uri="{BB962C8B-B14F-4D97-AF65-F5344CB8AC3E}">
        <p14:creationId xmlns:p14="http://schemas.microsoft.com/office/powerpoint/2010/main" val="34053841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33BC1F0-BDCE-4175-9C2B-05729D7D6F43}" type="datetimeFigureOut">
              <a:rPr lang="en-US" smtClean="0"/>
              <a:t>2/18/2026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C7DCEC-B7CA-4BFA-B428-39BFE6E47F8E}" type="slidenum">
              <a:rPr lang="en-US" smtClean="0"/>
              <a:t>‹#›</a:t>
            </a:fld>
            <a:endParaRPr lang="en-US"/>
          </a:p>
        </p:txBody>
      </p:sp>
    </p:spTree>
    <p:extLst>
      <p:ext uri="{BB962C8B-B14F-4D97-AF65-F5344CB8AC3E}">
        <p14:creationId xmlns:p14="http://schemas.microsoft.com/office/powerpoint/2010/main" val="33425370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33BC1F0-BDCE-4175-9C2B-05729D7D6F43}" type="datetimeFigureOut">
              <a:rPr lang="en-US" smtClean="0"/>
              <a:t>2/18/2026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C7DCEC-B7CA-4BFA-B428-39BFE6E47F8E}" type="slidenum">
              <a:rPr lang="en-US" smtClean="0"/>
              <a:t>‹#›</a:t>
            </a:fld>
            <a:endParaRPr lang="en-US"/>
          </a:p>
        </p:txBody>
      </p:sp>
    </p:spTree>
    <p:extLst>
      <p:ext uri="{BB962C8B-B14F-4D97-AF65-F5344CB8AC3E}">
        <p14:creationId xmlns:p14="http://schemas.microsoft.com/office/powerpoint/2010/main" val="30607005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33BC1F0-BDCE-4175-9C2B-05729D7D6F43}" type="datetimeFigureOut">
              <a:rPr lang="en-US" smtClean="0"/>
              <a:t>2/18/2026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C7DCEC-B7CA-4BFA-B428-39BFE6E47F8E}" type="slidenum">
              <a:rPr lang="en-US" smtClean="0"/>
              <a:t>‹#›</a:t>
            </a:fld>
            <a:endParaRPr lang="en-US"/>
          </a:p>
        </p:txBody>
      </p:sp>
    </p:spTree>
    <p:extLst>
      <p:ext uri="{BB962C8B-B14F-4D97-AF65-F5344CB8AC3E}">
        <p14:creationId xmlns:p14="http://schemas.microsoft.com/office/powerpoint/2010/main" val="242617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33BC1F0-BDCE-4175-9C2B-05729D7D6F43}" type="datetimeFigureOut">
              <a:rPr lang="en-US" smtClean="0"/>
              <a:t>2/18/2026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C7DCEC-B7CA-4BFA-B428-39BFE6E47F8E}" type="slidenum">
              <a:rPr lang="en-US" smtClean="0"/>
              <a:t>‹#›</a:t>
            </a:fld>
            <a:endParaRPr lang="en-US"/>
          </a:p>
        </p:txBody>
      </p:sp>
    </p:spTree>
    <p:extLst>
      <p:ext uri="{BB962C8B-B14F-4D97-AF65-F5344CB8AC3E}">
        <p14:creationId xmlns:p14="http://schemas.microsoft.com/office/powerpoint/2010/main" val="2704589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33BC1F0-BDCE-4175-9C2B-05729D7D6F43}" type="datetimeFigureOut">
              <a:rPr lang="en-US" smtClean="0"/>
              <a:t>2/18/2026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CC7DCEC-B7CA-4BFA-B428-39BFE6E47F8E}" type="slidenum">
              <a:rPr lang="en-US" smtClean="0"/>
              <a:t>‹#›</a:t>
            </a:fld>
            <a:endParaRPr lang="en-US"/>
          </a:p>
        </p:txBody>
      </p:sp>
    </p:spTree>
    <p:extLst>
      <p:ext uri="{BB962C8B-B14F-4D97-AF65-F5344CB8AC3E}">
        <p14:creationId xmlns:p14="http://schemas.microsoft.com/office/powerpoint/2010/main" val="22042021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33BC1F0-BDCE-4175-9C2B-05729D7D6F43}" type="datetimeFigureOut">
              <a:rPr lang="en-US" smtClean="0"/>
              <a:t>2/18/2026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CC7DCEC-B7CA-4BFA-B428-39BFE6E47F8E}" type="slidenum">
              <a:rPr lang="en-US" smtClean="0"/>
              <a:t>‹#›</a:t>
            </a:fld>
            <a:endParaRPr lang="en-US"/>
          </a:p>
        </p:txBody>
      </p:sp>
    </p:spTree>
    <p:extLst>
      <p:ext uri="{BB962C8B-B14F-4D97-AF65-F5344CB8AC3E}">
        <p14:creationId xmlns:p14="http://schemas.microsoft.com/office/powerpoint/2010/main" val="1459003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3BC1F0-BDCE-4175-9C2B-05729D7D6F43}" type="datetimeFigureOut">
              <a:rPr lang="en-US" smtClean="0"/>
              <a:t>2/18/2026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CC7DCEC-B7CA-4BFA-B428-39BFE6E47F8E}" type="slidenum">
              <a:rPr lang="en-US" smtClean="0"/>
              <a:t>‹#›</a:t>
            </a:fld>
            <a:endParaRPr lang="en-US"/>
          </a:p>
        </p:txBody>
      </p:sp>
    </p:spTree>
    <p:extLst>
      <p:ext uri="{BB962C8B-B14F-4D97-AF65-F5344CB8AC3E}">
        <p14:creationId xmlns:p14="http://schemas.microsoft.com/office/powerpoint/2010/main" val="32016328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33BC1F0-BDCE-4175-9C2B-05729D7D6F43}" type="datetimeFigureOut">
              <a:rPr lang="en-US" smtClean="0"/>
              <a:t>2/18/2026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C7DCEC-B7CA-4BFA-B428-39BFE6E47F8E}" type="slidenum">
              <a:rPr lang="en-US" smtClean="0"/>
              <a:t>‹#›</a:t>
            </a:fld>
            <a:endParaRPr lang="en-US"/>
          </a:p>
        </p:txBody>
      </p:sp>
    </p:spTree>
    <p:extLst>
      <p:ext uri="{BB962C8B-B14F-4D97-AF65-F5344CB8AC3E}">
        <p14:creationId xmlns:p14="http://schemas.microsoft.com/office/powerpoint/2010/main" val="32669788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33BC1F0-BDCE-4175-9C2B-05729D7D6F43}" type="datetimeFigureOut">
              <a:rPr lang="en-US" smtClean="0"/>
              <a:t>2/18/2026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C7DCEC-B7CA-4BFA-B428-39BFE6E47F8E}" type="slidenum">
              <a:rPr lang="en-US" smtClean="0"/>
              <a:t>‹#›</a:t>
            </a:fld>
            <a:endParaRPr lang="en-US"/>
          </a:p>
        </p:txBody>
      </p:sp>
    </p:spTree>
    <p:extLst>
      <p:ext uri="{BB962C8B-B14F-4D97-AF65-F5344CB8AC3E}">
        <p14:creationId xmlns:p14="http://schemas.microsoft.com/office/powerpoint/2010/main" val="42862590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33BC1F0-BDCE-4175-9C2B-05729D7D6F43}" type="datetimeFigureOut">
              <a:rPr lang="en-US" smtClean="0"/>
              <a:t>2/18/2026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C7DCEC-B7CA-4BFA-B428-39BFE6E47F8E}" type="slidenum">
              <a:rPr lang="en-US" smtClean="0"/>
              <a:t>‹#›</a:t>
            </a:fld>
            <a:endParaRPr lang="en-US"/>
          </a:p>
        </p:txBody>
      </p:sp>
    </p:spTree>
    <p:extLst>
      <p:ext uri="{BB962C8B-B14F-4D97-AF65-F5344CB8AC3E}">
        <p14:creationId xmlns:p14="http://schemas.microsoft.com/office/powerpoint/2010/main" val="4744026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33BC1F0-BDCE-4175-9C2B-05729D7D6F43}" type="datetimeFigureOut">
              <a:rPr lang="en-US" smtClean="0"/>
              <a:t>2/18/2026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C7DCEC-B7CA-4BFA-B428-39BFE6E47F8E}" type="slidenum">
              <a:rPr lang="en-US" smtClean="0"/>
              <a:t>‹#›</a:t>
            </a:fld>
            <a:endParaRPr lang="en-US"/>
          </a:p>
        </p:txBody>
      </p:sp>
    </p:spTree>
    <p:extLst>
      <p:ext uri="{BB962C8B-B14F-4D97-AF65-F5344CB8AC3E}">
        <p14:creationId xmlns:p14="http://schemas.microsoft.com/office/powerpoint/2010/main" val="3093054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3BC1F0-BDCE-4175-9C2B-05729D7D6F43}" type="datetimeFigureOut">
              <a:rPr lang="en-US" smtClean="0"/>
              <a:t>2/18/2026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C7DCEC-B7CA-4BFA-B428-39BFE6E47F8E}" type="slidenum">
              <a:rPr lang="en-US" smtClean="0"/>
              <a:t>‹#›</a:t>
            </a:fld>
            <a:endParaRPr lang="en-US"/>
          </a:p>
        </p:txBody>
      </p:sp>
    </p:spTree>
    <p:extLst>
      <p:ext uri="{BB962C8B-B14F-4D97-AF65-F5344CB8AC3E}">
        <p14:creationId xmlns:p14="http://schemas.microsoft.com/office/powerpoint/2010/main" val="4763315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8DF5B45-05F3-462C-8E18-3BAD41A89FE8}"/>
              </a:ext>
            </a:extLst>
          </p:cNvPr>
          <p:cNvSpPr/>
          <p:nvPr/>
        </p:nvSpPr>
        <p:spPr>
          <a:xfrm>
            <a:off x="264850" y="231423"/>
            <a:ext cx="11662299" cy="2848665"/>
          </a:xfrm>
          <a:prstGeom prst="rect">
            <a:avLst/>
          </a:prstGeom>
        </p:spPr>
        <p:txBody>
          <a:bodyPr wrap="square">
            <a:spAutoFit/>
          </a:bodyPr>
          <a:lstStyle/>
          <a:p>
            <a:pPr algn="just">
              <a:lnSpc>
                <a:spcPct val="150000"/>
              </a:lnSpc>
              <a:spcAft>
                <a:spcPts val="800"/>
              </a:spcAft>
            </a:pPr>
            <a:r>
              <a:rPr lang="en-US" b="1" dirty="0"/>
              <a:t>A Systems-Level Multi-Omics Dissection of Syndromic and Idiopathic Autism Reveals Distinct Regulatory Architectures, Molecular Biomarkers, and Therapeutic Vulnerabilities</a:t>
            </a:r>
            <a:endParaRPr lang="en-US" dirty="0"/>
          </a:p>
          <a:p>
            <a:pPr algn="just">
              <a:lnSpc>
                <a:spcPct val="150000"/>
              </a:lnSpc>
              <a:spcAft>
                <a:spcPts val="800"/>
              </a:spcAft>
            </a:pPr>
            <a:r>
              <a:rPr lang="en-IN" b="1" dirty="0" err="1">
                <a:latin typeface="Times New Roman" panose="02020603050405020304" pitchFamily="18" charset="0"/>
                <a:ea typeface="Calibri" panose="020F0502020204030204" pitchFamily="34" charset="0"/>
                <a:cs typeface="Times New Roman" panose="02020603050405020304" pitchFamily="18" charset="0"/>
              </a:rPr>
              <a:t>Ondippili</a:t>
            </a:r>
            <a:r>
              <a:rPr lang="en-IN" b="1" dirty="0">
                <a:latin typeface="Times New Roman" panose="02020603050405020304" pitchFamily="18" charset="0"/>
                <a:ea typeface="Calibri" panose="020F0502020204030204" pitchFamily="34" charset="0"/>
                <a:cs typeface="Times New Roman" panose="02020603050405020304" pitchFamily="18" charset="0"/>
              </a:rPr>
              <a:t> Rudhra</a:t>
            </a:r>
            <a:r>
              <a:rPr lang="en-IN" b="1" baseline="30000" dirty="0">
                <a:latin typeface="Times New Roman" panose="02020603050405020304" pitchFamily="18" charset="0"/>
                <a:ea typeface="Calibri" panose="020F0502020204030204" pitchFamily="34" charset="0"/>
                <a:cs typeface="Times New Roman" panose="02020603050405020304" pitchFamily="18" charset="0"/>
              </a:rPr>
              <a:t>1</a:t>
            </a:r>
            <a:r>
              <a:rPr lang="en-IN" b="1" dirty="0">
                <a:latin typeface="Times New Roman" panose="02020603050405020304" pitchFamily="18" charset="0"/>
                <a:ea typeface="Calibri" panose="020F0502020204030204" pitchFamily="34" charset="0"/>
                <a:cs typeface="Times New Roman" panose="02020603050405020304" pitchFamily="18" charset="0"/>
              </a:rPr>
              <a:t>, Sanjeev Kumar Singh</a:t>
            </a:r>
            <a:r>
              <a:rPr lang="en-IN" b="1" baseline="30000" dirty="0">
                <a:latin typeface="Times New Roman" panose="02020603050405020304" pitchFamily="18" charset="0"/>
                <a:ea typeface="Calibri" panose="020F0502020204030204" pitchFamily="34" charset="0"/>
                <a:cs typeface="Times New Roman" panose="02020603050405020304" pitchFamily="18" charset="0"/>
              </a:rPr>
              <a:t>1</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n-IN" b="1" baseline="30000" dirty="0">
                <a:latin typeface="Times New Roman" panose="02020603050405020304" pitchFamily="18" charset="0"/>
                <a:ea typeface="Calibri" panose="020F0502020204030204" pitchFamily="34" charset="0"/>
                <a:cs typeface="Times New Roman" panose="02020603050405020304" pitchFamily="18" charset="0"/>
              </a:rPr>
              <a:t>1</a:t>
            </a:r>
            <a:r>
              <a:rPr lang="en-IN" dirty="0">
                <a:latin typeface="Times New Roman" panose="02020603050405020304" pitchFamily="18" charset="0"/>
                <a:ea typeface="Calibri" panose="020F0502020204030204" pitchFamily="34" charset="0"/>
                <a:cs typeface="Times New Roman" panose="02020603050405020304" pitchFamily="18" charset="0"/>
              </a:rPr>
              <a:t>Computer Aided Drug Designing and Molecular Modelling Lab, Department of Bioinformatics, Alagappa University, Karaikudi-630 003, Tamil Nadu, India</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n-IN" b="1" dirty="0">
                <a:latin typeface="Times New Roman" panose="02020603050405020304" pitchFamily="18" charset="0"/>
                <a:ea typeface="Calibri" panose="020F0502020204030204" pitchFamily="34" charset="0"/>
                <a:cs typeface="Times New Roman" panose="02020603050405020304" pitchFamily="18" charset="0"/>
              </a:rPr>
              <a:t> </a:t>
            </a:r>
            <a:r>
              <a:rPr lang="en-IN" dirty="0">
                <a:latin typeface="Times New Roman" panose="02020603050405020304" pitchFamily="18" charset="0"/>
                <a:ea typeface="Calibri" panose="020F0502020204030204" pitchFamily="34" charset="0"/>
                <a:cs typeface="Times New Roman" panose="02020603050405020304" pitchFamily="18" charset="0"/>
              </a:rPr>
              <a:t>Correspondence should be addressed to </a:t>
            </a:r>
            <a:r>
              <a:rPr lang="en-IN" dirty="0" err="1">
                <a:latin typeface="Times New Roman" panose="02020603050405020304" pitchFamily="18" charset="0"/>
                <a:ea typeface="Calibri" panose="020F0502020204030204" pitchFamily="34" charset="0"/>
                <a:cs typeface="Times New Roman" panose="02020603050405020304" pitchFamily="18" charset="0"/>
              </a:rPr>
              <a:t>Dr.</a:t>
            </a:r>
            <a:r>
              <a:rPr lang="en-IN" dirty="0">
                <a:latin typeface="Times New Roman" panose="02020603050405020304" pitchFamily="18" charset="0"/>
                <a:ea typeface="Calibri" panose="020F0502020204030204" pitchFamily="34" charset="0"/>
                <a:cs typeface="Times New Roman" panose="02020603050405020304" pitchFamily="18" charset="0"/>
              </a:rPr>
              <a:t> Sanjeev Kumar Singh, skysanjeev@gmail.com</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731636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B10596-497F-4B6B-AEC6-B1B6EEF7305E}"/>
              </a:ext>
            </a:extLst>
          </p:cNvPr>
          <p:cNvPicPr/>
          <p:nvPr/>
        </p:nvPicPr>
        <p:blipFill rotWithShape="1">
          <a:blip r:embed="rId2" cstate="print">
            <a:extLst>
              <a:ext uri="{28A0092B-C50C-407E-A947-70E740481C1C}">
                <a14:useLocalDpi xmlns:a14="http://schemas.microsoft.com/office/drawing/2010/main" val="0"/>
              </a:ext>
            </a:extLst>
          </a:blip>
          <a:srcRect l="16120" t="2174" r="10758" b="24"/>
          <a:stretch/>
        </p:blipFill>
        <p:spPr bwMode="auto">
          <a:xfrm>
            <a:off x="5388745" y="2247312"/>
            <a:ext cx="6513830" cy="3997325"/>
          </a:xfrm>
          <a:prstGeom prst="rect">
            <a:avLst/>
          </a:prstGeom>
          <a:ln>
            <a:noFill/>
          </a:ln>
          <a:extLst>
            <a:ext uri="{53640926-AAD7-44D8-BBD7-CCE9431645EC}">
              <a14:shadowObscured xmlns:a14="http://schemas.microsoft.com/office/drawing/2010/main"/>
            </a:ext>
          </a:extLst>
        </p:spPr>
      </p:pic>
      <p:pic>
        <p:nvPicPr>
          <p:cNvPr id="5" name="Picture 4">
            <a:extLst>
              <a:ext uri="{FF2B5EF4-FFF2-40B4-BE49-F238E27FC236}">
                <a16:creationId xmlns:a16="http://schemas.microsoft.com/office/drawing/2014/main" id="{1A7BCA7D-932F-4392-B925-ADC313128A7C}"/>
              </a:ext>
            </a:extLst>
          </p:cNvPr>
          <p:cNvPicPr/>
          <p:nvPr/>
        </p:nvPicPr>
        <p:blipFill rotWithShape="1">
          <a:blip r:embed="rId3" cstate="print">
            <a:extLst>
              <a:ext uri="{28A0092B-C50C-407E-A947-70E740481C1C}">
                <a14:useLocalDpi xmlns:a14="http://schemas.microsoft.com/office/drawing/2010/main" val="0"/>
              </a:ext>
            </a:extLst>
          </a:blip>
          <a:srcRect l="21604" t="1" r="17738" b="1835"/>
          <a:stretch/>
        </p:blipFill>
        <p:spPr bwMode="auto">
          <a:xfrm>
            <a:off x="-79252" y="-46625"/>
            <a:ext cx="5781675" cy="4292600"/>
          </a:xfrm>
          <a:prstGeom prst="rect">
            <a:avLst/>
          </a:prstGeom>
          <a:ln>
            <a:noFill/>
          </a:ln>
          <a:extLst>
            <a:ext uri="{53640926-AAD7-44D8-BBD7-CCE9431645EC}">
              <a14:shadowObscured xmlns:a14="http://schemas.microsoft.com/office/drawing/2010/main"/>
            </a:ext>
          </a:extLst>
        </p:spPr>
      </p:pic>
      <p:sp>
        <p:nvSpPr>
          <p:cNvPr id="6" name="Rectangle 5">
            <a:extLst>
              <a:ext uri="{FF2B5EF4-FFF2-40B4-BE49-F238E27FC236}">
                <a16:creationId xmlns:a16="http://schemas.microsoft.com/office/drawing/2014/main" id="{2B496624-3D93-46EF-B2D0-13C2CE33695A}"/>
              </a:ext>
            </a:extLst>
          </p:cNvPr>
          <p:cNvSpPr/>
          <p:nvPr/>
        </p:nvSpPr>
        <p:spPr>
          <a:xfrm>
            <a:off x="1" y="6125593"/>
            <a:ext cx="12192000" cy="646331"/>
          </a:xfrm>
          <a:prstGeom prst="rect">
            <a:avLst/>
          </a:prstGeom>
        </p:spPr>
        <p:txBody>
          <a:bodyPr wrap="square">
            <a:spAutoFit/>
          </a:bodyPr>
          <a:lstStyle/>
          <a:p>
            <a:r>
              <a:rPr lang="en-IN" dirty="0">
                <a:latin typeface="Times New Roman" panose="02020603050405020304" pitchFamily="18" charset="0"/>
                <a:cs typeface="Times New Roman" panose="02020603050405020304" pitchFamily="18" charset="0"/>
              </a:rPr>
              <a:t>Supplementary Fig S1: </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The complete PPI network of (a) Syndromic autism (b) Idiopathic autism risk genes visualized using cytoscape.</a:t>
            </a:r>
            <a:endParaRPr lang="en-US"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F4DD7985-1F6C-4432-B566-B446377511F0}"/>
              </a:ext>
            </a:extLst>
          </p:cNvPr>
          <p:cNvSpPr txBox="1"/>
          <p:nvPr/>
        </p:nvSpPr>
        <p:spPr>
          <a:xfrm>
            <a:off x="115410" y="106532"/>
            <a:ext cx="621437" cy="369332"/>
          </a:xfrm>
          <a:prstGeom prst="rect">
            <a:avLst/>
          </a:prstGeom>
          <a:noFill/>
        </p:spPr>
        <p:txBody>
          <a:bodyPr wrap="square" rtlCol="0">
            <a:spAutoFit/>
          </a:bodyPr>
          <a:lstStyle/>
          <a:p>
            <a:r>
              <a:rPr lang="en-US" dirty="0"/>
              <a:t>(a)</a:t>
            </a:r>
          </a:p>
        </p:txBody>
      </p:sp>
      <p:sp>
        <p:nvSpPr>
          <p:cNvPr id="8" name="TextBox 7">
            <a:extLst>
              <a:ext uri="{FF2B5EF4-FFF2-40B4-BE49-F238E27FC236}">
                <a16:creationId xmlns:a16="http://schemas.microsoft.com/office/drawing/2014/main" id="{1C94AB4D-7013-4A3F-8BCD-E481201479BA}"/>
              </a:ext>
            </a:extLst>
          </p:cNvPr>
          <p:cNvSpPr txBox="1"/>
          <p:nvPr/>
        </p:nvSpPr>
        <p:spPr>
          <a:xfrm>
            <a:off x="5521911" y="2247312"/>
            <a:ext cx="719091" cy="369332"/>
          </a:xfrm>
          <a:prstGeom prst="rect">
            <a:avLst/>
          </a:prstGeom>
          <a:noFill/>
        </p:spPr>
        <p:txBody>
          <a:bodyPr wrap="square" rtlCol="0">
            <a:spAutoFit/>
          </a:bodyPr>
          <a:lstStyle/>
          <a:p>
            <a:r>
              <a:rPr lang="en-US" dirty="0"/>
              <a:t>(b)</a:t>
            </a:r>
          </a:p>
        </p:txBody>
      </p:sp>
    </p:spTree>
    <p:extLst>
      <p:ext uri="{BB962C8B-B14F-4D97-AF65-F5344CB8AC3E}">
        <p14:creationId xmlns:p14="http://schemas.microsoft.com/office/powerpoint/2010/main" val="24967867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2A107A-F731-4818-83F2-1DB290658C6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10219"/>
          <a:stretch/>
        </p:blipFill>
        <p:spPr>
          <a:xfrm>
            <a:off x="97654" y="124287"/>
            <a:ext cx="11045472" cy="3515030"/>
          </a:xfrm>
          <a:prstGeom prst="rect">
            <a:avLst/>
          </a:prstGeom>
        </p:spPr>
      </p:pic>
      <p:pic>
        <p:nvPicPr>
          <p:cNvPr id="5" name="Picture 4">
            <a:extLst>
              <a:ext uri="{FF2B5EF4-FFF2-40B4-BE49-F238E27FC236}">
                <a16:creationId xmlns:a16="http://schemas.microsoft.com/office/drawing/2014/main" id="{C0DF03E6-0F3D-494A-BEDD-0DF59E3BB7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8452" b="3696"/>
          <a:stretch/>
        </p:blipFill>
        <p:spPr>
          <a:xfrm>
            <a:off x="0" y="3500305"/>
            <a:ext cx="11487704" cy="3452701"/>
          </a:xfrm>
          <a:prstGeom prst="rect">
            <a:avLst/>
          </a:prstGeom>
        </p:spPr>
      </p:pic>
      <p:sp>
        <p:nvSpPr>
          <p:cNvPr id="6" name="TextBox 5">
            <a:extLst>
              <a:ext uri="{FF2B5EF4-FFF2-40B4-BE49-F238E27FC236}">
                <a16:creationId xmlns:a16="http://schemas.microsoft.com/office/drawing/2014/main" id="{811049F1-50DD-4082-83DE-27ABCFE89D07}"/>
              </a:ext>
            </a:extLst>
          </p:cNvPr>
          <p:cNvSpPr txBox="1"/>
          <p:nvPr/>
        </p:nvSpPr>
        <p:spPr>
          <a:xfrm>
            <a:off x="11239130" y="914400"/>
            <a:ext cx="585926" cy="369332"/>
          </a:xfrm>
          <a:prstGeom prst="rect">
            <a:avLst/>
          </a:prstGeom>
          <a:noFill/>
        </p:spPr>
        <p:txBody>
          <a:bodyPr wrap="square" rtlCol="0">
            <a:spAutoFit/>
          </a:bodyPr>
          <a:lstStyle/>
          <a:p>
            <a:r>
              <a:rPr lang="en-US" dirty="0"/>
              <a:t>(a)</a:t>
            </a:r>
          </a:p>
        </p:txBody>
      </p:sp>
      <p:sp>
        <p:nvSpPr>
          <p:cNvPr id="7" name="TextBox 6">
            <a:extLst>
              <a:ext uri="{FF2B5EF4-FFF2-40B4-BE49-F238E27FC236}">
                <a16:creationId xmlns:a16="http://schemas.microsoft.com/office/drawing/2014/main" id="{C6BB6AFC-CF99-497F-BB87-90E2C0853D74}"/>
              </a:ext>
            </a:extLst>
          </p:cNvPr>
          <p:cNvSpPr txBox="1"/>
          <p:nvPr/>
        </p:nvSpPr>
        <p:spPr>
          <a:xfrm>
            <a:off x="11416683" y="4394447"/>
            <a:ext cx="585926" cy="369332"/>
          </a:xfrm>
          <a:prstGeom prst="rect">
            <a:avLst/>
          </a:prstGeom>
          <a:noFill/>
        </p:spPr>
        <p:txBody>
          <a:bodyPr wrap="square" rtlCol="0">
            <a:spAutoFit/>
          </a:bodyPr>
          <a:lstStyle/>
          <a:p>
            <a:r>
              <a:rPr lang="en-US" dirty="0"/>
              <a:t>(b)</a:t>
            </a:r>
          </a:p>
        </p:txBody>
      </p:sp>
    </p:spTree>
    <p:extLst>
      <p:ext uri="{BB962C8B-B14F-4D97-AF65-F5344CB8AC3E}">
        <p14:creationId xmlns:p14="http://schemas.microsoft.com/office/powerpoint/2010/main" val="19451506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C274678-9016-415C-A0EB-983233A1A21B}"/>
              </a:ext>
            </a:extLst>
          </p:cNvPr>
          <p:cNvSpPr/>
          <p:nvPr/>
        </p:nvSpPr>
        <p:spPr>
          <a:xfrm>
            <a:off x="180512" y="508104"/>
            <a:ext cx="12011488" cy="1600438"/>
          </a:xfrm>
          <a:prstGeom prst="rect">
            <a:avLst/>
          </a:prstGeom>
        </p:spPr>
        <p:txBody>
          <a:bodyPr wrap="square">
            <a:spAutoFit/>
          </a:bodyPr>
          <a:lstStyle/>
          <a:p>
            <a:pPr algn="just"/>
            <a:r>
              <a:rPr lang="en-US" sz="1400" dirty="0">
                <a:latin typeface="Times New Roman" panose="02020603050405020304" pitchFamily="18" charset="0"/>
                <a:cs typeface="Times New Roman" panose="02020603050405020304" pitchFamily="18" charset="0"/>
              </a:rPr>
              <a:t>Supplementary Fig S2: Heatmaps illustrate the spatial expression profiles of selected hub genes across major human brain regions using data from the Human Protein Atlas (HPA). The top panel (a) represents hub genes identified in idiopathic autism (AR, RPS27A, UBA52, H3C1, KAT2B), while the bottom panel (b) represents hub genes associated with syndromic autism (SUPT16H, PHIP, CHD3, AGO2, CSNK2A1). Columns correspond to distinct brain regions, including amygdala, basal ganglia, cerebellum, cerebral cortex, choroid plexus, hippocampal formation, hypothalamus, medulla oblongata, midbrain, pons, thalamus, and white matter. Color intensity reflects log₂-transformed transcript per million values [log₂(TPM + 1)], with numerical values shown within each cell. Overall, idiopathic autism hub genes exhibit consistently higher and more uniform expression across brain regions compared with syndromic autism hub genes, which display greater regional variability, suggesting distinct neurobiological expression signatures between the two autism subtypes.</a:t>
            </a:r>
          </a:p>
        </p:txBody>
      </p:sp>
    </p:spTree>
    <p:extLst>
      <p:ext uri="{BB962C8B-B14F-4D97-AF65-F5344CB8AC3E}">
        <p14:creationId xmlns:p14="http://schemas.microsoft.com/office/powerpoint/2010/main" val="17021022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1002</TotalTime>
  <Words>287</Words>
  <Application>Microsoft Office PowerPoint</Application>
  <PresentationFormat>Widescreen</PresentationFormat>
  <Paragraphs>10</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Aarthy</dc:creator>
  <cp:lastModifiedBy>AshaKamesh</cp:lastModifiedBy>
  <cp:revision>28</cp:revision>
  <dcterms:created xsi:type="dcterms:W3CDTF">2023-04-29T08:51:52Z</dcterms:created>
  <dcterms:modified xsi:type="dcterms:W3CDTF">2026-02-17T22:16:15Z</dcterms:modified>
</cp:coreProperties>
</file>