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8" r:id="rId2"/>
    <p:sldId id="273" r:id="rId3"/>
    <p:sldId id="276" r:id="rId4"/>
    <p:sldId id="277" r:id="rId5"/>
    <p:sldId id="272" r:id="rId6"/>
    <p:sldId id="274" r:id="rId7"/>
    <p:sldId id="279" r:id="rId8"/>
  </p:sldIdLst>
  <p:sldSz cx="50399950" cy="48599725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07" userDrawn="1">
          <p15:clr>
            <a:srgbClr val="A4A3A4"/>
          </p15:clr>
        </p15:guide>
        <p15:guide id="2" pos="15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12" d="100"/>
          <a:sy n="12" d="100"/>
        </p:scale>
        <p:origin x="2059" y="192"/>
      </p:cViewPr>
      <p:guideLst>
        <p:guide orient="horz" pos="15207"/>
        <p:guide pos="1590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828800" y="1143000"/>
            <a:ext cx="3200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4956143" y="6480284"/>
            <a:ext cx="40512376" cy="1821623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33085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956143" y="25232285"/>
            <a:ext cx="40512376" cy="10434787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3230" spc="200"/>
            </a:lvl1pPr>
            <a:lvl2pPr marL="2521585" indent="0" algn="ctr">
              <a:buNone/>
              <a:defRPr sz="11010"/>
            </a:lvl2pPr>
            <a:lvl3pPr marL="5039995" indent="0" algn="ctr">
              <a:buNone/>
              <a:defRPr sz="9930"/>
            </a:lvl3pPr>
            <a:lvl4pPr marL="7561580" indent="0" algn="ctr">
              <a:buNone/>
              <a:defRPr sz="8820"/>
            </a:lvl4pPr>
            <a:lvl5pPr marL="10080625" indent="0" algn="ctr">
              <a:buNone/>
              <a:defRPr sz="8820"/>
            </a:lvl5pPr>
            <a:lvl6pPr marL="12601575" indent="0" algn="ctr">
              <a:buNone/>
              <a:defRPr sz="8820"/>
            </a:lvl6pPr>
            <a:lvl7pPr marL="15121255" indent="0" algn="ctr">
              <a:buNone/>
              <a:defRPr sz="8820"/>
            </a:lvl7pPr>
            <a:lvl8pPr marL="17642205" indent="0" algn="ctr">
              <a:buNone/>
              <a:defRPr sz="8820"/>
            </a:lvl8pPr>
            <a:lvl9pPr marL="20161885" indent="0" algn="ctr">
              <a:buNone/>
              <a:defRPr sz="882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2515280" y="5485278"/>
            <a:ext cx="45364334" cy="3885619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4956143" y="17603921"/>
            <a:ext cx="40512376" cy="7220158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3308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4956143" y="25232285"/>
            <a:ext cx="40512376" cy="3342194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323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80" y="4311685"/>
            <a:ext cx="45349452" cy="50005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515280" y="10562352"/>
            <a:ext cx="45349452" cy="33728092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8230472" y="27273321"/>
            <a:ext cx="32118187" cy="543425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2424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8230472" y="32707573"/>
            <a:ext cx="32118187" cy="6148616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993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252158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2pPr>
            <a:lvl3pPr marL="503999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3pPr>
            <a:lvl4pPr marL="7561580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4pPr>
            <a:lvl5pPr marL="1008062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5pPr>
            <a:lvl6pPr marL="1260157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6pPr>
            <a:lvl7pPr marL="1512125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7pPr>
            <a:lvl8pPr marL="1764220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8pPr>
            <a:lvl9pPr marL="20161885" indent="0">
              <a:buNone/>
              <a:defRPr sz="88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80" y="4311685"/>
            <a:ext cx="45349452" cy="50005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2515280" y="10638892"/>
            <a:ext cx="21402203" cy="33651553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26507178" y="10638892"/>
            <a:ext cx="21402203" cy="33651553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80" y="4311685"/>
            <a:ext cx="45349452" cy="50005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2515280" y="10128632"/>
            <a:ext cx="22086835" cy="2704371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0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21585" indent="0">
              <a:buNone/>
              <a:defRPr sz="11010" b="1"/>
            </a:lvl2pPr>
            <a:lvl3pPr marL="5039995" indent="0">
              <a:buNone/>
              <a:defRPr sz="9930" b="1"/>
            </a:lvl3pPr>
            <a:lvl4pPr marL="7561580" indent="0">
              <a:buNone/>
              <a:defRPr sz="8820" b="1"/>
            </a:lvl4pPr>
            <a:lvl5pPr marL="10080625" indent="0">
              <a:buNone/>
              <a:defRPr sz="8820" b="1"/>
            </a:lvl5pPr>
            <a:lvl6pPr marL="12601575" indent="0">
              <a:buNone/>
              <a:defRPr sz="8820" b="1"/>
            </a:lvl6pPr>
            <a:lvl7pPr marL="15121255" indent="0">
              <a:buNone/>
              <a:defRPr sz="8820" b="1"/>
            </a:lvl7pPr>
            <a:lvl8pPr marL="17642205" indent="0">
              <a:buNone/>
              <a:defRPr sz="8820" b="1"/>
            </a:lvl8pPr>
            <a:lvl9pPr marL="20161885" indent="0">
              <a:buNone/>
              <a:defRPr sz="882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2515280" y="13139158"/>
            <a:ext cx="22086835" cy="3115128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25780171" y="10075686"/>
            <a:ext cx="22086835" cy="270437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101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21585" indent="0">
              <a:buNone/>
              <a:defRPr sz="11010" b="1"/>
            </a:lvl2pPr>
            <a:lvl3pPr marL="5039995" indent="0">
              <a:buNone/>
              <a:defRPr sz="9930" b="1"/>
            </a:lvl3pPr>
            <a:lvl4pPr marL="7561580" indent="0">
              <a:buNone/>
              <a:defRPr sz="8820" b="1"/>
            </a:lvl4pPr>
            <a:lvl5pPr marL="10080625" indent="0">
              <a:buNone/>
              <a:defRPr sz="8820" b="1"/>
            </a:lvl5pPr>
            <a:lvl6pPr marL="12601575" indent="0">
              <a:buNone/>
              <a:defRPr sz="8820" b="1"/>
            </a:lvl6pPr>
            <a:lvl7pPr marL="15121255" indent="0">
              <a:buNone/>
              <a:defRPr sz="8820" b="1"/>
            </a:lvl7pPr>
            <a:lvl8pPr marL="17642205" indent="0">
              <a:buNone/>
              <a:defRPr sz="8820" b="1"/>
            </a:lvl8pPr>
            <a:lvl9pPr marL="20161885" indent="0">
              <a:buNone/>
              <a:defRPr sz="882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25780171" y="13139158"/>
            <a:ext cx="22086835" cy="31151285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515280" y="4311685"/>
            <a:ext cx="45349452" cy="5000533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2515280" y="11021585"/>
            <a:ext cx="21634867" cy="3265654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882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26254162" y="11021585"/>
            <a:ext cx="21610570" cy="32656548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882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2026/3/8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42313257" y="6480284"/>
            <a:ext cx="4316161" cy="3564156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15455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3780362" y="6480284"/>
            <a:ext cx="37907796" cy="35641561"/>
          </a:xfrm>
        </p:spPr>
        <p:txBody>
          <a:bodyPr vert="eaVert" lIns="46800" tIns="46800" rIns="46800" bIns="46800"/>
          <a:lstStyle>
            <a:lvl1pPr marL="1261110" indent="-1261110">
              <a:spcAft>
                <a:spcPts val="1000"/>
              </a:spcAft>
              <a:defRPr spc="300"/>
            </a:lvl1pPr>
            <a:lvl2pPr marL="3778885" indent="-1261110">
              <a:defRPr spc="300"/>
            </a:lvl2pPr>
            <a:lvl3pPr marL="6301740" indent="-1261110">
              <a:defRPr spc="300"/>
            </a:lvl3pPr>
            <a:lvl4pPr marL="8819515" indent="-1261110">
              <a:defRPr spc="300"/>
            </a:lvl4pPr>
            <a:lvl5pPr marL="11341735" indent="-126111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2515280" y="4311685"/>
            <a:ext cx="45349452" cy="5000533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2515280" y="10562352"/>
            <a:ext cx="45349452" cy="33728092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2530163" y="44749676"/>
            <a:ext cx="11162484" cy="224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55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17016586" y="44749676"/>
            <a:ext cx="16371643" cy="224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55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36702247" y="44749676"/>
            <a:ext cx="11162484" cy="2245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5525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039995" rtl="0" eaLnBrk="1" fontAlgn="auto" latinLnBrk="0" hangingPunct="1">
        <a:lnSpc>
          <a:spcPct val="100000"/>
        </a:lnSpc>
        <a:spcBef>
          <a:spcPct val="0"/>
        </a:spcBef>
        <a:buNone/>
        <a:defRPr sz="19855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261110" indent="-1261110" algn="l" defTabSz="5039995" rtl="0" eaLnBrk="1" fontAlgn="auto" latinLnBrk="0" hangingPunct="1">
        <a:lnSpc>
          <a:spcPct val="130000"/>
        </a:lnSpc>
        <a:spcBef>
          <a:spcPct val="3000"/>
        </a:spcBef>
        <a:spcAft>
          <a:spcPts val="1000"/>
        </a:spcAft>
        <a:buFont typeface="Arial" panose="020B0604020202020204" pitchFamily="34" charset="0"/>
        <a:buChar char="●"/>
        <a:defRPr sz="993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3778885" indent="-1261110" algn="l" defTabSz="5039995" rtl="0" eaLnBrk="1" fontAlgn="auto" latinLnBrk="0" hangingPunct="1">
        <a:lnSpc>
          <a:spcPct val="120000"/>
        </a:lnSpc>
        <a:spcBef>
          <a:spcPct val="3000"/>
        </a:spcBef>
        <a:spcAft>
          <a:spcPts val="600"/>
        </a:spcAft>
        <a:buFont typeface="Arial" panose="020B0604020202020204" pitchFamily="34" charset="0"/>
        <a:buChar char="●"/>
        <a:tabLst>
          <a:tab pos="8872855" algn="l"/>
          <a:tab pos="8872855" algn="l"/>
          <a:tab pos="8872855" algn="l"/>
          <a:tab pos="8872855" algn="l"/>
        </a:tabLst>
        <a:defRPr sz="88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6301740" indent="-1261110" algn="l" defTabSz="5039995" rtl="0" eaLnBrk="1" fontAlgn="auto" latinLnBrk="0" hangingPunct="1">
        <a:lnSpc>
          <a:spcPct val="120000"/>
        </a:lnSpc>
        <a:spcBef>
          <a:spcPct val="3000"/>
        </a:spcBef>
        <a:spcAft>
          <a:spcPts val="600"/>
        </a:spcAft>
        <a:buFont typeface="Arial" panose="020B0604020202020204" pitchFamily="34" charset="0"/>
        <a:buChar char="●"/>
        <a:defRPr sz="882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8819515" indent="-1261110" algn="l" defTabSz="5039995" rtl="0" eaLnBrk="1" fontAlgn="auto" latinLnBrk="0" hangingPunct="1">
        <a:lnSpc>
          <a:spcPct val="120000"/>
        </a:lnSpc>
        <a:spcBef>
          <a:spcPct val="3000"/>
        </a:spcBef>
        <a:spcAft>
          <a:spcPts val="300"/>
        </a:spcAft>
        <a:buFont typeface="Wingdings" panose="05000000000000000000" charset="0"/>
        <a:buChar char=""/>
        <a:defRPr sz="77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1341735" indent="-1261110" algn="l" defTabSz="5039995" rtl="0" eaLnBrk="1" fontAlgn="auto" latinLnBrk="0" hangingPunct="1">
        <a:lnSpc>
          <a:spcPct val="120000"/>
        </a:lnSpc>
        <a:spcBef>
          <a:spcPct val="3000"/>
        </a:spcBef>
        <a:spcAft>
          <a:spcPts val="300"/>
        </a:spcAft>
        <a:buFont typeface="Arial" panose="020B0604020202020204" pitchFamily="34" charset="0"/>
        <a:buChar char="•"/>
        <a:defRPr sz="77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3860145" indent="-1261110" algn="l" defTabSz="5039995" rtl="0" eaLnBrk="1" latinLnBrk="0" hangingPunct="1">
        <a:lnSpc>
          <a:spcPct val="90000"/>
        </a:lnSpc>
        <a:spcBef>
          <a:spcPts val="2765"/>
        </a:spcBef>
        <a:buFont typeface="Arial" panose="020B0604020202020204" pitchFamily="34" charset="0"/>
        <a:buChar char="•"/>
        <a:defRPr sz="9930" kern="1200">
          <a:solidFill>
            <a:schemeClr val="tx1"/>
          </a:solidFill>
          <a:latin typeface="+mn-lt"/>
          <a:ea typeface="+mn-ea"/>
          <a:cs typeface="+mn-cs"/>
        </a:defRPr>
      </a:lvl6pPr>
      <a:lvl7pPr marL="16382365" indent="-1261110" algn="l" defTabSz="5039995" rtl="0" eaLnBrk="1" latinLnBrk="0" hangingPunct="1">
        <a:lnSpc>
          <a:spcPct val="90000"/>
        </a:lnSpc>
        <a:spcBef>
          <a:spcPts val="2765"/>
        </a:spcBef>
        <a:buFont typeface="Arial" panose="020B0604020202020204" pitchFamily="34" charset="0"/>
        <a:buChar char="•"/>
        <a:defRPr sz="9930" kern="1200">
          <a:solidFill>
            <a:schemeClr val="tx1"/>
          </a:solidFill>
          <a:latin typeface="+mn-lt"/>
          <a:ea typeface="+mn-ea"/>
          <a:cs typeface="+mn-cs"/>
        </a:defRPr>
      </a:lvl7pPr>
      <a:lvl8pPr marL="18900140" indent="-1261110" algn="l" defTabSz="5039995" rtl="0" eaLnBrk="1" latinLnBrk="0" hangingPunct="1">
        <a:lnSpc>
          <a:spcPct val="90000"/>
        </a:lnSpc>
        <a:spcBef>
          <a:spcPts val="2765"/>
        </a:spcBef>
        <a:buFont typeface="Arial" panose="020B0604020202020204" pitchFamily="34" charset="0"/>
        <a:buChar char="•"/>
        <a:defRPr sz="9930" kern="1200">
          <a:solidFill>
            <a:schemeClr val="tx1"/>
          </a:solidFill>
          <a:latin typeface="+mn-lt"/>
          <a:ea typeface="+mn-ea"/>
          <a:cs typeface="+mn-cs"/>
        </a:defRPr>
      </a:lvl8pPr>
      <a:lvl9pPr marL="21422995" indent="-1261110" algn="l" defTabSz="5039995" rtl="0" eaLnBrk="1" latinLnBrk="0" hangingPunct="1">
        <a:lnSpc>
          <a:spcPct val="90000"/>
        </a:lnSpc>
        <a:spcBef>
          <a:spcPts val="2765"/>
        </a:spcBef>
        <a:buFont typeface="Arial" panose="020B0604020202020204" pitchFamily="34" charset="0"/>
        <a:buChar char="•"/>
        <a:defRPr sz="99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1pPr>
      <a:lvl2pPr marL="2521585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2pPr>
      <a:lvl3pPr marL="5039995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3pPr>
      <a:lvl4pPr marL="7561580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25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5pPr>
      <a:lvl6pPr marL="12601575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6pPr>
      <a:lvl7pPr marL="15121255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7pPr>
      <a:lvl8pPr marL="17642205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8pPr>
      <a:lvl9pPr marL="20161885" algn="l" defTabSz="5039995" rtl="0" eaLnBrk="1" latinLnBrk="0" hangingPunct="1">
        <a:defRPr sz="99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tags" Target="../tags/tag69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2.png"/><Relationship Id="rId5" Type="http://schemas.openxmlformats.org/officeDocument/2006/relationships/tags" Target="../tags/tag71.xml"/><Relationship Id="rId10" Type="http://schemas.openxmlformats.org/officeDocument/2006/relationships/image" Target="../media/image31.png"/><Relationship Id="rId4" Type="http://schemas.openxmlformats.org/officeDocument/2006/relationships/tags" Target="../tags/tag70.xml"/><Relationship Id="rId9" Type="http://schemas.openxmlformats.org/officeDocument/2006/relationships/image" Target="../media/image30.png"/><Relationship Id="rId1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74.xml"/><Relationship Id="rId7" Type="http://schemas.openxmlformats.org/officeDocument/2006/relationships/image" Target="../media/image35.png"/><Relationship Id="rId12" Type="http://schemas.openxmlformats.org/officeDocument/2006/relationships/image" Target="../media/image12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5" Type="http://schemas.openxmlformats.org/officeDocument/2006/relationships/tags" Target="../tags/tag76.xml"/><Relationship Id="rId10" Type="http://schemas.openxmlformats.org/officeDocument/2006/relationships/image" Target="../media/image38.png"/><Relationship Id="rId4" Type="http://schemas.openxmlformats.org/officeDocument/2006/relationships/tags" Target="../tags/tag75.xml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5.png"/><Relationship Id="rId3" Type="http://schemas.openxmlformats.org/officeDocument/2006/relationships/tags" Target="../tags/tag79.xml"/><Relationship Id="rId7" Type="http://schemas.openxmlformats.org/officeDocument/2006/relationships/image" Target="../media/image40.png"/><Relationship Id="rId12" Type="http://schemas.openxmlformats.org/officeDocument/2006/relationships/image" Target="../media/image12.png"/><Relationship Id="rId2" Type="http://schemas.openxmlformats.org/officeDocument/2006/relationships/tags" Target="../tags/tag78.xml"/><Relationship Id="rId16" Type="http://schemas.openxmlformats.org/officeDocument/2006/relationships/image" Target="../media/image48.png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4.png"/><Relationship Id="rId5" Type="http://schemas.openxmlformats.org/officeDocument/2006/relationships/tags" Target="../tags/tag81.xml"/><Relationship Id="rId15" Type="http://schemas.openxmlformats.org/officeDocument/2006/relationships/image" Target="../media/image47.png"/><Relationship Id="rId10" Type="http://schemas.openxmlformats.org/officeDocument/2006/relationships/image" Target="../media/image43.png"/><Relationship Id="rId4" Type="http://schemas.openxmlformats.org/officeDocument/2006/relationships/tags" Target="../tags/tag80.xml"/><Relationship Id="rId9" Type="http://schemas.openxmlformats.org/officeDocument/2006/relationships/image" Target="../media/image42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767943" y="3816622"/>
            <a:ext cx="43040300" cy="2459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9900" dirty="0" err="1" smtClean="0"/>
              <a:t>Dihydroartemisinin</a:t>
            </a:r>
            <a:r>
              <a:rPr lang="en-US" altLang="zh-CN" sz="19900" dirty="0" smtClean="0"/>
              <a:t> </a:t>
            </a:r>
            <a:r>
              <a:rPr lang="en-US" altLang="zh-CN" sz="19900" dirty="0"/>
              <a:t>alleviates allergic airway inflammation by suppressing the PI3K-AKT signaling axis: integrated network pharmacology and experimental </a:t>
            </a:r>
            <a:r>
              <a:rPr lang="en-US" altLang="zh-CN" sz="19900" dirty="0" smtClean="0"/>
              <a:t>validation</a:t>
            </a:r>
          </a:p>
          <a:p>
            <a:endParaRPr lang="en-US" altLang="zh-CN" sz="19900" dirty="0"/>
          </a:p>
          <a:p>
            <a:r>
              <a:rPr lang="en-US" altLang="zh-CN" sz="19900" b="1" dirty="0" smtClean="0">
                <a:solidFill>
                  <a:srgbClr val="FF0000"/>
                </a:solidFill>
              </a:rPr>
              <a:t>Original image for Western blot</a:t>
            </a:r>
          </a:p>
          <a:p>
            <a:endParaRPr lang="zh-CN" altLang="en-US" sz="19900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5415" y="36288980"/>
            <a:ext cx="17809845" cy="36137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73940" y="29184600"/>
            <a:ext cx="15445740" cy="36957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415" y="22061805"/>
            <a:ext cx="16154400" cy="403860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73940" y="14921230"/>
            <a:ext cx="15784195" cy="38671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03255" y="9196070"/>
            <a:ext cx="16118205" cy="28956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73431" y="-3283674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31338" y="49725110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75504" y="341114"/>
            <a:ext cx="16870697" cy="1364743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6195" y="19333845"/>
            <a:ext cx="14993620" cy="26612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70355" y="12637135"/>
            <a:ext cx="10995025" cy="1738630"/>
          </a:xfrm>
          <a:prstGeom prst="rect">
            <a:avLst/>
          </a:prstGeom>
        </p:spPr>
      </p:pic>
      <p:sp>
        <p:nvSpPr>
          <p:cNvPr id="18" name="文本框 21"/>
          <p:cNvSpPr txBox="1"/>
          <p:nvPr/>
        </p:nvSpPr>
        <p:spPr>
          <a:xfrm>
            <a:off x="6068066" y="16709970"/>
            <a:ext cx="5914402" cy="1104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TNFa</a:t>
            </a:r>
            <a:r>
              <a:rPr lang="zh-CN" altLang="en-US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：</a:t>
            </a: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17kDa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568699" y="26100355"/>
            <a:ext cx="13352806" cy="2677800"/>
          </a:xfrm>
          <a:prstGeom prst="rect">
            <a:avLst/>
          </a:prstGeom>
        </p:spPr>
      </p:pic>
      <p:sp>
        <p:nvSpPr>
          <p:cNvPr id="60" name="文本框 15"/>
          <p:cNvSpPr txBox="1"/>
          <p:nvPr/>
        </p:nvSpPr>
        <p:spPr>
          <a:xfrm>
            <a:off x="6252851" y="23661321"/>
            <a:ext cx="4550419" cy="1433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IL1b:31kDa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</a:p>
        </p:txBody>
      </p:sp>
      <p:pic>
        <p:nvPicPr>
          <p:cNvPr id="61" name="图片 6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522979" y="33286656"/>
            <a:ext cx="14206248" cy="2595885"/>
          </a:xfrm>
          <a:prstGeom prst="rect">
            <a:avLst/>
          </a:prstGeom>
        </p:spPr>
      </p:pic>
      <p:sp>
        <p:nvSpPr>
          <p:cNvPr id="62" name="文本框 12"/>
          <p:cNvSpPr txBox="1"/>
          <p:nvPr/>
        </p:nvSpPr>
        <p:spPr>
          <a:xfrm>
            <a:off x="7498721" y="30347243"/>
            <a:ext cx="4975235" cy="12465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P65:65kDa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</a:p>
        </p:txBody>
      </p:sp>
      <p:sp>
        <p:nvSpPr>
          <p:cNvPr id="63" name="文本框 17"/>
          <p:cNvSpPr txBox="1"/>
          <p:nvPr/>
        </p:nvSpPr>
        <p:spPr>
          <a:xfrm>
            <a:off x="3929386" y="10028496"/>
            <a:ext cx="6873889" cy="1231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β-actin:42kDa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</a:p>
        </p:txBody>
      </p:sp>
      <p:pic>
        <p:nvPicPr>
          <p:cNvPr id="78" name="图片 7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667230" y="40502840"/>
            <a:ext cx="13557250" cy="3170555"/>
          </a:xfrm>
          <a:prstGeom prst="rect">
            <a:avLst/>
          </a:prstGeom>
        </p:spPr>
      </p:pic>
      <p:sp>
        <p:nvSpPr>
          <p:cNvPr id="79" name="文本框 14"/>
          <p:cNvSpPr txBox="1"/>
          <p:nvPr/>
        </p:nvSpPr>
        <p:spPr>
          <a:xfrm>
            <a:off x="4919986" y="37496080"/>
            <a:ext cx="6655448" cy="1433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PTGS2:68kDa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</a:p>
        </p:txBody>
      </p:sp>
      <p:sp>
        <p:nvSpPr>
          <p:cNvPr id="82" name="文本框 9"/>
          <p:cNvSpPr txBox="1"/>
          <p:nvPr/>
        </p:nvSpPr>
        <p:spPr>
          <a:xfrm>
            <a:off x="19620263" y="8108254"/>
            <a:ext cx="2096774" cy="4076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DHA</a:t>
            </a:r>
          </a:p>
        </p:txBody>
      </p:sp>
      <p:sp>
        <p:nvSpPr>
          <p:cNvPr id="83" name="文本框 7"/>
          <p:cNvSpPr txBox="1"/>
          <p:nvPr/>
        </p:nvSpPr>
        <p:spPr>
          <a:xfrm>
            <a:off x="15325115" y="8046658"/>
            <a:ext cx="2110744" cy="4692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Con</a:t>
            </a:r>
          </a:p>
        </p:txBody>
      </p:sp>
      <p:sp>
        <p:nvSpPr>
          <p:cNvPr id="84" name="文本框 8"/>
          <p:cNvSpPr txBox="1"/>
          <p:nvPr/>
        </p:nvSpPr>
        <p:spPr>
          <a:xfrm>
            <a:off x="17435859" y="8046658"/>
            <a:ext cx="1873889" cy="46926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HDM</a:t>
            </a:r>
          </a:p>
        </p:txBody>
      </p:sp>
      <p:sp>
        <p:nvSpPr>
          <p:cNvPr id="85" name="文本框 10"/>
          <p:cNvSpPr txBox="1"/>
          <p:nvPr/>
        </p:nvSpPr>
        <p:spPr>
          <a:xfrm>
            <a:off x="21832607" y="8046658"/>
            <a:ext cx="3726187" cy="3879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HDM+DHA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28258181" y="38007248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——75kDa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25558791" y="10337742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——40kDa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26070605" y="31159414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——75kDa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26668775" y="23313343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——20kDa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26921505" y="14921174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——20kDa</a:t>
            </a:r>
          </a:p>
        </p:txBody>
      </p:sp>
      <p:sp>
        <p:nvSpPr>
          <p:cNvPr id="25" name="文本框 17"/>
          <p:cNvSpPr txBox="1"/>
          <p:nvPr/>
        </p:nvSpPr>
        <p:spPr>
          <a:xfrm>
            <a:off x="6649091" y="12891076"/>
            <a:ext cx="6873889" cy="123126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β-actin:42kDa</a:t>
            </a:r>
          </a:p>
        </p:txBody>
      </p:sp>
      <p:sp>
        <p:nvSpPr>
          <p:cNvPr id="26" name="文本框 21"/>
          <p:cNvSpPr txBox="1"/>
          <p:nvPr/>
        </p:nvSpPr>
        <p:spPr>
          <a:xfrm>
            <a:off x="6252851" y="20402495"/>
            <a:ext cx="5914402" cy="1104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TNFa</a:t>
            </a:r>
            <a:r>
              <a:rPr lang="zh-CN" altLang="en-US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：</a:t>
            </a: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17kDa</a:t>
            </a:r>
          </a:p>
        </p:txBody>
      </p:sp>
      <p:sp>
        <p:nvSpPr>
          <p:cNvPr id="27" name="文本框 15"/>
          <p:cNvSpPr txBox="1"/>
          <p:nvPr/>
        </p:nvSpPr>
        <p:spPr>
          <a:xfrm>
            <a:off x="8513451" y="27116356"/>
            <a:ext cx="4550419" cy="1433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IL1b:31kDa</a:t>
            </a:r>
          </a:p>
        </p:txBody>
      </p:sp>
      <p:sp>
        <p:nvSpPr>
          <p:cNvPr id="28" name="文本框 12"/>
          <p:cNvSpPr txBox="1"/>
          <p:nvPr/>
        </p:nvSpPr>
        <p:spPr>
          <a:xfrm>
            <a:off x="8513451" y="33839743"/>
            <a:ext cx="4975235" cy="12465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P65:65kDa</a:t>
            </a:r>
          </a:p>
        </p:txBody>
      </p:sp>
      <p:sp>
        <p:nvSpPr>
          <p:cNvPr id="29" name="文本框 14"/>
          <p:cNvSpPr txBox="1"/>
          <p:nvPr/>
        </p:nvSpPr>
        <p:spPr>
          <a:xfrm>
            <a:off x="8011801" y="41339100"/>
            <a:ext cx="6655448" cy="143319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PTGS2:68kDa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5"/>
          <a:srcRect b="4739"/>
          <a:stretch>
            <a:fillRect/>
          </a:stretch>
        </p:blipFill>
        <p:spPr>
          <a:xfrm>
            <a:off x="37209095" y="16321847"/>
            <a:ext cx="6727825" cy="22990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641350"/>
            <a:ext cx="1806575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/>
              <a:t>fig.4C-original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6073431" y="-3283674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31338" y="49725110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1" name="图片 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390" y="14904085"/>
            <a:ext cx="11070590" cy="3623310"/>
          </a:xfrm>
          <a:prstGeom prst="rect">
            <a:avLst/>
          </a:prstGeom>
        </p:spPr>
      </p:pic>
      <p:pic>
        <p:nvPicPr>
          <p:cNvPr id="92" name="图片 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43970" y="28875355"/>
            <a:ext cx="12200890" cy="2481580"/>
          </a:xfrm>
          <a:prstGeom prst="rect">
            <a:avLst/>
          </a:prstGeom>
        </p:spPr>
      </p:pic>
      <p:sp>
        <p:nvSpPr>
          <p:cNvPr id="93" name="文本框 1"/>
          <p:cNvSpPr txBox="1"/>
          <p:nvPr/>
        </p:nvSpPr>
        <p:spPr>
          <a:xfrm>
            <a:off x="3980818" y="11940042"/>
            <a:ext cx="5718816" cy="16262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EGFR:170kDa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2122173" y="26050382"/>
            <a:ext cx="5860421" cy="1348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β-actin</a:t>
            </a:r>
            <a:r>
              <a:rPr lang="zh-CN" altLang="en-US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：</a:t>
            </a: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42kDa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</p:txBody>
      </p:sp>
      <p:pic>
        <p:nvPicPr>
          <p:cNvPr id="95" name="图片 9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37390" y="21577300"/>
            <a:ext cx="11507470" cy="1730375"/>
          </a:xfrm>
          <a:prstGeom prst="rect">
            <a:avLst/>
          </a:prstGeom>
        </p:spPr>
      </p:pic>
      <p:sp>
        <p:nvSpPr>
          <p:cNvPr id="96" name="文本框 4"/>
          <p:cNvSpPr txBox="1"/>
          <p:nvPr/>
        </p:nvSpPr>
        <p:spPr>
          <a:xfrm>
            <a:off x="2712723" y="19039980"/>
            <a:ext cx="6107436" cy="1280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MMP9:92kDa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</p:txBody>
      </p:sp>
      <p:pic>
        <p:nvPicPr>
          <p:cNvPr id="97" name="图片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07982" y="10713221"/>
            <a:ext cx="20596880" cy="4079879"/>
          </a:xfrm>
          <a:prstGeom prst="rect">
            <a:avLst/>
          </a:prstGeom>
        </p:spPr>
      </p:pic>
      <p:pic>
        <p:nvPicPr>
          <p:cNvPr id="98" name="图片 9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97111" y="18638660"/>
            <a:ext cx="21305541" cy="2083437"/>
          </a:xfrm>
          <a:prstGeom prst="rect">
            <a:avLst/>
          </a:prstGeom>
        </p:spPr>
      </p:pic>
      <p:pic>
        <p:nvPicPr>
          <p:cNvPr id="99" name="图片 98"/>
          <p:cNvPicPr>
            <a:picLocks noChangeAspect="1"/>
          </p:cNvPicPr>
          <p:nvPr/>
        </p:nvPicPr>
        <p:blipFill>
          <a:blip r:embed="rId8">
            <a:lum contrast="-6000"/>
          </a:blip>
          <a:stretch>
            <a:fillRect/>
          </a:stretch>
        </p:blipFill>
        <p:spPr>
          <a:xfrm>
            <a:off x="8820150" y="24688165"/>
            <a:ext cx="27679650" cy="4072255"/>
          </a:xfrm>
          <a:prstGeom prst="rect">
            <a:avLst/>
          </a:prstGeom>
        </p:spPr>
      </p:pic>
      <p:sp>
        <p:nvSpPr>
          <p:cNvPr id="100" name="文本框 99"/>
          <p:cNvSpPr txBox="1"/>
          <p:nvPr/>
        </p:nvSpPr>
        <p:spPr>
          <a:xfrm>
            <a:off x="36009623" y="26050204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——40kDa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30561324" y="19279208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——75kDa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30904859" y="13300045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——135kDa</a:t>
            </a:r>
          </a:p>
        </p:txBody>
      </p:sp>
      <p:sp>
        <p:nvSpPr>
          <p:cNvPr id="20" name="文本框 1"/>
          <p:cNvSpPr txBox="1"/>
          <p:nvPr/>
        </p:nvSpPr>
        <p:spPr>
          <a:xfrm>
            <a:off x="5725163" y="15902442"/>
            <a:ext cx="5718816" cy="16262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EGFR:170kDa</a:t>
            </a:r>
          </a:p>
        </p:txBody>
      </p:sp>
      <p:sp>
        <p:nvSpPr>
          <p:cNvPr id="21" name="文本框 4"/>
          <p:cNvSpPr txBox="1"/>
          <p:nvPr/>
        </p:nvSpPr>
        <p:spPr>
          <a:xfrm>
            <a:off x="5087623" y="22064485"/>
            <a:ext cx="6107436" cy="12807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MMP9:92kDa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725673" y="29606382"/>
            <a:ext cx="5860421" cy="134810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β-actin</a:t>
            </a:r>
            <a:r>
              <a:rPr lang="zh-CN" altLang="en-US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：</a:t>
            </a: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42kDa</a:t>
            </a:r>
          </a:p>
        </p:txBody>
      </p:sp>
      <p:sp>
        <p:nvSpPr>
          <p:cNvPr id="23" name="文本框 9"/>
          <p:cNvSpPr txBox="1"/>
          <p:nvPr/>
        </p:nvSpPr>
        <p:spPr>
          <a:xfrm>
            <a:off x="17513300" y="10275570"/>
            <a:ext cx="2096770" cy="13284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DHA</a:t>
            </a:r>
          </a:p>
        </p:txBody>
      </p:sp>
      <p:sp>
        <p:nvSpPr>
          <p:cNvPr id="24" name="文本框 7"/>
          <p:cNvSpPr txBox="1"/>
          <p:nvPr/>
        </p:nvSpPr>
        <p:spPr>
          <a:xfrm>
            <a:off x="13218160" y="10213975"/>
            <a:ext cx="2110740" cy="1529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Con</a:t>
            </a:r>
          </a:p>
        </p:txBody>
      </p:sp>
      <p:sp>
        <p:nvSpPr>
          <p:cNvPr id="25" name="文本框 8"/>
          <p:cNvSpPr txBox="1"/>
          <p:nvPr/>
        </p:nvSpPr>
        <p:spPr>
          <a:xfrm>
            <a:off x="15328900" y="10213975"/>
            <a:ext cx="1873885" cy="1529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HDM</a:t>
            </a:r>
          </a:p>
        </p:txBody>
      </p:sp>
      <p:sp>
        <p:nvSpPr>
          <p:cNvPr id="26" name="文本框 10"/>
          <p:cNvSpPr txBox="1"/>
          <p:nvPr/>
        </p:nvSpPr>
        <p:spPr>
          <a:xfrm>
            <a:off x="19725640" y="10213975"/>
            <a:ext cx="3726180" cy="1263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48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HDM+DHA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9"/>
          <a:srcRect b="4739"/>
          <a:stretch>
            <a:fillRect/>
          </a:stretch>
        </p:blipFill>
        <p:spPr>
          <a:xfrm>
            <a:off x="42047795" y="4041140"/>
            <a:ext cx="6727825" cy="22990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641350"/>
            <a:ext cx="1806575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/>
              <a:t>fig.4D-original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rcRect b="18616"/>
          <a:stretch>
            <a:fillRect/>
          </a:stretch>
        </p:blipFill>
        <p:spPr>
          <a:xfrm>
            <a:off x="12830810" y="10270490"/>
            <a:ext cx="16748125" cy="607123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rcRect b="48191"/>
          <a:stretch>
            <a:fillRect/>
          </a:stretch>
        </p:blipFill>
        <p:spPr>
          <a:xfrm>
            <a:off x="13784580" y="27024330"/>
            <a:ext cx="16626840" cy="47377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/>
          <a:srcRect t="46453"/>
          <a:stretch>
            <a:fillRect/>
          </a:stretch>
        </p:blipFill>
        <p:spPr>
          <a:xfrm>
            <a:off x="12251055" y="20432395"/>
            <a:ext cx="17327880" cy="389191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70890" y="36198810"/>
            <a:ext cx="17098645" cy="251460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073431" y="-3283674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31338" y="49725110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" name="图片 1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78881" y="1574311"/>
            <a:ext cx="15201915" cy="13282308"/>
          </a:xfrm>
          <a:prstGeom prst="rect">
            <a:avLst/>
          </a:prstGeom>
        </p:spPr>
      </p:pic>
      <p:pic>
        <p:nvPicPr>
          <p:cNvPr id="104" name="图片 1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470899" y="32060036"/>
            <a:ext cx="17832088" cy="3239138"/>
          </a:xfrm>
          <a:prstGeom prst="rect">
            <a:avLst/>
          </a:prstGeom>
        </p:spPr>
      </p:pic>
      <p:sp>
        <p:nvSpPr>
          <p:cNvPr id="105" name="文本框 104"/>
          <p:cNvSpPr txBox="1"/>
          <p:nvPr/>
        </p:nvSpPr>
        <p:spPr>
          <a:xfrm>
            <a:off x="6396993" y="28653262"/>
            <a:ext cx="4878075" cy="1665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P-S6:32kDa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</p:txBody>
      </p:sp>
      <p:pic>
        <p:nvPicPr>
          <p:cNvPr id="106" name="图片 10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58325" y="39613987"/>
            <a:ext cx="12928613" cy="2773048"/>
          </a:xfrm>
          <a:prstGeom prst="rect">
            <a:avLst/>
          </a:prstGeom>
        </p:spPr>
      </p:pic>
      <p:pic>
        <p:nvPicPr>
          <p:cNvPr id="107" name="图片 106"/>
          <p:cNvPicPr>
            <a:picLocks noChangeAspect="1"/>
          </p:cNvPicPr>
          <p:nvPr/>
        </p:nvPicPr>
        <p:blipFill>
          <a:blip r:embed="rId10">
            <a:lum contrast="-12000"/>
          </a:blip>
          <a:srcRect l="8367" t="32519" r="9044" b="47225"/>
          <a:stretch>
            <a:fillRect/>
          </a:stretch>
        </p:blipFill>
        <p:spPr>
          <a:xfrm>
            <a:off x="13470890" y="17800955"/>
            <a:ext cx="16108045" cy="1290955"/>
          </a:xfrm>
          <a:prstGeom prst="rect">
            <a:avLst/>
          </a:prstGeom>
        </p:spPr>
      </p:pic>
      <p:pic>
        <p:nvPicPr>
          <p:cNvPr id="108" name="图片 10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841095" y="24324310"/>
            <a:ext cx="14162405" cy="3032125"/>
          </a:xfrm>
          <a:prstGeom prst="rect">
            <a:avLst/>
          </a:prstGeom>
        </p:spPr>
      </p:pic>
      <p:sp>
        <p:nvSpPr>
          <p:cNvPr id="109" name="文本框 6"/>
          <p:cNvSpPr txBox="1"/>
          <p:nvPr/>
        </p:nvSpPr>
        <p:spPr>
          <a:xfrm>
            <a:off x="5662298" y="36862533"/>
            <a:ext cx="6063621" cy="135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β-actin</a:t>
            </a:r>
            <a:r>
              <a:rPr lang="zh-CN" altLang="en-US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：</a:t>
            </a: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42kDa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</a:p>
        </p:txBody>
      </p:sp>
      <p:sp>
        <p:nvSpPr>
          <p:cNvPr id="110" name="文本框 18"/>
          <p:cNvSpPr txBox="1"/>
          <p:nvPr/>
        </p:nvSpPr>
        <p:spPr>
          <a:xfrm>
            <a:off x="6060440" y="12300585"/>
            <a:ext cx="5161915" cy="20116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PI3K:85kDa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</a:p>
        </p:txBody>
      </p:sp>
      <p:sp>
        <p:nvSpPr>
          <p:cNvPr id="111" name="文本框 19"/>
          <p:cNvSpPr txBox="1"/>
          <p:nvPr/>
        </p:nvSpPr>
        <p:spPr>
          <a:xfrm>
            <a:off x="6113148" y="21688579"/>
            <a:ext cx="5161920" cy="1379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AKT:60kDa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original</a:t>
            </a: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28998588" y="37292249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——40kDa</a:t>
            </a:r>
          </a:p>
        </p:txBody>
      </p:sp>
      <p:sp>
        <p:nvSpPr>
          <p:cNvPr id="113" name="文本框 112"/>
          <p:cNvSpPr txBox="1"/>
          <p:nvPr/>
        </p:nvSpPr>
        <p:spPr>
          <a:xfrm>
            <a:off x="27632070" y="14329394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——75kDa</a:t>
            </a:r>
          </a:p>
        </p:txBody>
      </p:sp>
      <p:sp>
        <p:nvSpPr>
          <p:cNvPr id="114" name="文本框 113"/>
          <p:cNvSpPr txBox="1"/>
          <p:nvPr/>
        </p:nvSpPr>
        <p:spPr>
          <a:xfrm>
            <a:off x="28003545" y="22669486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——60kDa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28624575" y="27731073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——35kDa</a:t>
            </a:r>
          </a:p>
        </p:txBody>
      </p:sp>
      <p:sp>
        <p:nvSpPr>
          <p:cNvPr id="24" name="文本框 18"/>
          <p:cNvSpPr txBox="1"/>
          <p:nvPr/>
        </p:nvSpPr>
        <p:spPr>
          <a:xfrm>
            <a:off x="8308978" y="17928741"/>
            <a:ext cx="5161920" cy="12115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PI3K:85kDa</a:t>
            </a:r>
          </a:p>
        </p:txBody>
      </p:sp>
      <p:sp>
        <p:nvSpPr>
          <p:cNvPr id="25" name="文本框 19"/>
          <p:cNvSpPr txBox="1"/>
          <p:nvPr/>
        </p:nvSpPr>
        <p:spPr>
          <a:xfrm>
            <a:off x="8679183" y="25365229"/>
            <a:ext cx="5161920" cy="13798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AKT:60kDa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502528" y="32969992"/>
            <a:ext cx="4878075" cy="16656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P-S6:32kDa</a:t>
            </a:r>
          </a:p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endParaRPr lang="en-US" altLang="zh-CN" sz="6000" b="1" kern="1200">
              <a:solidFill>
                <a:srgbClr val="000000"/>
              </a:solidFill>
              <a:ea typeface="宋体" panose="02010600030101010101" pitchFamily="2" charset="-122"/>
              <a:cs typeface="+mn-lt"/>
              <a:sym typeface="Times New Roman" panose="02020603050405020304"/>
            </a:endParaRPr>
          </a:p>
        </p:txBody>
      </p:sp>
      <p:sp>
        <p:nvSpPr>
          <p:cNvPr id="27" name="文本框 6"/>
          <p:cNvSpPr txBox="1"/>
          <p:nvPr/>
        </p:nvSpPr>
        <p:spPr>
          <a:xfrm>
            <a:off x="7777483" y="40304233"/>
            <a:ext cx="6063621" cy="13519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algn="l" eaLnBrk="1">
              <a:spcBef>
                <a:spcPts val="0"/>
              </a:spcBef>
              <a:spcAft>
                <a:spcPts val="0"/>
              </a:spcAft>
            </a:pP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β-actin</a:t>
            </a:r>
            <a:r>
              <a:rPr lang="zh-CN" altLang="en-US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：</a:t>
            </a:r>
            <a:r>
              <a:rPr lang="en-US" altLang="zh-CN" sz="6000" b="1" kern="1200">
                <a:solidFill>
                  <a:srgbClr val="000000"/>
                </a:solidFill>
                <a:ea typeface="宋体" panose="02010600030101010101" pitchFamily="2" charset="-122"/>
                <a:cs typeface="+mn-lt"/>
                <a:sym typeface="Times New Roman" panose="02020603050405020304"/>
              </a:rPr>
              <a:t>42kDa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2"/>
          <a:srcRect b="4739"/>
          <a:stretch>
            <a:fillRect/>
          </a:stretch>
        </p:blipFill>
        <p:spPr>
          <a:xfrm>
            <a:off x="35761295" y="16493490"/>
            <a:ext cx="6727825" cy="22990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641350"/>
            <a:ext cx="1806575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/>
              <a:t>fig.4E-original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8460" y="24570690"/>
            <a:ext cx="19624675" cy="42525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32415" y="17735550"/>
            <a:ext cx="18096865" cy="2780030"/>
          </a:xfrm>
          <a:prstGeom prst="rect">
            <a:avLst/>
          </a:prstGeom>
        </p:spPr>
      </p:pic>
      <p:sp>
        <p:nvSpPr>
          <p:cNvPr id="188" name="文本框 187"/>
          <p:cNvSpPr txBox="1"/>
          <p:nvPr/>
        </p:nvSpPr>
        <p:spPr>
          <a:xfrm>
            <a:off x="2190750" y="18770600"/>
            <a:ext cx="109067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β-actin:42kDa  </a:t>
            </a:r>
            <a:r>
              <a:rPr lang="en-US" altLang="zh-CN" sz="6000" b="1">
                <a:sym typeface="+mn-ea"/>
              </a:rPr>
              <a:t>original</a:t>
            </a:r>
            <a:endParaRPr lang="en-US" altLang="zh-CN" sz="6000" b="1"/>
          </a:p>
        </p:txBody>
      </p:sp>
      <p:cxnSp>
        <p:nvCxnSpPr>
          <p:cNvPr id="189" name="直接连接符 188"/>
          <p:cNvCxnSpPr/>
          <p:nvPr/>
        </p:nvCxnSpPr>
        <p:spPr>
          <a:xfrm>
            <a:off x="13160688" y="92341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0" name="直接连接符 189"/>
          <p:cNvCxnSpPr/>
          <p:nvPr/>
        </p:nvCxnSpPr>
        <p:spPr>
          <a:xfrm>
            <a:off x="16354119" y="92341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1" name="直接连接符 190"/>
          <p:cNvCxnSpPr/>
          <p:nvPr>
            <p:custDataLst>
              <p:tags r:id="rId2"/>
            </p:custDataLst>
          </p:nvPr>
        </p:nvCxnSpPr>
        <p:spPr>
          <a:xfrm>
            <a:off x="19585015" y="92341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92" name="直接连接符 191"/>
          <p:cNvCxnSpPr/>
          <p:nvPr>
            <p:custDataLst>
              <p:tags r:id="rId3"/>
            </p:custDataLst>
          </p:nvPr>
        </p:nvCxnSpPr>
        <p:spPr>
          <a:xfrm>
            <a:off x="22873062" y="92341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93" name="文本框 192"/>
          <p:cNvSpPr txBox="1"/>
          <p:nvPr/>
        </p:nvSpPr>
        <p:spPr>
          <a:xfrm>
            <a:off x="13662682" y="8422588"/>
            <a:ext cx="2479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Con</a:t>
            </a:r>
          </a:p>
        </p:txBody>
      </p:sp>
      <p:sp>
        <p:nvSpPr>
          <p:cNvPr id="194" name="文本框 193"/>
          <p:cNvSpPr txBox="1"/>
          <p:nvPr/>
        </p:nvSpPr>
        <p:spPr>
          <a:xfrm>
            <a:off x="16830068" y="8422588"/>
            <a:ext cx="2479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HDM</a:t>
            </a:r>
          </a:p>
        </p:txBody>
      </p:sp>
      <p:sp>
        <p:nvSpPr>
          <p:cNvPr id="195" name="文本框 194"/>
          <p:cNvSpPr txBox="1"/>
          <p:nvPr>
            <p:custDataLst>
              <p:tags r:id="rId4"/>
            </p:custDataLst>
          </p:nvPr>
        </p:nvSpPr>
        <p:spPr>
          <a:xfrm>
            <a:off x="19997454" y="8484183"/>
            <a:ext cx="27051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DHA-L</a:t>
            </a:r>
          </a:p>
        </p:txBody>
      </p:sp>
      <p:sp>
        <p:nvSpPr>
          <p:cNvPr id="196" name="文本框 195"/>
          <p:cNvSpPr txBox="1"/>
          <p:nvPr>
            <p:custDataLst>
              <p:tags r:id="rId5"/>
            </p:custDataLst>
          </p:nvPr>
        </p:nvSpPr>
        <p:spPr>
          <a:xfrm>
            <a:off x="23316606" y="8484183"/>
            <a:ext cx="2613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DHA-H</a:t>
            </a:r>
          </a:p>
        </p:txBody>
      </p:sp>
      <p:sp>
        <p:nvSpPr>
          <p:cNvPr id="201" name="文本框 200"/>
          <p:cNvSpPr txBox="1"/>
          <p:nvPr/>
        </p:nvSpPr>
        <p:spPr>
          <a:xfrm>
            <a:off x="2190750" y="10902950"/>
            <a:ext cx="11045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MMP9:92 kDa  original  </a:t>
            </a:r>
          </a:p>
        </p:txBody>
      </p:sp>
      <p:sp>
        <p:nvSpPr>
          <p:cNvPr id="205" name="文本框 204"/>
          <p:cNvSpPr txBox="1"/>
          <p:nvPr/>
        </p:nvSpPr>
        <p:spPr>
          <a:xfrm>
            <a:off x="2190750" y="26638250"/>
            <a:ext cx="82289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ym typeface="+mn-ea"/>
              </a:rPr>
              <a:t>P-S6:32kDa  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8460" y="20901660"/>
            <a:ext cx="17819370" cy="2741930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6423951" y="-2949029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31338" y="49433645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39830" y="29472890"/>
            <a:ext cx="17018000" cy="231394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98779" y="13781999"/>
            <a:ext cx="16838384" cy="315723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66796" y="344768"/>
            <a:ext cx="18987870" cy="758130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27041522" y="11911285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——75kDa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8076572" y="19052499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——40kDa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8076572" y="25678092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——35kDa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32415" y="9530080"/>
            <a:ext cx="17105630" cy="345567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2190750" y="14992350"/>
            <a:ext cx="110458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MMP9:92 kDa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2190750" y="21810302"/>
            <a:ext cx="6029972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β-actin:42kDa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2190750" y="30308512"/>
            <a:ext cx="4810134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ym typeface="+mn-ea"/>
              </a:rPr>
              <a:t>P-S6:32kDa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2190750" y="26638250"/>
            <a:ext cx="104870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>
                <a:sym typeface="+mn-ea"/>
              </a:rPr>
              <a:t>P-S6:32kDa  original</a:t>
            </a:r>
            <a:endParaRPr lang="en-US" altLang="zh-CN" sz="6000" b="1"/>
          </a:p>
          <a:p>
            <a:endParaRPr lang="en-US" altLang="zh-CN" sz="6000" b="1">
              <a:sym typeface="+mn-ea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4"/>
          <a:srcRect b="4739"/>
          <a:stretch>
            <a:fillRect/>
          </a:stretch>
        </p:blipFill>
        <p:spPr>
          <a:xfrm>
            <a:off x="37132895" y="9772015"/>
            <a:ext cx="6727825" cy="229901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0" y="641350"/>
            <a:ext cx="1806575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/>
              <a:t>fig.7A-original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86005" y="17872710"/>
            <a:ext cx="16758285" cy="269938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6135" y="9751695"/>
            <a:ext cx="18258155" cy="3429000"/>
          </a:xfrm>
          <a:prstGeom prst="rect">
            <a:avLst/>
          </a:prstGeom>
        </p:spPr>
      </p:pic>
      <p:sp>
        <p:nvSpPr>
          <p:cNvPr id="187" name="文本框 186"/>
          <p:cNvSpPr txBox="1"/>
          <p:nvPr/>
        </p:nvSpPr>
        <p:spPr>
          <a:xfrm>
            <a:off x="2842260" y="10501630"/>
            <a:ext cx="94792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PI3K</a:t>
            </a:r>
            <a:r>
              <a:rPr lang="zh-CN" altLang="en-US" sz="6000" b="1"/>
              <a:t>：</a:t>
            </a:r>
            <a:r>
              <a:rPr lang="en-US" altLang="zh-CN" sz="6000" b="1"/>
              <a:t>85kDa original</a:t>
            </a:r>
          </a:p>
        </p:txBody>
      </p:sp>
      <p:sp>
        <p:nvSpPr>
          <p:cNvPr id="13" name="矩形 12"/>
          <p:cNvSpPr/>
          <p:nvPr/>
        </p:nvSpPr>
        <p:spPr>
          <a:xfrm>
            <a:off x="6423951" y="-2949029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31338" y="49433645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62335" y="13294995"/>
            <a:ext cx="17860645" cy="37757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93550" y="21244560"/>
            <a:ext cx="16469995" cy="282384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972437" y="18849319"/>
            <a:ext cx="892113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β-actin:42kDa </a:t>
            </a:r>
            <a:r>
              <a:rPr lang="en-US" altLang="zh-CN" sz="6000" b="1">
                <a:sym typeface="+mn-ea"/>
              </a:rPr>
              <a:t>original</a:t>
            </a:r>
            <a:endParaRPr lang="en-US" altLang="zh-CN" sz="6000" b="1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036956" y="1423640"/>
            <a:ext cx="18561087" cy="775654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8923027" y="18945841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——40kDa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28363592" y="12104981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——75kDa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966460" y="14928215"/>
            <a:ext cx="635508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PI3K</a:t>
            </a:r>
            <a:r>
              <a:rPr lang="zh-CN" altLang="en-US" sz="6000" b="1"/>
              <a:t>：</a:t>
            </a:r>
            <a:r>
              <a:rPr lang="en-US" altLang="zh-CN" sz="6000" b="1"/>
              <a:t>85kDa 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788660" y="22009735"/>
            <a:ext cx="57975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β-actin:42kDa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13351188" y="94246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16544619" y="94246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8" name="直接连接符 37"/>
          <p:cNvCxnSpPr/>
          <p:nvPr>
            <p:custDataLst>
              <p:tags r:id="rId2"/>
            </p:custDataLst>
          </p:nvPr>
        </p:nvCxnSpPr>
        <p:spPr>
          <a:xfrm>
            <a:off x="19775515" y="94246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>
            <p:custDataLst>
              <p:tags r:id="rId3"/>
            </p:custDataLst>
          </p:nvPr>
        </p:nvCxnSpPr>
        <p:spPr>
          <a:xfrm>
            <a:off x="23063562" y="94246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13853182" y="8613088"/>
            <a:ext cx="2479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Con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17020568" y="8613088"/>
            <a:ext cx="2479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HDM</a:t>
            </a:r>
          </a:p>
        </p:txBody>
      </p:sp>
      <p:sp>
        <p:nvSpPr>
          <p:cNvPr id="42" name="文本框 41"/>
          <p:cNvSpPr txBox="1"/>
          <p:nvPr>
            <p:custDataLst>
              <p:tags r:id="rId4"/>
            </p:custDataLst>
          </p:nvPr>
        </p:nvSpPr>
        <p:spPr>
          <a:xfrm>
            <a:off x="20187954" y="8674683"/>
            <a:ext cx="27051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DHA-L</a:t>
            </a:r>
          </a:p>
        </p:txBody>
      </p:sp>
      <p:sp>
        <p:nvSpPr>
          <p:cNvPr id="43" name="文本框 42"/>
          <p:cNvSpPr txBox="1"/>
          <p:nvPr>
            <p:custDataLst>
              <p:tags r:id="rId5"/>
            </p:custDataLst>
          </p:nvPr>
        </p:nvSpPr>
        <p:spPr>
          <a:xfrm>
            <a:off x="23507106" y="8674683"/>
            <a:ext cx="2613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DHA-H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2"/>
          <a:srcRect b="4739"/>
          <a:stretch>
            <a:fillRect/>
          </a:stretch>
        </p:blipFill>
        <p:spPr>
          <a:xfrm>
            <a:off x="37399595" y="11516360"/>
            <a:ext cx="6727825" cy="229901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0" y="1307465"/>
            <a:ext cx="1806575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/>
              <a:t>fig.7A-original</a:t>
            </a:r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文本框 198"/>
          <p:cNvSpPr txBox="1"/>
          <p:nvPr/>
        </p:nvSpPr>
        <p:spPr>
          <a:xfrm>
            <a:off x="2513330" y="17605375"/>
            <a:ext cx="823595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AKT:60kDa </a:t>
            </a:r>
            <a:r>
              <a:rPr lang="en-US" altLang="zh-CN" sz="6000" b="1">
                <a:sym typeface="+mn-ea"/>
              </a:rPr>
              <a:t>original</a:t>
            </a:r>
            <a:endParaRPr lang="en-US" altLang="zh-CN" sz="6000" b="1"/>
          </a:p>
        </p:txBody>
      </p:sp>
      <p:sp>
        <p:nvSpPr>
          <p:cNvPr id="200" name="文本框 199"/>
          <p:cNvSpPr txBox="1"/>
          <p:nvPr/>
        </p:nvSpPr>
        <p:spPr>
          <a:xfrm>
            <a:off x="1872615" y="23260685"/>
            <a:ext cx="11078845" cy="1152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b="1"/>
              <a:t>β-actin:42kDa </a:t>
            </a:r>
            <a:r>
              <a:rPr lang="en-US" altLang="zh-CN" sz="6000" b="1">
                <a:sym typeface="+mn-ea"/>
              </a:rPr>
              <a:t>original</a:t>
            </a:r>
            <a:endParaRPr lang="en-US" altLang="zh-CN" sz="6000" b="1"/>
          </a:p>
          <a:p>
            <a:r>
              <a:rPr lang="en-US" altLang="zh-CN" sz="6000" b="1"/>
              <a:t> </a:t>
            </a:r>
          </a:p>
        </p:txBody>
      </p:sp>
      <p:sp>
        <p:nvSpPr>
          <p:cNvPr id="206" name="文本框 205"/>
          <p:cNvSpPr txBox="1"/>
          <p:nvPr/>
        </p:nvSpPr>
        <p:spPr>
          <a:xfrm>
            <a:off x="424815" y="10313035"/>
            <a:ext cx="892746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NRF2</a:t>
            </a:r>
            <a:r>
              <a:rPr lang="zh-CN" altLang="en-US" sz="6000" b="1"/>
              <a:t>：</a:t>
            </a:r>
            <a:r>
              <a:rPr lang="en-US" altLang="zh-CN" sz="6000" b="1"/>
              <a:t>95kDa original</a:t>
            </a:r>
          </a:p>
        </p:txBody>
      </p:sp>
      <p:sp>
        <p:nvSpPr>
          <p:cNvPr id="13" name="矩形 12"/>
          <p:cNvSpPr/>
          <p:nvPr/>
        </p:nvSpPr>
        <p:spPr>
          <a:xfrm>
            <a:off x="6423951" y="-2949029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631338" y="49433645"/>
            <a:ext cx="24612730" cy="1447808"/>
          </a:xfrm>
          <a:prstGeom prst="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2209" y="12720942"/>
            <a:ext cx="18342646" cy="34740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03025" y="25206325"/>
            <a:ext cx="16988790" cy="2870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77898" y="34001875"/>
            <a:ext cx="18265176" cy="7677800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29244337" y="23260687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——40kDa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28284852" y="11722728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——75kDa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29657087" y="17698081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——60kDa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5970" y="8995410"/>
            <a:ext cx="18618835" cy="36493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48645" y="22489160"/>
            <a:ext cx="18495645" cy="242252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631055" y="14022705"/>
            <a:ext cx="70427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NRF2</a:t>
            </a:r>
            <a:r>
              <a:rPr lang="zh-CN" altLang="en-US" sz="6000" b="1"/>
              <a:t>：</a:t>
            </a:r>
            <a:r>
              <a:rPr lang="en-US" altLang="zh-CN" sz="6000" b="1"/>
              <a:t>95kDa 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4631057" y="20101555"/>
            <a:ext cx="5543561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AKT:60kDa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4398012" y="26557606"/>
            <a:ext cx="554419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β-actin:42kDa</a:t>
            </a:r>
          </a:p>
        </p:txBody>
      </p:sp>
      <p:cxnSp>
        <p:nvCxnSpPr>
          <p:cNvPr id="39" name="直接连接符 38"/>
          <p:cNvCxnSpPr/>
          <p:nvPr/>
        </p:nvCxnSpPr>
        <p:spPr>
          <a:xfrm>
            <a:off x="13198788" y="87388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16392219" y="87388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>
            <p:custDataLst>
              <p:tags r:id="rId2"/>
            </p:custDataLst>
          </p:nvPr>
        </p:nvCxnSpPr>
        <p:spPr>
          <a:xfrm>
            <a:off x="19623115" y="87388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>
            <p:custDataLst>
              <p:tags r:id="rId3"/>
            </p:custDataLst>
          </p:nvPr>
        </p:nvCxnSpPr>
        <p:spPr>
          <a:xfrm>
            <a:off x="22911162" y="8738824"/>
            <a:ext cx="263653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13700782" y="7927288"/>
            <a:ext cx="2479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Con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6868168" y="7927288"/>
            <a:ext cx="2479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/>
              <a:t>HDM</a:t>
            </a:r>
          </a:p>
        </p:txBody>
      </p:sp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>
          <a:xfrm>
            <a:off x="20035554" y="7988883"/>
            <a:ext cx="27051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DHA-L</a:t>
            </a:r>
          </a:p>
        </p:txBody>
      </p:sp>
      <p:sp>
        <p:nvSpPr>
          <p:cNvPr id="46" name="文本框 45"/>
          <p:cNvSpPr txBox="1"/>
          <p:nvPr>
            <p:custDataLst>
              <p:tags r:id="rId5"/>
            </p:custDataLst>
          </p:nvPr>
        </p:nvSpPr>
        <p:spPr>
          <a:xfrm>
            <a:off x="23354706" y="7988883"/>
            <a:ext cx="261303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/>
              <a:t>DHA-H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12"/>
          <a:srcRect b="4739"/>
          <a:stretch>
            <a:fillRect/>
          </a:stretch>
        </p:blipFill>
        <p:spPr>
          <a:xfrm>
            <a:off x="38771195" y="10313035"/>
            <a:ext cx="6727825" cy="229901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0" y="641350"/>
            <a:ext cx="18065750" cy="1861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b="1"/>
              <a:t>fig.7A-original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rcRect b="10000"/>
          <a:stretch>
            <a:fillRect/>
          </a:stretch>
        </p:blipFill>
        <p:spPr>
          <a:xfrm>
            <a:off x="9942195" y="17329785"/>
            <a:ext cx="20095845" cy="120586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201400" y="19885660"/>
            <a:ext cx="16785590" cy="12001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5"/>
          <a:srcRect t="15326"/>
          <a:stretch>
            <a:fillRect/>
          </a:stretch>
        </p:blipFill>
        <p:spPr>
          <a:xfrm>
            <a:off x="10174605" y="29138245"/>
            <a:ext cx="20290790" cy="14839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555605" y="31478855"/>
            <a:ext cx="17729200" cy="185356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596390" y="29339540"/>
            <a:ext cx="11078845" cy="1152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6000" b="1"/>
              <a:t>β-actin:42kDa </a:t>
            </a:r>
            <a:r>
              <a:rPr lang="en-US" altLang="zh-CN" sz="6000" b="1">
                <a:sym typeface="+mn-ea"/>
              </a:rPr>
              <a:t>original</a:t>
            </a:r>
            <a:endParaRPr lang="en-US" altLang="zh-CN" sz="6000" b="1"/>
          </a:p>
          <a:p>
            <a:r>
              <a:rPr lang="en-US" altLang="zh-CN" sz="6000" b="1"/>
              <a:t> 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31057" y="31950661"/>
            <a:ext cx="554419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/>
              <a:t>β-actin:42kDa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30465442" y="29700222"/>
            <a:ext cx="399542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/>
              <a:t>——40kDa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42.05,&quot;left&quot;:981.2,&quot;top&quot;:43.55,&quot;width&quot;:850.55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179</Words>
  <Application>Microsoft Office PowerPoint</Application>
  <PresentationFormat>自定义</PresentationFormat>
  <Paragraphs>107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宋体</vt:lpstr>
      <vt:lpstr>微软雅黑</vt:lpstr>
      <vt:lpstr>Arial</vt:lpstr>
      <vt:lpstr>Calibri</vt:lpstr>
      <vt:lpstr>Times New Roman</vt:lpstr>
      <vt:lpstr>Wingdings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Lenovo</dc:creator>
  <cp:lastModifiedBy>Lenovo</cp:lastModifiedBy>
  <cp:revision>288</cp:revision>
  <dcterms:created xsi:type="dcterms:W3CDTF">2019-06-19T02:08:00Z</dcterms:created>
  <dcterms:modified xsi:type="dcterms:W3CDTF">2026-03-08T12:03:44Z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FA4B9EFB05E1457F9453227F6EFF5CDD_13</vt:lpwstr>
  </property>
</Properties>
</file>