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8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彰大 碓井" userId="28ab6b6b716c4971" providerId="LiveId" clId="{485E65C1-CEE5-41DC-91F3-413CCEEC5DD7}"/>
    <pc:docChg chg="custSel addSld modSld">
      <pc:chgData name="彰大 碓井" userId="28ab6b6b716c4971" providerId="LiveId" clId="{485E65C1-CEE5-41DC-91F3-413CCEEC5DD7}" dt="2026-03-06T06:47:18.963" v="14" actId="20577"/>
      <pc:docMkLst>
        <pc:docMk/>
      </pc:docMkLst>
      <pc:sldChg chg="addSp delSp modSp new mod modClrScheme chgLayout">
        <pc:chgData name="彰大 碓井" userId="28ab6b6b716c4971" providerId="LiveId" clId="{485E65C1-CEE5-41DC-91F3-413CCEEC5DD7}" dt="2026-03-06T06:46:19.623" v="2"/>
        <pc:sldMkLst>
          <pc:docMk/>
          <pc:sldMk cId="2414270434" sldId="256"/>
        </pc:sldMkLst>
        <pc:spChg chg="del">
          <ac:chgData name="彰大 碓井" userId="28ab6b6b716c4971" providerId="LiveId" clId="{485E65C1-CEE5-41DC-91F3-413CCEEC5DD7}" dt="2026-03-06T06:46:08.370" v="1" actId="700"/>
          <ac:spMkLst>
            <pc:docMk/>
            <pc:sldMk cId="2414270434" sldId="256"/>
            <ac:spMk id="2" creationId="{C781E548-7465-CF2E-310A-2F75F88797B1}"/>
          </ac:spMkLst>
        </pc:spChg>
        <pc:spChg chg="del">
          <ac:chgData name="彰大 碓井" userId="28ab6b6b716c4971" providerId="LiveId" clId="{485E65C1-CEE5-41DC-91F3-413CCEEC5DD7}" dt="2026-03-06T06:46:08.370" v="1" actId="700"/>
          <ac:spMkLst>
            <pc:docMk/>
            <pc:sldMk cId="2414270434" sldId="256"/>
            <ac:spMk id="3" creationId="{AD0E27B2-EE82-0E52-84CA-8EA1666293B9}"/>
          </ac:spMkLst>
        </pc:spChg>
        <pc:spChg chg="add mod">
          <ac:chgData name="彰大 碓井" userId="28ab6b6b716c4971" providerId="LiveId" clId="{485E65C1-CEE5-41DC-91F3-413CCEEC5DD7}" dt="2026-03-06T06:46:19.623" v="2"/>
          <ac:spMkLst>
            <pc:docMk/>
            <pc:sldMk cId="2414270434" sldId="256"/>
            <ac:spMk id="5" creationId="{B26EEE8C-4049-1A6A-C9C7-27F037EDF3E1}"/>
          </ac:spMkLst>
        </pc:spChg>
        <pc:graphicFrameChg chg="add mod">
          <ac:chgData name="彰大 碓井" userId="28ab6b6b716c4971" providerId="LiveId" clId="{485E65C1-CEE5-41DC-91F3-413CCEEC5DD7}" dt="2026-03-06T06:46:19.623" v="2"/>
          <ac:graphicFrameMkLst>
            <pc:docMk/>
            <pc:sldMk cId="2414270434" sldId="256"/>
            <ac:graphicFrameMk id="4" creationId="{FF81FBCA-5B84-C28E-5E19-12B6B9951037}"/>
          </ac:graphicFrameMkLst>
        </pc:graphicFrameChg>
      </pc:sldChg>
      <pc:sldChg chg="addSp modSp new">
        <pc:chgData name="彰大 碓井" userId="28ab6b6b716c4971" providerId="LiveId" clId="{485E65C1-CEE5-41DC-91F3-413CCEEC5DD7}" dt="2026-03-06T06:46:29.061" v="4"/>
        <pc:sldMkLst>
          <pc:docMk/>
          <pc:sldMk cId="1934097858" sldId="257"/>
        </pc:sldMkLst>
        <pc:spChg chg="add mod">
          <ac:chgData name="彰大 碓井" userId="28ab6b6b716c4971" providerId="LiveId" clId="{485E65C1-CEE5-41DC-91F3-413CCEEC5DD7}" dt="2026-03-06T06:46:29.061" v="4"/>
          <ac:spMkLst>
            <pc:docMk/>
            <pc:sldMk cId="1934097858" sldId="257"/>
            <ac:spMk id="3" creationId="{392335FD-C586-72DE-44DA-4174CDC9C6DA}"/>
          </ac:spMkLst>
        </pc:spChg>
        <pc:graphicFrameChg chg="add mod">
          <ac:chgData name="彰大 碓井" userId="28ab6b6b716c4971" providerId="LiveId" clId="{485E65C1-CEE5-41DC-91F3-413CCEEC5DD7}" dt="2026-03-06T06:46:29.061" v="4"/>
          <ac:graphicFrameMkLst>
            <pc:docMk/>
            <pc:sldMk cId="1934097858" sldId="257"/>
            <ac:graphicFrameMk id="2" creationId="{2891D83C-254B-498A-0B85-CC0CCE037AF0}"/>
          </ac:graphicFrameMkLst>
        </pc:graphicFrameChg>
      </pc:sldChg>
      <pc:sldChg chg="addSp modSp new">
        <pc:chgData name="彰大 碓井" userId="28ab6b6b716c4971" providerId="LiveId" clId="{485E65C1-CEE5-41DC-91F3-413CCEEC5DD7}" dt="2026-03-06T06:46:39.359" v="6"/>
        <pc:sldMkLst>
          <pc:docMk/>
          <pc:sldMk cId="3784922754" sldId="258"/>
        </pc:sldMkLst>
        <pc:spChg chg="add mod">
          <ac:chgData name="彰大 碓井" userId="28ab6b6b716c4971" providerId="LiveId" clId="{485E65C1-CEE5-41DC-91F3-413CCEEC5DD7}" dt="2026-03-06T06:46:39.359" v="6"/>
          <ac:spMkLst>
            <pc:docMk/>
            <pc:sldMk cId="3784922754" sldId="258"/>
            <ac:spMk id="2" creationId="{A5213E78-4298-CDC2-0079-896624F0EF7D}"/>
          </ac:spMkLst>
        </pc:spChg>
        <pc:graphicFrameChg chg="add mod">
          <ac:chgData name="彰大 碓井" userId="28ab6b6b716c4971" providerId="LiveId" clId="{485E65C1-CEE5-41DC-91F3-413CCEEC5DD7}" dt="2026-03-06T06:46:39.359" v="6"/>
          <ac:graphicFrameMkLst>
            <pc:docMk/>
            <pc:sldMk cId="3784922754" sldId="258"/>
            <ac:graphicFrameMk id="3" creationId="{E9CF478B-2A32-38E5-2742-18BEFAA2E742}"/>
          </ac:graphicFrameMkLst>
        </pc:graphicFrameChg>
      </pc:sldChg>
      <pc:sldChg chg="addSp modSp new">
        <pc:chgData name="彰大 碓井" userId="28ab6b6b716c4971" providerId="LiveId" clId="{485E65C1-CEE5-41DC-91F3-413CCEEC5DD7}" dt="2026-03-06T06:46:50.170" v="8"/>
        <pc:sldMkLst>
          <pc:docMk/>
          <pc:sldMk cId="1144653796" sldId="259"/>
        </pc:sldMkLst>
        <pc:spChg chg="add mod">
          <ac:chgData name="彰大 碓井" userId="28ab6b6b716c4971" providerId="LiveId" clId="{485E65C1-CEE5-41DC-91F3-413CCEEC5DD7}" dt="2026-03-06T06:46:50.170" v="8"/>
          <ac:spMkLst>
            <pc:docMk/>
            <pc:sldMk cId="1144653796" sldId="259"/>
            <ac:spMk id="2" creationId="{B566B2B4-9E9A-1E60-00EE-9C989D571AF3}"/>
          </ac:spMkLst>
        </pc:spChg>
        <pc:graphicFrameChg chg="add mod">
          <ac:chgData name="彰大 碓井" userId="28ab6b6b716c4971" providerId="LiveId" clId="{485E65C1-CEE5-41DC-91F3-413CCEEC5DD7}" dt="2026-03-06T06:46:50.170" v="8"/>
          <ac:graphicFrameMkLst>
            <pc:docMk/>
            <pc:sldMk cId="1144653796" sldId="259"/>
            <ac:graphicFrameMk id="3" creationId="{407D025C-7B68-6818-F41F-A1AD21186B2B}"/>
          </ac:graphicFrameMkLst>
        </pc:graphicFrameChg>
      </pc:sldChg>
      <pc:sldChg chg="addSp modSp new mod">
        <pc:chgData name="彰大 碓井" userId="28ab6b6b716c4971" providerId="LiveId" clId="{485E65C1-CEE5-41DC-91F3-413CCEEC5DD7}" dt="2026-03-06T06:47:18.963" v="14" actId="20577"/>
        <pc:sldMkLst>
          <pc:docMk/>
          <pc:sldMk cId="200907223" sldId="260"/>
        </pc:sldMkLst>
        <pc:spChg chg="add mod">
          <ac:chgData name="彰大 碓井" userId="28ab6b6b716c4971" providerId="LiveId" clId="{485E65C1-CEE5-41DC-91F3-413CCEEC5DD7}" dt="2026-03-06T06:47:18.963" v="14" actId="20577"/>
          <ac:spMkLst>
            <pc:docMk/>
            <pc:sldMk cId="200907223" sldId="260"/>
            <ac:spMk id="3" creationId="{772A34E4-9349-5FC9-5807-11CDEE23036D}"/>
          </ac:spMkLst>
        </pc:spChg>
        <pc:graphicFrameChg chg="add mod">
          <ac:chgData name="彰大 碓井" userId="28ab6b6b716c4971" providerId="LiveId" clId="{485E65C1-CEE5-41DC-91F3-413CCEEC5DD7}" dt="2026-03-06T06:47:13.086" v="10"/>
          <ac:graphicFrameMkLst>
            <pc:docMk/>
            <pc:sldMk cId="200907223" sldId="260"/>
            <ac:graphicFrameMk id="2" creationId="{4D3ADE43-1E7E-13C3-CCA4-2AD001F6A22B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40FBE29-C825-2BDB-4552-FC3C715302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F73B63F-70C1-60F9-1241-73A9B9C0BE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5F4907-E737-679D-B216-15580D48B8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29AD7C-0F2B-C0E5-0125-5BD6B503F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8C51153-C79C-C227-B99E-C4970144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56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1F28F7-5F47-198F-9AC4-17AB0B040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91DB4BB-BF88-AF94-D0A0-587FBEC8EA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95916E2-A645-0D9A-9302-857C43B67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24E530-CFE2-E8CB-5304-674F886F0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35AF7E-7B52-684B-7DBC-BA9A2BDEB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1222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2A06E35-240F-8BF5-1CC7-187ADBDCBA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1283F5C-0890-9834-D10D-9A1E2DED7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FEA259C-A3AB-B128-A8C8-811EB03A6C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60ED0D-608B-8573-9884-500F95CA9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993BF9E-B7CA-31F8-1FE8-C032BCEDE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0130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B30A27-EB30-FC0C-ADBD-AA891C6C1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C9F5A5-6E37-5B74-51F8-CF2C36FF6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EBD286E-2F04-E5DA-56EE-E6594B4BB5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9D48E9-7A60-07F0-B5EF-0517E0C63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304EE3-7078-60E4-6322-4AAF5E47D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3357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168BFF-A95E-9D09-D948-581C9E389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7F39BD-A835-35BA-7F4E-D6EC19F9E9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1B609B-32D3-59F4-9771-FBF49054D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B76828-D1FE-EB5C-6582-2D30DB3937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7D7475-1BF4-1BC9-413B-3713C257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0777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34B285-FD47-4EBA-D0A4-918990002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725542-8451-1DD2-EB9E-C7C477EB5B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73E8C06-D008-93FC-B09A-2763F2D353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E04D28F-6CCF-E9C2-DC98-F8885602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01B5FD-CF91-50A1-D4E5-C38CA43C8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98AD7C6-0C72-8D92-D87F-0FD8390A4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4654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211B25-C196-C8A5-D640-F4D3BF7E6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A73DC5-FD1C-D7C6-AD01-9238F1E1C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E49488B-8BC5-83DB-7CD2-EDB80E19E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ABF69F-0AAC-BE3E-875F-E069D90002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C6B5167-A0DD-A87A-3B84-15EC9B2E83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F49970D-5022-DE70-4095-7B3D090C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09CAB0FD-864E-2B65-90FF-D27C71E033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A577B7A-DBD3-4D5A-451E-73DFA46F13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270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ABDCC9-2DF6-E26D-8AA7-602F5B675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8A0884E-2E43-C655-8089-AF4727901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9032B41-A4D0-DCB2-8280-4C0980F08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C90598-8077-22FD-66DC-9B4D32BAC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534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49D91A8-865D-B3DE-4EA3-E79079920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9B221B2-14AD-061A-12E5-CB0B615E73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3B205D3-FCB5-C6E1-9F25-8651262BB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376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9E5767-C018-675C-A72D-0F16A73B7B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71421A-7F48-A646-782A-CCEA4546A7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1C4900F-4C37-B34F-F26A-582AB28D74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57F753-F260-88B1-E3A9-A87B4B735F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B4020CB-224E-7865-9BFB-5AE2DEDC1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05210A1-8700-4A51-7B7B-08FB4035B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1751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9526A0D-171B-C5FC-7D49-26AED9682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DC99711-328A-02C0-989D-6F84AE46EB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B582A03-062F-AF62-A2F8-815C1A8AE1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7D56C7-3E88-2AB8-3AAA-A33AB32E0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688471-1C24-B070-CB12-63EBDFF23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B9FCB5-19B5-7812-C6D2-BF5932CD6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026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247D275-06DF-C464-DC7C-D1EDE74218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EDFCE1-C939-0D7D-7F58-EDB5895CA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D538678-C6F3-1A83-3DA8-1334648DB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FAFD4-7B78-4EF6-BCCC-73E37F813538}" type="datetimeFigureOut">
              <a:rPr kumimoji="1" lang="ja-JP" altLang="en-US" smtClean="0"/>
              <a:t>2026/3/6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A9DF5D4-7DCB-5CA4-CFB2-DB8632BA40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BDBBCA-0535-44D2-464B-4B3D4DCB8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32DAF3-7DE6-4DC5-965B-94F5881F3E7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737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コンテンツ プレースホルダー 4">
            <a:extLst>
              <a:ext uri="{FF2B5EF4-FFF2-40B4-BE49-F238E27FC236}">
                <a16:creationId xmlns:a16="http://schemas.microsoft.com/office/drawing/2014/main" id="{FF81FBCA-5B84-C28E-5E19-12B6B99510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7779223"/>
              </p:ext>
            </p:extLst>
          </p:nvPr>
        </p:nvGraphicFramePr>
        <p:xfrm>
          <a:off x="267128" y="855219"/>
          <a:ext cx="11640620" cy="58429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017196">
                  <a:extLst>
                    <a:ext uri="{9D8B030D-6E8A-4147-A177-3AD203B41FA5}">
                      <a16:colId xmlns:a16="http://schemas.microsoft.com/office/drawing/2014/main" val="1809294525"/>
                    </a:ext>
                  </a:extLst>
                </a:gridCol>
                <a:gridCol w="2897312">
                  <a:extLst>
                    <a:ext uri="{9D8B030D-6E8A-4147-A177-3AD203B41FA5}">
                      <a16:colId xmlns:a16="http://schemas.microsoft.com/office/drawing/2014/main" val="294882063"/>
                    </a:ext>
                  </a:extLst>
                </a:gridCol>
                <a:gridCol w="2713582">
                  <a:extLst>
                    <a:ext uri="{9D8B030D-6E8A-4147-A177-3AD203B41FA5}">
                      <a16:colId xmlns:a16="http://schemas.microsoft.com/office/drawing/2014/main" val="3664508818"/>
                    </a:ext>
                  </a:extLst>
                </a:gridCol>
                <a:gridCol w="2012530">
                  <a:extLst>
                    <a:ext uri="{9D8B030D-6E8A-4147-A177-3AD203B41FA5}">
                      <a16:colId xmlns:a16="http://schemas.microsoft.com/office/drawing/2014/main" val="4240712357"/>
                    </a:ext>
                  </a:extLst>
                </a:gridCol>
              </a:tblGrid>
              <a:tr h="485776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Right-sided, negative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N=511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Left-sided, negative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N=930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P-value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77956397"/>
                  </a:ext>
                </a:extLst>
              </a:tr>
              <a:tr h="249073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(years)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 (23-94)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67 (23-98)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48412371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 (Male / Female)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261/250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589/341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54441188"/>
                  </a:ext>
                </a:extLst>
              </a:tr>
              <a:tr h="41023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 (V/C/A/T) /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(D/S,RS/Ra/Rb/P)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7/76/308/120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62/514/156/192/6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87522107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Surgery time (-223/ 223-/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298/203/10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398/518/14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1293269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loss (-65/ 65-/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301/208/2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423/505/2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7702921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Laparoscopic surgery / Open surgery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Unknown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309/190/12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586/328/16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824292485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tub1, 2/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por,muc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443/69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884/46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1628401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(-T3/T4)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372/139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708/222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26793552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</a:t>
                      </a:r>
                      <a:r>
                        <a:rPr kumimoji="1" lang="en-US" altLang="ja-JP" sz="1400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/N+)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268/243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439/491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47660175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pStage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(Stage2/3)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268/243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439/491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66863142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 (0/1/Unknown)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185/324/2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324/605/1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0.58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49634779"/>
                  </a:ext>
                </a:extLst>
              </a:tr>
              <a:tr h="3360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(0/1/Unknown)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160/348/3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230/697/3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712187291"/>
                  </a:ext>
                </a:extLst>
              </a:tr>
              <a:tr h="41023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Preoperative therapy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 therapy / Chemotherapy / Chemoradiotherapy / Radiation therapy)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511/0/0/0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892/11/25/2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5281929"/>
                  </a:ext>
                </a:extLst>
              </a:tr>
              <a:tr h="41023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Postoperative chemotherapy 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 therapy / Chemotherapy 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289/216/6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461/461/8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3777251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26EEE8C-4049-1A6A-C9C7-27F037EDF3E1}"/>
              </a:ext>
            </a:extLst>
          </p:cNvPr>
          <p:cNvSpPr txBox="1"/>
          <p:nvPr/>
        </p:nvSpPr>
        <p:spPr>
          <a:xfrm>
            <a:off x="435924" y="401743"/>
            <a:ext cx="6237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Table 1a. Patients’ characteristics (cytology-negative cases)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427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コンテンツ プレースホルダー 4">
            <a:extLst>
              <a:ext uri="{FF2B5EF4-FFF2-40B4-BE49-F238E27FC236}">
                <a16:creationId xmlns:a16="http://schemas.microsoft.com/office/drawing/2014/main" id="{2891D83C-254B-498A-0B85-CC0CCE037A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4625287"/>
              </p:ext>
            </p:extLst>
          </p:nvPr>
        </p:nvGraphicFramePr>
        <p:xfrm>
          <a:off x="224118" y="860746"/>
          <a:ext cx="11306626" cy="58895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132125">
                  <a:extLst>
                    <a:ext uri="{9D8B030D-6E8A-4147-A177-3AD203B41FA5}">
                      <a16:colId xmlns:a16="http://schemas.microsoft.com/office/drawing/2014/main" val="1809294525"/>
                    </a:ext>
                  </a:extLst>
                </a:gridCol>
                <a:gridCol w="2304533">
                  <a:extLst>
                    <a:ext uri="{9D8B030D-6E8A-4147-A177-3AD203B41FA5}">
                      <a16:colId xmlns:a16="http://schemas.microsoft.com/office/drawing/2014/main" val="294882063"/>
                    </a:ext>
                  </a:extLst>
                </a:gridCol>
                <a:gridCol w="2885381">
                  <a:extLst>
                    <a:ext uri="{9D8B030D-6E8A-4147-A177-3AD203B41FA5}">
                      <a16:colId xmlns:a16="http://schemas.microsoft.com/office/drawing/2014/main" val="3664508818"/>
                    </a:ext>
                  </a:extLst>
                </a:gridCol>
                <a:gridCol w="1984587">
                  <a:extLst>
                    <a:ext uri="{9D8B030D-6E8A-4147-A177-3AD203B41FA5}">
                      <a16:colId xmlns:a16="http://schemas.microsoft.com/office/drawing/2014/main" val="4240712357"/>
                    </a:ext>
                  </a:extLst>
                </a:gridCol>
              </a:tblGrid>
              <a:tr h="457964">
                <a:tc>
                  <a:txBody>
                    <a:bodyPr/>
                    <a:lstStyle/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Right-sided, 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N=23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Left-sided, 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N=36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P-value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7956397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(years)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(36-81)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 (45-88)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48412371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 (Male / Female)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10/13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18/18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441188"/>
                  </a:ext>
                </a:extLst>
              </a:tr>
              <a:tr h="457964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Location (V/C/A/T) /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(D/S,RS/Ra/Rb/P)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0/3/12/8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2/23/5/6/0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7522107"/>
                  </a:ext>
                </a:extLst>
              </a:tr>
              <a:tr h="378485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Surgery time (-223/ 223-/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14/7/2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14/20/2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1734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Blood loss (-65/ 65-/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15/8/0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13/23/0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6016090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Laparoscopic surgery / Open surgery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 Unknown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14/7/2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21/13/2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999726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tub1, 2/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por,muc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19/4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32/4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628401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(-T3/T4)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13/10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16/20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6793552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(N</a:t>
                      </a:r>
                      <a:r>
                        <a:rPr kumimoji="1" lang="en-US" altLang="ja-JP" sz="1400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/N+)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10/13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11/25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7660175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pStage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(Stage2/3)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10/13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11/25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6863142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 (0/1/Unknown)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7/16/0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7/28/1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4782903"/>
                  </a:ext>
                </a:extLst>
              </a:tr>
              <a:tr h="331158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(0/1/Unknown)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7/16/0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3/32/1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5866065"/>
                  </a:ext>
                </a:extLst>
              </a:tr>
              <a:tr h="457964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Preoperative therapy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 therapy / Chemotherapy / 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Chemoradiotherapy / Radiation therapy)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23/0/0/0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35/0/1/0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0.42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5281929"/>
                  </a:ext>
                </a:extLst>
              </a:tr>
              <a:tr h="4579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Postoperative chemotherapy </a:t>
                      </a:r>
                      <a:r>
                        <a:rPr kumimoji="1" lang="en-US" altLang="ja-JP" sz="14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chemotherapy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(No therapy / Chemotherapy / Unknown)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10/13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15/21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0.89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3777251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92335FD-C586-72DE-44DA-4174CDC9C6DA}"/>
              </a:ext>
            </a:extLst>
          </p:cNvPr>
          <p:cNvSpPr txBox="1"/>
          <p:nvPr/>
        </p:nvSpPr>
        <p:spPr>
          <a:xfrm>
            <a:off x="435924" y="401743"/>
            <a:ext cx="6318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Table 1b. Patients’ characteristics (cytology-positive cases)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09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213E78-4298-CDC2-0079-896624F0EF7D}"/>
              </a:ext>
            </a:extLst>
          </p:cNvPr>
          <p:cNvSpPr txBox="1">
            <a:spLocks/>
          </p:cNvSpPr>
          <p:nvPr/>
        </p:nvSpPr>
        <p:spPr>
          <a:xfrm>
            <a:off x="248478" y="1083365"/>
            <a:ext cx="4314557" cy="37788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Table 2. Location of recurrence </a:t>
            </a:r>
            <a:r>
              <a:rPr lang="ja-JP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　</a:t>
            </a: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E9CF478B-2A32-38E5-2742-18BEFAA2E7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50956"/>
              </p:ext>
            </p:extLst>
          </p:nvPr>
        </p:nvGraphicFramePr>
        <p:xfrm>
          <a:off x="143838" y="1930767"/>
          <a:ext cx="11794734" cy="3926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12326">
                  <a:extLst>
                    <a:ext uri="{9D8B030D-6E8A-4147-A177-3AD203B41FA5}">
                      <a16:colId xmlns:a16="http://schemas.microsoft.com/office/drawing/2014/main" val="1497034627"/>
                    </a:ext>
                  </a:extLst>
                </a:gridCol>
                <a:gridCol w="1398043">
                  <a:extLst>
                    <a:ext uri="{9D8B030D-6E8A-4147-A177-3AD203B41FA5}">
                      <a16:colId xmlns:a16="http://schemas.microsoft.com/office/drawing/2014/main" val="1635521537"/>
                    </a:ext>
                  </a:extLst>
                </a:gridCol>
                <a:gridCol w="1676873">
                  <a:extLst>
                    <a:ext uri="{9D8B030D-6E8A-4147-A177-3AD203B41FA5}">
                      <a16:colId xmlns:a16="http://schemas.microsoft.com/office/drawing/2014/main" val="1968602750"/>
                    </a:ext>
                  </a:extLst>
                </a:gridCol>
                <a:gridCol w="1714250">
                  <a:extLst>
                    <a:ext uri="{9D8B030D-6E8A-4147-A177-3AD203B41FA5}">
                      <a16:colId xmlns:a16="http://schemas.microsoft.com/office/drawing/2014/main" val="1838907246"/>
                    </a:ext>
                  </a:extLst>
                </a:gridCol>
                <a:gridCol w="1705510">
                  <a:extLst>
                    <a:ext uri="{9D8B030D-6E8A-4147-A177-3AD203B41FA5}">
                      <a16:colId xmlns:a16="http://schemas.microsoft.com/office/drawing/2014/main" val="2977930674"/>
                    </a:ext>
                  </a:extLst>
                </a:gridCol>
                <a:gridCol w="1767156">
                  <a:extLst>
                    <a:ext uri="{9D8B030D-6E8A-4147-A177-3AD203B41FA5}">
                      <a16:colId xmlns:a16="http://schemas.microsoft.com/office/drawing/2014/main" val="2284765576"/>
                    </a:ext>
                  </a:extLst>
                </a:gridCol>
                <a:gridCol w="1520576">
                  <a:extLst>
                    <a:ext uri="{9D8B030D-6E8A-4147-A177-3AD203B41FA5}">
                      <a16:colId xmlns:a16="http://schemas.microsoft.com/office/drawing/2014/main" val="1119549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Recurrence cases/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cases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Right, negative </a:t>
                      </a:r>
                    </a:p>
                    <a:p>
                      <a:r>
                        <a:rPr kumimoji="1" lang="en-US" altLang="ja-JP" sz="1400" strike="noStrike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88/511 (17.2%)</a:t>
                      </a:r>
                      <a:endParaRPr kumimoji="1" lang="ja-JP" altLang="en-US" sz="1400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Left, negative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220/930 (23.7%)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Right, 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6/23 (26.1%)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Left, 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14/36 (38.9%)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8872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Liver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40 (7.8%)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93 (10.0%)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0.17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(8.7%)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(5.6%)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0.64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76568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Lung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(4.5%)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 (9.1%)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(4.3%)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(13.9%)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707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Local recurrence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  (1.6%)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(2.9%)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(5.6%)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2730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Peritoneal recurrence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 (3.5%)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(0.8%)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(8.7%)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(11.1%)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0.76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71291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Lymph node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(2.2%)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 (3.1%)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(4.3%)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(2.8%)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7316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(1.4%)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(1.0%)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(4.3%)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(2.8/%)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0.75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8338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Multiple organ recurrence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(2.9%)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 (3.8%)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(8.7%)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(2.8%)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0.31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99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recurrence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423 (82.8%)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710 (76.3%)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&lt;0.01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 (73.9%)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 (61.1%)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0.42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1500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922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566B2B4-9E9A-1E60-00EE-9C989D571AF3}"/>
              </a:ext>
            </a:extLst>
          </p:cNvPr>
          <p:cNvSpPr txBox="1">
            <a:spLocks/>
          </p:cNvSpPr>
          <p:nvPr/>
        </p:nvSpPr>
        <p:spPr>
          <a:xfrm>
            <a:off x="215153" y="88414"/>
            <a:ext cx="8182684" cy="4959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600" dirty="0">
                <a:latin typeface="Arial" panose="020B0604020202020204" pitchFamily="34" charset="0"/>
                <a:cs typeface="Arial" panose="020B0604020202020204" pitchFamily="34" charset="0"/>
              </a:rPr>
              <a:t>Table 3. Risk factors for peritoneal recurrence after curative resection in recurrent cases</a:t>
            </a:r>
            <a:endParaRPr lang="ja-JP" alt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407D025C-7B68-6818-F41F-A1AD21186B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2986937"/>
              </p:ext>
            </p:extLst>
          </p:nvPr>
        </p:nvGraphicFramePr>
        <p:xfrm>
          <a:off x="215154" y="557533"/>
          <a:ext cx="11322726" cy="6217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243691">
                  <a:extLst>
                    <a:ext uri="{9D8B030D-6E8A-4147-A177-3AD203B41FA5}">
                      <a16:colId xmlns:a16="http://schemas.microsoft.com/office/drawing/2014/main" val="742520640"/>
                    </a:ext>
                  </a:extLst>
                </a:gridCol>
                <a:gridCol w="1230731">
                  <a:extLst>
                    <a:ext uri="{9D8B030D-6E8A-4147-A177-3AD203B41FA5}">
                      <a16:colId xmlns:a16="http://schemas.microsoft.com/office/drawing/2014/main" val="647419090"/>
                    </a:ext>
                  </a:extLst>
                </a:gridCol>
                <a:gridCol w="2874610">
                  <a:extLst>
                    <a:ext uri="{9D8B030D-6E8A-4147-A177-3AD203B41FA5}">
                      <a16:colId xmlns:a16="http://schemas.microsoft.com/office/drawing/2014/main" val="3702220468"/>
                    </a:ext>
                  </a:extLst>
                </a:gridCol>
                <a:gridCol w="2338455">
                  <a:extLst>
                    <a:ext uri="{9D8B030D-6E8A-4147-A177-3AD203B41FA5}">
                      <a16:colId xmlns:a16="http://schemas.microsoft.com/office/drawing/2014/main" val="352537219"/>
                    </a:ext>
                  </a:extLst>
                </a:gridCol>
                <a:gridCol w="2635239">
                  <a:extLst>
                    <a:ext uri="{9D8B030D-6E8A-4147-A177-3AD203B41FA5}">
                      <a16:colId xmlns:a16="http://schemas.microsoft.com/office/drawing/2014/main" val="13857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Risk factors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</a:t>
                      </a:r>
                      <a:endParaRPr kumimoji="1" lang="ja-JP" altLang="en-US" sz="1200" i="1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Univariate analysis</a:t>
                      </a:r>
                    </a:p>
                    <a:p>
                      <a:r>
                        <a:rPr kumimoji="1" lang="en-US" altLang="ja-JP" sz="12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Multivariate analysis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i="1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2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OR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(95% CI)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2174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Age (years)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&lt;70 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71</a:t>
                      </a:r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≤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134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194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0.96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(0.44-2.11)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531532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Sex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Male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Female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196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132 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0.59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1.05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(0.48-2.29)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78868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Preoperative chemotherapy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307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0.93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88812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Pathology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tub1,2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por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kumimoji="1" lang="en-US" altLang="ja-JP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muc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296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</a:t>
                      </a:r>
                    </a:p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0.20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1.95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(0.70-5.44)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51188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Adjuvant chemotherapy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154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0.33</a:t>
                      </a:r>
                    </a:p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6701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Lavage cytology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+</a:t>
                      </a: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308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0.22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0.21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2.09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(0.66-6.63)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937191"/>
                  </a:ext>
                </a:extLst>
              </a:tr>
              <a:tr h="478233">
                <a:tc>
                  <a:txBody>
                    <a:bodyPr/>
                    <a:lstStyle/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Sidedness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Right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Left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94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0.438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(0.20-0.97)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5593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pT</a:t>
                      </a:r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-pT3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pT4-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126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0.09</a:t>
                      </a:r>
                    </a:p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1.969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(0.90-4.31)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856874"/>
                  </a:ext>
                </a:extLst>
              </a:tr>
              <a:tr h="320117">
                <a:tc>
                  <a:txBody>
                    <a:bodyPr/>
                    <a:lstStyle/>
                    <a:p>
                      <a:r>
                        <a:rPr kumimoji="1" lang="en-US" altLang="ja-JP" sz="1200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pN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pN0  </a:t>
                      </a:r>
                    </a:p>
                    <a:p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pN1-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en-US" altLang="ja-JP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101</a:t>
                      </a:r>
                    </a:p>
                    <a:p>
                      <a:pPr algn="ctr"/>
                      <a:r>
                        <a:rPr kumimoji="1" lang="en-US" altLang="ja-JP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227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</a:t>
                      </a:r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7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4653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4D3ADE43-1E7E-13C3-CCA4-2AD001F6A2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9016082"/>
              </p:ext>
            </p:extLst>
          </p:nvPr>
        </p:nvGraphicFramePr>
        <p:xfrm>
          <a:off x="472037" y="2523126"/>
          <a:ext cx="11456263" cy="24976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7729">
                  <a:extLst>
                    <a:ext uri="{9D8B030D-6E8A-4147-A177-3AD203B41FA5}">
                      <a16:colId xmlns:a16="http://schemas.microsoft.com/office/drawing/2014/main" val="3436009278"/>
                    </a:ext>
                  </a:extLst>
                </a:gridCol>
                <a:gridCol w="1767155">
                  <a:extLst>
                    <a:ext uri="{9D8B030D-6E8A-4147-A177-3AD203B41FA5}">
                      <a16:colId xmlns:a16="http://schemas.microsoft.com/office/drawing/2014/main" val="1864412232"/>
                    </a:ext>
                  </a:extLst>
                </a:gridCol>
                <a:gridCol w="1797978">
                  <a:extLst>
                    <a:ext uri="{9D8B030D-6E8A-4147-A177-3AD203B41FA5}">
                      <a16:colId xmlns:a16="http://schemas.microsoft.com/office/drawing/2014/main" val="4124295829"/>
                    </a:ext>
                  </a:extLst>
                </a:gridCol>
                <a:gridCol w="1232899">
                  <a:extLst>
                    <a:ext uri="{9D8B030D-6E8A-4147-A177-3AD203B41FA5}">
                      <a16:colId xmlns:a16="http://schemas.microsoft.com/office/drawing/2014/main" val="178906730"/>
                    </a:ext>
                  </a:extLst>
                </a:gridCol>
                <a:gridCol w="1695236">
                  <a:extLst>
                    <a:ext uri="{9D8B030D-6E8A-4147-A177-3AD203B41FA5}">
                      <a16:colId xmlns:a16="http://schemas.microsoft.com/office/drawing/2014/main" val="2523287666"/>
                    </a:ext>
                  </a:extLst>
                </a:gridCol>
                <a:gridCol w="1787703">
                  <a:extLst>
                    <a:ext uri="{9D8B030D-6E8A-4147-A177-3AD203B41FA5}">
                      <a16:colId xmlns:a16="http://schemas.microsoft.com/office/drawing/2014/main" val="588633116"/>
                    </a:ext>
                  </a:extLst>
                </a:gridCol>
                <a:gridCol w="1407563">
                  <a:extLst>
                    <a:ext uri="{9D8B030D-6E8A-4147-A177-3AD203B41FA5}">
                      <a16:colId xmlns:a16="http://schemas.microsoft.com/office/drawing/2014/main" val="1276587343"/>
                    </a:ext>
                  </a:extLst>
                </a:gridCol>
              </a:tblGrid>
              <a:tr h="705992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Therapy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Right, negative 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(N=88)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Left, negative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(N=220)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Right, 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(N=6)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Left,</a:t>
                      </a:r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positive</a:t>
                      </a:r>
                    </a:p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(N=14)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i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</a:t>
                      </a: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Value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774668"/>
                  </a:ext>
                </a:extLst>
              </a:tr>
              <a:tr h="4245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Surgery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38 (43.2%)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119 (54.1%)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0.08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(16.7%)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 (35.7%)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0.39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85585047"/>
                  </a:ext>
                </a:extLst>
              </a:tr>
              <a:tr h="4245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Chemotherapy 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30 (34.5%)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 (50.0%)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(66.7%)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(50.0%)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866586"/>
                  </a:ext>
                </a:extLst>
              </a:tr>
              <a:tr h="4245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Radiotherapy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 (4.5%)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 (5.0%)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0.86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 (7.1%)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417096"/>
                  </a:ext>
                </a:extLst>
              </a:tr>
              <a:tr h="424506"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 therapy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 (21.6%)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32 (14.5%)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0.13</a:t>
                      </a:r>
                    </a:p>
                    <a:p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 (14.3%)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0.33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051818"/>
                  </a:ext>
                </a:extLst>
              </a:tr>
            </a:tbl>
          </a:graphicData>
        </a:graphic>
      </p:graphicFrame>
      <p:sp>
        <p:nvSpPr>
          <p:cNvPr id="3" name="タイトル 1">
            <a:extLst>
              <a:ext uri="{FF2B5EF4-FFF2-40B4-BE49-F238E27FC236}">
                <a16:creationId xmlns:a16="http://schemas.microsoft.com/office/drawing/2014/main" id="{772A34E4-9349-5FC9-5807-11CDEE23036D}"/>
              </a:ext>
            </a:extLst>
          </p:cNvPr>
          <p:cNvSpPr txBox="1">
            <a:spLocks/>
          </p:cNvSpPr>
          <p:nvPr/>
        </p:nvSpPr>
        <p:spPr>
          <a:xfrm>
            <a:off x="346508" y="1122493"/>
            <a:ext cx="5428127" cy="10943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1800" dirty="0">
                <a:latin typeface="Arial" panose="020B0604020202020204" pitchFamily="34" charset="0"/>
                <a:cs typeface="Arial" panose="020B0604020202020204" pitchFamily="34" charset="0"/>
              </a:rPr>
              <a:t>Table 4. First treatment for recurrent cases 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9072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847</Words>
  <Application>Microsoft Office PowerPoint</Application>
  <PresentationFormat>ワイド画面</PresentationFormat>
  <Paragraphs>349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彰大 碓井</dc:creator>
  <cp:lastModifiedBy>彰大 碓井</cp:lastModifiedBy>
  <cp:revision>1</cp:revision>
  <dcterms:created xsi:type="dcterms:W3CDTF">2026-03-06T06:45:55Z</dcterms:created>
  <dcterms:modified xsi:type="dcterms:W3CDTF">2026-03-06T07:02:54Z</dcterms:modified>
</cp:coreProperties>
</file>