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5" r:id="rId2"/>
    <p:sldId id="31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" initials="D" lastIdx="2" clrIdx="0">
    <p:extLst>
      <p:ext uri="{19B8F6BF-5375-455C-9EA6-DF929625EA0E}">
        <p15:presenceInfo xmlns:p15="http://schemas.microsoft.com/office/powerpoint/2012/main" userId="D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6C1E"/>
    <a:srgbClr val="1494C2"/>
    <a:srgbClr val="159DCD"/>
    <a:srgbClr val="1180A7"/>
    <a:srgbClr val="1AC6EE"/>
    <a:srgbClr val="0C78DA"/>
    <a:srgbClr val="0E8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54" autoAdjust="0"/>
    <p:restoredTop sz="94550" autoAdjust="0"/>
  </p:normalViewPr>
  <p:slideViewPr>
    <p:cSldViewPr snapToGrid="0">
      <p:cViewPr varScale="1">
        <p:scale>
          <a:sx n="108" d="100"/>
          <a:sy n="108" d="100"/>
        </p:scale>
        <p:origin x="11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F9959-0B6E-461A-BC59-9E8124C28CE4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71E7C-4746-4F61-91DC-6457FF6587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573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6C6C9-77B4-4366-9E71-6E510B183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F25506-2E56-4ECB-B004-7DBF94540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FA9DA-24D0-4E89-8961-3C3E288F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6C839-8A07-4CA3-A29B-58431A4C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87C43-1D74-4F52-9C19-B266489BF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6434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A62F6-C5C4-4E5D-91B8-2E71C34FB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740B14-E34D-4EDD-BFB0-DC1578E1B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9435F-83C2-4284-82BB-727E6C2BB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F5FD7-7324-4F91-9CFB-ADE0BCC3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53364-BFBE-468D-8717-1AFAF207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3440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D6CCD8-35EC-432F-95D8-24D4778346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5DC17E-B01C-4421-97A2-4A950E5D9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AAF5A-84B3-48CC-800C-2077A7547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5941B-F567-4449-A1A5-225801026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76458-1C53-4402-BAB7-9E978B009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756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D1942-37B6-4D42-AC9A-3B27DE1A9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1458C-8232-408A-80A5-BC4B54151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02D5F-7B2A-4678-8DFF-D440B751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B20D3-5745-47E0-BEE6-AC7E5802B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A1DE3-FD77-47C5-BEE7-0D965E6F7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03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41A5E-F2CC-43A0-A43D-15B7178CB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89630-CFBA-438C-84D8-CA47045AD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C8D5A-41B1-432A-8C7B-C8565760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D27BF-42DF-44FA-888B-D0CD1ED7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902A4-6CAC-44B6-97F0-ED43BCC1B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530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33D6-7BC2-4BB1-841A-678E6F7E7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03206-1427-47B9-A091-4D8CBD6C2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C0D262-9039-4753-B83A-F6ADCACCE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0D0E0-A9EE-4BE6-BE93-67556947A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870FB8-906E-4D29-A9F6-9C595BEC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D9180-A8AB-4F94-8472-510E77B0A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644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62560-4C8E-4C7F-9EC6-3E007358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BA8BD-E1FA-467F-8A11-0289A9022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4F1A80-9653-473F-B808-748D673FE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77F856-703E-497D-ABDD-1B53E180D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F6BB3-43C4-4B8A-A3C6-0B9D072742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10213-6E68-446C-9D89-DCB7CD4AB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D5931F-5005-45A6-B5FA-FF66DD724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42480A-EE7F-4A07-985F-A2793470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26410-0D9E-445D-83A1-F2E8EA855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B2EFC-E988-400E-A371-241AB77F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027AE-A5DA-4D44-819B-65BFA530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D81C74-7F64-476C-B21D-72F11BF1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944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55776-8767-4D44-93D2-DE5E88DC7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D9799A-55B5-4CE8-8DA6-5905D0C1A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EC55A-E234-4C2D-BA47-443CB29C4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599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716A8-3145-4E1D-98AE-57A68E346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B9011-CF1F-400B-B4A6-F7E01DF01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CFCAB-8D80-4F45-A7E5-92209B018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98B6F-91D1-468D-AFA9-4DCBD655B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B40FF-7CF8-494E-B419-AB2795C7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9E3724-BADE-40F9-9F5E-C985A71C9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313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A0F9-03BA-449D-BB80-7C92720A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063EA-8CC6-44A8-BB49-A55ABDE8BF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3FF47-91C2-4C3E-82DD-471585BC8C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CFE62-CD25-4EA3-99F0-13780CFC6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A2209-02C9-4123-93FC-2AACE8B0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20966-3C21-4BA4-B41D-93D61424E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95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7BECA5-BC8D-4246-B32C-B32D77881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5596B-90CC-45AA-BADC-CA9B5A654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F2FEE-19EC-4B02-9553-8FE739233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32A4D-BB8A-4617-AAAD-DEA47110880E}" type="datetimeFigureOut">
              <a:rPr lang="en-IN" smtClean="0"/>
              <a:t>05-03-2026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6A4A1-9FC8-4CFD-A61F-970075100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9DC2C-0804-4584-BD1E-7C0CD2ED23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2C047-37FB-472C-B805-2A4FD9FEEE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916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6E29004-84B7-4C64-A22A-BE68A34E0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988414"/>
              </p:ext>
            </p:extLst>
          </p:nvPr>
        </p:nvGraphicFramePr>
        <p:xfrm>
          <a:off x="9588272" y="3841395"/>
          <a:ext cx="2495664" cy="531495"/>
        </p:xfrm>
        <a:graphic>
          <a:graphicData uri="http://schemas.openxmlformats.org/drawingml/2006/table">
            <a:tbl>
              <a:tblPr/>
              <a:tblGrid>
                <a:gridCol w="362552">
                  <a:extLst>
                    <a:ext uri="{9D8B030D-6E8A-4147-A177-3AD203B41FA5}">
                      <a16:colId xmlns:a16="http://schemas.microsoft.com/office/drawing/2014/main" val="282204998"/>
                    </a:ext>
                  </a:extLst>
                </a:gridCol>
                <a:gridCol w="1657320">
                  <a:extLst>
                    <a:ext uri="{9D8B030D-6E8A-4147-A177-3AD203B41FA5}">
                      <a16:colId xmlns:a16="http://schemas.microsoft.com/office/drawing/2014/main" val="1294278624"/>
                    </a:ext>
                  </a:extLst>
                </a:gridCol>
                <a:gridCol w="475792">
                  <a:extLst>
                    <a:ext uri="{9D8B030D-6E8A-4147-A177-3AD203B41FA5}">
                      <a16:colId xmlns:a16="http://schemas.microsoft.com/office/drawing/2014/main" val="1043465752"/>
                    </a:ext>
                  </a:extLst>
                </a:gridCol>
              </a:tblGrid>
              <a:tr h="124650">
                <a:tc gridSpan="3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464236"/>
                  </a:ext>
                </a:extLst>
              </a:tr>
              <a:tr h="12465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Haemolytic bacteria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489204"/>
                  </a:ext>
                </a:extLst>
              </a:tr>
              <a:tr h="12465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Non-haemolytic bacteria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452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3755C34-564D-476F-9D5D-624110DBE293}"/>
              </a:ext>
            </a:extLst>
          </p:cNvPr>
          <p:cNvSpPr txBox="1"/>
          <p:nvPr/>
        </p:nvSpPr>
        <p:spPr>
          <a:xfrm>
            <a:off x="9429636" y="1533071"/>
            <a:ext cx="2495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1</a:t>
            </a:r>
            <a:r>
              <a:rPr lang="en-US" dirty="0"/>
              <a:t>. Hemolytic patterns of bacteria isolated from the midgut samples of both vector and non-vector mosquitoes. UF: unfed; AF: after feeding and egg laying.</a:t>
            </a:r>
            <a:endParaRPr lang="en-IN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BFF22BF-CDE5-4B30-867F-290ACFDDB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667187"/>
              </p:ext>
            </p:extLst>
          </p:nvPr>
        </p:nvGraphicFramePr>
        <p:xfrm>
          <a:off x="783504" y="252412"/>
          <a:ext cx="8334375" cy="635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Worksheet" r:id="rId3" imgW="8334400" imgH="6353265" progId="Excel.Sheet.12">
                  <p:embed/>
                </p:oleObj>
              </mc:Choice>
              <mc:Fallback>
                <p:oleObj name="Worksheet" r:id="rId3" imgW="8334400" imgH="635326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3504" y="252412"/>
                        <a:ext cx="8334375" cy="6353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866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37D0764-8F7C-4805-92E3-E70FD3537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461980"/>
              </p:ext>
            </p:extLst>
          </p:nvPr>
        </p:nvGraphicFramePr>
        <p:xfrm>
          <a:off x="1440094" y="1940148"/>
          <a:ext cx="8701433" cy="456160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10954">
                  <a:extLst>
                    <a:ext uri="{9D8B030D-6E8A-4147-A177-3AD203B41FA5}">
                      <a16:colId xmlns:a16="http://schemas.microsoft.com/office/drawing/2014/main" val="1144828930"/>
                    </a:ext>
                  </a:extLst>
                </a:gridCol>
                <a:gridCol w="1601476">
                  <a:extLst>
                    <a:ext uri="{9D8B030D-6E8A-4147-A177-3AD203B41FA5}">
                      <a16:colId xmlns:a16="http://schemas.microsoft.com/office/drawing/2014/main" val="1772670111"/>
                    </a:ext>
                  </a:extLst>
                </a:gridCol>
                <a:gridCol w="702292">
                  <a:extLst>
                    <a:ext uri="{9D8B030D-6E8A-4147-A177-3AD203B41FA5}">
                      <a16:colId xmlns:a16="http://schemas.microsoft.com/office/drawing/2014/main" val="1682506193"/>
                    </a:ext>
                  </a:extLst>
                </a:gridCol>
                <a:gridCol w="803511">
                  <a:extLst>
                    <a:ext uri="{9D8B030D-6E8A-4147-A177-3AD203B41FA5}">
                      <a16:colId xmlns:a16="http://schemas.microsoft.com/office/drawing/2014/main" val="3564701923"/>
                    </a:ext>
                  </a:extLst>
                </a:gridCol>
                <a:gridCol w="591128">
                  <a:extLst>
                    <a:ext uri="{9D8B030D-6E8A-4147-A177-3AD203B41FA5}">
                      <a16:colId xmlns:a16="http://schemas.microsoft.com/office/drawing/2014/main" val="653239989"/>
                    </a:ext>
                  </a:extLst>
                </a:gridCol>
                <a:gridCol w="1570181">
                  <a:extLst>
                    <a:ext uri="{9D8B030D-6E8A-4147-A177-3AD203B41FA5}">
                      <a16:colId xmlns:a16="http://schemas.microsoft.com/office/drawing/2014/main" val="2351221849"/>
                    </a:ext>
                  </a:extLst>
                </a:gridCol>
                <a:gridCol w="1413164">
                  <a:extLst>
                    <a:ext uri="{9D8B030D-6E8A-4147-A177-3AD203B41FA5}">
                      <a16:colId xmlns:a16="http://schemas.microsoft.com/office/drawing/2014/main" val="3549365655"/>
                    </a:ext>
                  </a:extLst>
                </a:gridCol>
                <a:gridCol w="1708727">
                  <a:extLst>
                    <a:ext uri="{9D8B030D-6E8A-4147-A177-3AD203B41FA5}">
                      <a16:colId xmlns:a16="http://schemas.microsoft.com/office/drawing/2014/main" val="3181175875"/>
                    </a:ext>
                  </a:extLst>
                </a:gridCol>
              </a:tblGrid>
              <a:tr h="771525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 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b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Species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Sample</a:t>
                      </a:r>
                    </a:p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 No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600" u="none" strike="noStrike" dirty="0">
                          <a:effectLst/>
                        </a:rPr>
                        <a:t> Feeding</a:t>
                      </a:r>
                    </a:p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 OTU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Change in species </a:t>
                      </a:r>
                    </a:p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richness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Shannon alpha </a:t>
                      </a:r>
                    </a:p>
                    <a:p>
                      <a:pPr algn="l" rtl="0" fontAlgn="t"/>
                      <a:r>
                        <a:rPr lang="en-IN" sz="1600" u="none" strike="noStrike" dirty="0">
                          <a:effectLst/>
                        </a:rPr>
                        <a:t>diversity 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600" u="none" strike="noStrike" dirty="0">
                          <a:effectLst/>
                        </a:rPr>
                        <a:t>Change in Shannon </a:t>
                      </a:r>
                    </a:p>
                    <a:p>
                      <a:pPr algn="l" fontAlgn="t"/>
                      <a:r>
                        <a:rPr lang="en-IN" sz="1600" u="none" strike="noStrike" dirty="0">
                          <a:effectLst/>
                        </a:rPr>
                        <a:t>alpha diversity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2837083815"/>
                  </a:ext>
                </a:extLst>
              </a:tr>
              <a:tr h="26670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N" sz="1600" u="none" strike="noStrike" dirty="0">
                          <a:effectLst/>
                        </a:rPr>
                        <a:t>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IN" sz="1600" i="1" u="none" strike="noStrike" dirty="0">
                          <a:effectLst/>
                        </a:rPr>
                        <a:t>Culex tritaeniorhynchus </a:t>
                      </a:r>
                      <a:endParaRPr lang="en-IN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UF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4528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84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10.1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   0      --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4015788794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9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AF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4612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10.1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380547"/>
                  </a:ext>
                </a:extLst>
              </a:tr>
              <a:tr h="26670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N" sz="1600" u="none" strike="noStrike" dirty="0">
                          <a:effectLst/>
                        </a:rPr>
                        <a:t>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IN" sz="1600" i="1" u="none" strike="noStrike" dirty="0">
                          <a:effectLst/>
                        </a:rPr>
                        <a:t>Culex quinquefasciatus </a:t>
                      </a:r>
                      <a:endParaRPr lang="en-IN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UF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4360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55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9.9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0.2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38469396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8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AF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4415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10.1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838094"/>
                  </a:ext>
                </a:extLst>
              </a:tr>
              <a:tr h="26670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N" sz="1600" u="none" strike="noStrike" dirty="0">
                          <a:effectLst/>
                        </a:rPr>
                        <a:t>3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US" sz="1600" i="1" u="none" strike="noStrike">
                          <a:effectLst/>
                        </a:rPr>
                        <a:t>Armigeres subalbatus </a:t>
                      </a:r>
                      <a:endParaRPr lang="en-US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3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UF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2435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1452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8.1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0.2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07084267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11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AF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3887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7.9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0920"/>
                  </a:ext>
                </a:extLst>
              </a:tr>
              <a:tr h="26670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N" sz="1600" u="none" strike="noStrike" dirty="0">
                          <a:effectLst/>
                        </a:rPr>
                        <a:t>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IN" sz="1600" i="1" u="none" strike="noStrike">
                          <a:effectLst/>
                        </a:rPr>
                        <a:t>Aedes aegypti </a:t>
                      </a:r>
                      <a:endParaRPr lang="en-IN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UF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4553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61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8.3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1.7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573387205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12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AF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4492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10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944208"/>
                  </a:ext>
                </a:extLst>
              </a:tr>
              <a:tr h="26670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N" sz="1600" u="none" strike="noStrike" dirty="0">
                          <a:effectLst/>
                        </a:rPr>
                        <a:t>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IN" sz="1600" i="1" u="none" strike="noStrike" dirty="0">
                          <a:effectLst/>
                        </a:rPr>
                        <a:t>Anopheles stephensi </a:t>
                      </a:r>
                      <a:endParaRPr lang="en-IN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UF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4311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110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10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IN" sz="1600" u="none" strike="noStrike" dirty="0">
                          <a:effectLst/>
                        </a:rPr>
                        <a:t>  0    --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4239326728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7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AF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4201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10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937506"/>
                  </a:ext>
                </a:extLst>
              </a:tr>
              <a:tr h="26670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N" sz="1600" u="none" strike="noStrike" dirty="0">
                          <a:effectLst/>
                        </a:rPr>
                        <a:t>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 rowSpan="2">
                  <a:txBody>
                    <a:bodyPr/>
                    <a:lstStyle/>
                    <a:p>
                      <a:pPr algn="l" rtl="0" fontAlgn="t"/>
                      <a:r>
                        <a:rPr lang="en-IN" sz="1600" i="1" u="none" strike="noStrike" dirty="0">
                          <a:effectLst/>
                        </a:rPr>
                        <a:t>Toxorhynchites splendens </a:t>
                      </a:r>
                      <a:endParaRPr lang="en-IN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UF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4251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389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9.3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0.2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107287782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10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u="none" strike="noStrike" dirty="0">
                          <a:effectLst/>
                        </a:rPr>
                        <a:t>AF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>
                          <a:effectLst/>
                        </a:rPr>
                        <a:t>4640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u="none" strike="noStrike" dirty="0">
                          <a:effectLst/>
                        </a:rPr>
                        <a:t>9.5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976986"/>
                  </a:ext>
                </a:extLst>
              </a:tr>
            </a:tbl>
          </a:graphicData>
        </a:graphic>
      </p:graphicFrame>
      <p:sp>
        <p:nvSpPr>
          <p:cNvPr id="23" name="Arrow: Up 22">
            <a:extLst>
              <a:ext uri="{FF2B5EF4-FFF2-40B4-BE49-F238E27FC236}">
                <a16:creationId xmlns:a16="http://schemas.microsoft.com/office/drawing/2014/main" id="{DB172CB7-32E0-449D-8C0B-3069D56178C9}"/>
              </a:ext>
            </a:extLst>
          </p:cNvPr>
          <p:cNvSpPr/>
          <p:nvPr/>
        </p:nvSpPr>
        <p:spPr>
          <a:xfrm>
            <a:off x="6004329" y="2900789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E9A4C165-C636-4845-97BE-4B0B11460221}"/>
              </a:ext>
            </a:extLst>
          </p:cNvPr>
          <p:cNvSpPr/>
          <p:nvPr/>
        </p:nvSpPr>
        <p:spPr>
          <a:xfrm>
            <a:off x="6014501" y="3498841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81DE23D1-955F-43B8-9964-CE383029B13E}"/>
              </a:ext>
            </a:extLst>
          </p:cNvPr>
          <p:cNvSpPr/>
          <p:nvPr/>
        </p:nvSpPr>
        <p:spPr>
          <a:xfrm rot="10800000">
            <a:off x="6024026" y="4787023"/>
            <a:ext cx="104775" cy="266700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C00AE78A-E0F5-4B76-B129-E4014E42A84C}"/>
              </a:ext>
            </a:extLst>
          </p:cNvPr>
          <p:cNvSpPr/>
          <p:nvPr/>
        </p:nvSpPr>
        <p:spPr>
          <a:xfrm rot="10800000">
            <a:off x="6025320" y="5403259"/>
            <a:ext cx="104775" cy="266700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28" name="Arrow: Up 27">
            <a:extLst>
              <a:ext uri="{FF2B5EF4-FFF2-40B4-BE49-F238E27FC236}">
                <a16:creationId xmlns:a16="http://schemas.microsoft.com/office/drawing/2014/main" id="{F18E8ED7-81C2-4ED5-ADB6-51097B61E2CA}"/>
              </a:ext>
            </a:extLst>
          </p:cNvPr>
          <p:cNvSpPr/>
          <p:nvPr/>
        </p:nvSpPr>
        <p:spPr>
          <a:xfrm>
            <a:off x="6033551" y="6084446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29" name="Arrow: Up 28">
            <a:extLst>
              <a:ext uri="{FF2B5EF4-FFF2-40B4-BE49-F238E27FC236}">
                <a16:creationId xmlns:a16="http://schemas.microsoft.com/office/drawing/2014/main" id="{39942CF2-E7BE-4318-A80F-81770A1D7A39}"/>
              </a:ext>
            </a:extLst>
          </p:cNvPr>
          <p:cNvSpPr/>
          <p:nvPr/>
        </p:nvSpPr>
        <p:spPr>
          <a:xfrm>
            <a:off x="9114652" y="6033302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30" name="Arrow: Up 29">
            <a:extLst>
              <a:ext uri="{FF2B5EF4-FFF2-40B4-BE49-F238E27FC236}">
                <a16:creationId xmlns:a16="http://schemas.microsoft.com/office/drawing/2014/main" id="{10A75C74-FBDA-4BC5-8A69-0A918FC23424}"/>
              </a:ext>
            </a:extLst>
          </p:cNvPr>
          <p:cNvSpPr/>
          <p:nvPr/>
        </p:nvSpPr>
        <p:spPr>
          <a:xfrm>
            <a:off x="9086077" y="4776286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31" name="Arrow: Up 30">
            <a:extLst>
              <a:ext uri="{FF2B5EF4-FFF2-40B4-BE49-F238E27FC236}">
                <a16:creationId xmlns:a16="http://schemas.microsoft.com/office/drawing/2014/main" id="{0F59B50B-8BFE-4161-B791-9EBF405DB83E}"/>
              </a:ext>
            </a:extLst>
          </p:cNvPr>
          <p:cNvSpPr/>
          <p:nvPr/>
        </p:nvSpPr>
        <p:spPr>
          <a:xfrm>
            <a:off x="9086077" y="3512059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32" name="Arrow: Up 31">
            <a:extLst>
              <a:ext uri="{FF2B5EF4-FFF2-40B4-BE49-F238E27FC236}">
                <a16:creationId xmlns:a16="http://schemas.microsoft.com/office/drawing/2014/main" id="{DEAA3367-E705-464E-A218-69E520159411}"/>
              </a:ext>
            </a:extLst>
          </p:cNvPr>
          <p:cNvSpPr/>
          <p:nvPr/>
        </p:nvSpPr>
        <p:spPr>
          <a:xfrm rot="10800000">
            <a:off x="9086077" y="4129735"/>
            <a:ext cx="104775" cy="266700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34CB1CE-7C91-4FF7-9F1D-B567FF99898D}"/>
              </a:ext>
            </a:extLst>
          </p:cNvPr>
          <p:cNvSpPr txBox="1"/>
          <p:nvPr/>
        </p:nvSpPr>
        <p:spPr>
          <a:xfrm>
            <a:off x="1162975" y="852256"/>
            <a:ext cx="9094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Table 2.</a:t>
            </a:r>
            <a:r>
              <a:rPr lang="en-US" dirty="0"/>
              <a:t> Changes in species richness and Shannon alpha diversity of the gut bacterial community based on metagenomic analysis. </a:t>
            </a:r>
            <a:endParaRPr lang="en-IN" dirty="0"/>
          </a:p>
        </p:txBody>
      </p:sp>
      <p:sp>
        <p:nvSpPr>
          <p:cNvPr id="34" name="Arrow: Up 33">
            <a:extLst>
              <a:ext uri="{FF2B5EF4-FFF2-40B4-BE49-F238E27FC236}">
                <a16:creationId xmlns:a16="http://schemas.microsoft.com/office/drawing/2014/main" id="{3A3BF040-34DB-4C92-9B04-7B7BB034FD6D}"/>
              </a:ext>
            </a:extLst>
          </p:cNvPr>
          <p:cNvSpPr/>
          <p:nvPr/>
        </p:nvSpPr>
        <p:spPr>
          <a:xfrm>
            <a:off x="6043612" y="4097979"/>
            <a:ext cx="104775" cy="266700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1100"/>
          </a:p>
        </p:txBody>
      </p:sp>
    </p:spTree>
    <p:extLst>
      <p:ext uri="{BB962C8B-B14F-4D97-AF65-F5344CB8AC3E}">
        <p14:creationId xmlns:p14="http://schemas.microsoft.com/office/powerpoint/2010/main" val="3787646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3420</TotalTime>
  <Words>173</Words>
  <Application>Microsoft Office PowerPoint</Application>
  <PresentationFormat>Widescreen</PresentationFormat>
  <Paragraphs>91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Worksheet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103</cp:revision>
  <cp:lastPrinted>2026-02-02T10:15:53Z</cp:lastPrinted>
  <dcterms:created xsi:type="dcterms:W3CDTF">2026-01-06T09:32:33Z</dcterms:created>
  <dcterms:modified xsi:type="dcterms:W3CDTF">2026-03-05T09:51:36Z</dcterms:modified>
</cp:coreProperties>
</file>