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6" r:id="rId2"/>
    <p:sldId id="258" r:id="rId3"/>
    <p:sldId id="296" r:id="rId4"/>
    <p:sldId id="271" r:id="rId5"/>
    <p:sldId id="275" r:id="rId6"/>
    <p:sldId id="264" r:id="rId7"/>
    <p:sldId id="297" r:id="rId8"/>
    <p:sldId id="295" r:id="rId9"/>
    <p:sldId id="29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FAA07-73F8-47D7-B085-E9AFDC4160E7}" v="18" dt="2026-03-01T00:40:26.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7"/>
    <p:restoredTop sz="88760" autoAdjust="0"/>
  </p:normalViewPr>
  <p:slideViewPr>
    <p:cSldViewPr snapToGrid="0" snapToObjects="1">
      <p:cViewPr varScale="1">
        <p:scale>
          <a:sx n="108" d="100"/>
          <a:sy n="108" d="100"/>
        </p:scale>
        <p:origin x="3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dmeier-Nutor, Erin E., M.D., M.P.H." userId="7b4a001a-049a-4305-b2f4-3c9cbbfff302" providerId="ADAL" clId="{B6F2277C-BEC3-4C66-8965-03CCED553200}"/>
    <pc:docChg chg="undo custSel addSld delSld modSld sldOrd">
      <pc:chgData name="Wiedmeier-Nutor, Erin E., M.D., M.P.H." userId="7b4a001a-049a-4305-b2f4-3c9cbbfff302" providerId="ADAL" clId="{B6F2277C-BEC3-4C66-8965-03CCED553200}" dt="2026-03-01T00:40:43.714" v="594" actId="1076"/>
      <pc:docMkLst>
        <pc:docMk/>
      </pc:docMkLst>
      <pc:sldChg chg="addSp delSp modSp mod">
        <pc:chgData name="Wiedmeier-Nutor, Erin E., M.D., M.P.H." userId="7b4a001a-049a-4305-b2f4-3c9cbbfff302" providerId="ADAL" clId="{B6F2277C-BEC3-4C66-8965-03CCED553200}" dt="2026-03-01T00:36:01.275" v="259" actId="1076"/>
        <pc:sldMkLst>
          <pc:docMk/>
          <pc:sldMk cId="1890641682" sldId="258"/>
        </pc:sldMkLst>
        <pc:spChg chg="del">
          <ac:chgData name="Wiedmeier-Nutor, Erin E., M.D., M.P.H." userId="7b4a001a-049a-4305-b2f4-3c9cbbfff302" providerId="ADAL" clId="{B6F2277C-BEC3-4C66-8965-03CCED553200}" dt="2026-03-01T00:35:52.220" v="239" actId="478"/>
          <ac:spMkLst>
            <pc:docMk/>
            <pc:sldMk cId="1890641682" sldId="258"/>
            <ac:spMk id="2" creationId="{48C5535B-8F3B-8EC8-59BA-F0A7CBDB92DD}"/>
          </ac:spMkLst>
        </pc:spChg>
        <pc:spChg chg="add mod">
          <ac:chgData name="Wiedmeier-Nutor, Erin E., M.D., M.P.H." userId="7b4a001a-049a-4305-b2f4-3c9cbbfff302" providerId="ADAL" clId="{B6F2277C-BEC3-4C66-8965-03CCED553200}" dt="2026-03-01T00:36:01.275" v="259" actId="1076"/>
          <ac:spMkLst>
            <pc:docMk/>
            <pc:sldMk cId="1890641682" sldId="258"/>
            <ac:spMk id="3" creationId="{DD66F8DF-6424-655B-4AF0-A691DB2E054D}"/>
          </ac:spMkLst>
        </pc:spChg>
        <pc:spChg chg="mod">
          <ac:chgData name="Wiedmeier-Nutor, Erin E., M.D., M.P.H." userId="7b4a001a-049a-4305-b2f4-3c9cbbfff302" providerId="ADAL" clId="{B6F2277C-BEC3-4C66-8965-03CCED553200}" dt="2026-03-01T00:35:56.936" v="258" actId="1037"/>
          <ac:spMkLst>
            <pc:docMk/>
            <pc:sldMk cId="1890641682" sldId="258"/>
            <ac:spMk id="11" creationId="{D728D624-9D23-EE20-225F-37D4C4235742}"/>
          </ac:spMkLst>
        </pc:spChg>
        <pc:spChg chg="mod">
          <ac:chgData name="Wiedmeier-Nutor, Erin E., M.D., M.P.H." userId="7b4a001a-049a-4305-b2f4-3c9cbbfff302" providerId="ADAL" clId="{B6F2277C-BEC3-4C66-8965-03CCED553200}" dt="2026-03-01T00:35:56.936" v="258" actId="1037"/>
          <ac:spMkLst>
            <pc:docMk/>
            <pc:sldMk cId="1890641682" sldId="258"/>
            <ac:spMk id="14"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15"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16"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18" creationId="{6179D97A-EA64-FD6F-CCA1-2FB71816B33E}"/>
          </ac:spMkLst>
        </pc:spChg>
        <pc:spChg chg="mod">
          <ac:chgData name="Wiedmeier-Nutor, Erin E., M.D., M.P.H." userId="7b4a001a-049a-4305-b2f4-3c9cbbfff302" providerId="ADAL" clId="{B6F2277C-BEC3-4C66-8965-03CCED553200}" dt="2026-03-01T00:35:56.936" v="258" actId="1037"/>
          <ac:spMkLst>
            <pc:docMk/>
            <pc:sldMk cId="1890641682" sldId="258"/>
            <ac:spMk id="19"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22" creationId="{8464FE91-9A0F-488F-C2A4-149A2272CF4B}"/>
          </ac:spMkLst>
        </pc:spChg>
        <pc:spChg chg="mod">
          <ac:chgData name="Wiedmeier-Nutor, Erin E., M.D., M.P.H." userId="7b4a001a-049a-4305-b2f4-3c9cbbfff302" providerId="ADAL" clId="{B6F2277C-BEC3-4C66-8965-03CCED553200}" dt="2026-03-01T00:35:56.936" v="258" actId="1037"/>
          <ac:spMkLst>
            <pc:docMk/>
            <pc:sldMk cId="1890641682" sldId="258"/>
            <ac:spMk id="30"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39" creationId="{00000000-0000-0000-0000-000000000000}"/>
          </ac:spMkLst>
        </pc:spChg>
        <pc:spChg chg="mod">
          <ac:chgData name="Wiedmeier-Nutor, Erin E., M.D., M.P.H." userId="7b4a001a-049a-4305-b2f4-3c9cbbfff302" providerId="ADAL" clId="{B6F2277C-BEC3-4C66-8965-03CCED553200}" dt="2026-03-01T00:35:56.936" v="258" actId="1037"/>
          <ac:spMkLst>
            <pc:docMk/>
            <pc:sldMk cId="1890641682" sldId="258"/>
            <ac:spMk id="40" creationId="{00000000-0000-0000-0000-000000000000}"/>
          </ac:spMkLst>
        </pc:spChg>
      </pc:sldChg>
      <pc:sldChg chg="addSp modSp mod">
        <pc:chgData name="Wiedmeier-Nutor, Erin E., M.D., M.P.H." userId="7b4a001a-049a-4305-b2f4-3c9cbbfff302" providerId="ADAL" clId="{B6F2277C-BEC3-4C66-8965-03CCED553200}" dt="2026-03-01T00:39:31.129" v="546" actId="1076"/>
        <pc:sldMkLst>
          <pc:docMk/>
          <pc:sldMk cId="381916617" sldId="264"/>
        </pc:sldMkLst>
        <pc:spChg chg="add mod">
          <ac:chgData name="Wiedmeier-Nutor, Erin E., M.D., M.P.H." userId="7b4a001a-049a-4305-b2f4-3c9cbbfff302" providerId="ADAL" clId="{B6F2277C-BEC3-4C66-8965-03CCED553200}" dt="2026-03-01T00:39:31.129" v="546" actId="1076"/>
          <ac:spMkLst>
            <pc:docMk/>
            <pc:sldMk cId="381916617" sldId="264"/>
            <ac:spMk id="2" creationId="{194C75B4-3EEC-8C00-C1B4-6F18D891B23A}"/>
          </ac:spMkLst>
        </pc:spChg>
      </pc:sldChg>
      <pc:sldChg chg="addSp modSp mod">
        <pc:chgData name="Wiedmeier-Nutor, Erin E., M.D., M.P.H." userId="7b4a001a-049a-4305-b2f4-3c9cbbfff302" providerId="ADAL" clId="{B6F2277C-BEC3-4C66-8965-03CCED553200}" dt="2026-03-01T00:38:17.290" v="469" actId="14100"/>
        <pc:sldMkLst>
          <pc:docMk/>
          <pc:sldMk cId="324061076" sldId="271"/>
        </pc:sldMkLst>
        <pc:spChg chg="add mod">
          <ac:chgData name="Wiedmeier-Nutor, Erin E., M.D., M.P.H." userId="7b4a001a-049a-4305-b2f4-3c9cbbfff302" providerId="ADAL" clId="{B6F2277C-BEC3-4C66-8965-03CCED553200}" dt="2026-03-01T00:38:17.290" v="469" actId="14100"/>
          <ac:spMkLst>
            <pc:docMk/>
            <pc:sldMk cId="324061076" sldId="271"/>
            <ac:spMk id="2" creationId="{8EA48B32-4444-2F34-5945-4DEE1BB54374}"/>
          </ac:spMkLst>
        </pc:spChg>
        <pc:spChg chg="mod">
          <ac:chgData name="Wiedmeier-Nutor, Erin E., M.D., M.P.H." userId="7b4a001a-049a-4305-b2f4-3c9cbbfff302" providerId="ADAL" clId="{B6F2277C-BEC3-4C66-8965-03CCED553200}" dt="2026-03-01T00:37:33.048" v="402" actId="1037"/>
          <ac:spMkLst>
            <pc:docMk/>
            <pc:sldMk cId="324061076" sldId="271"/>
            <ac:spMk id="3"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7" creationId="{00000000-0000-0000-0000-000000000000}"/>
          </ac:spMkLst>
        </pc:spChg>
        <pc:spChg chg="mod">
          <ac:chgData name="Wiedmeier-Nutor, Erin E., M.D., M.P.H." userId="7b4a001a-049a-4305-b2f4-3c9cbbfff302" providerId="ADAL" clId="{B6F2277C-BEC3-4C66-8965-03CCED553200}" dt="2026-03-01T00:37:39.647" v="422" actId="1037"/>
          <ac:spMkLst>
            <pc:docMk/>
            <pc:sldMk cId="324061076" sldId="271"/>
            <ac:spMk id="10"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3"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5"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6"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7"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8"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19"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22" creationId="{00000000-0000-0000-0000-000000000000}"/>
          </ac:spMkLst>
        </pc:spChg>
        <pc:spChg chg="mod">
          <ac:chgData name="Wiedmeier-Nutor, Erin E., M.D., M.P.H." userId="7b4a001a-049a-4305-b2f4-3c9cbbfff302" providerId="ADAL" clId="{B6F2277C-BEC3-4C66-8965-03CCED553200}" dt="2026-03-01T00:37:33.048" v="402" actId="1037"/>
          <ac:spMkLst>
            <pc:docMk/>
            <pc:sldMk cId="324061076" sldId="271"/>
            <ac:spMk id="26" creationId="{00000000-0000-0000-0000-000000000000}"/>
          </ac:spMkLst>
        </pc:spChg>
        <pc:spChg chg="mod">
          <ac:chgData name="Wiedmeier-Nutor, Erin E., M.D., M.P.H." userId="7b4a001a-049a-4305-b2f4-3c9cbbfff302" providerId="ADAL" clId="{B6F2277C-BEC3-4C66-8965-03CCED553200}" dt="2026-03-01T00:37:02.557" v="339" actId="1037"/>
          <ac:spMkLst>
            <pc:docMk/>
            <pc:sldMk cId="324061076" sldId="271"/>
            <ac:spMk id="27" creationId="{F6474D25-807F-654C-998B-8B4EDC0317FF}"/>
          </ac:spMkLst>
        </pc:spChg>
        <pc:spChg chg="mod">
          <ac:chgData name="Wiedmeier-Nutor, Erin E., M.D., M.P.H." userId="7b4a001a-049a-4305-b2f4-3c9cbbfff302" providerId="ADAL" clId="{B6F2277C-BEC3-4C66-8965-03CCED553200}" dt="2026-03-01T00:37:02.557" v="339" actId="1037"/>
          <ac:spMkLst>
            <pc:docMk/>
            <pc:sldMk cId="324061076" sldId="271"/>
            <ac:spMk id="30" creationId="{00000000-0000-0000-0000-000000000000}"/>
          </ac:spMkLst>
        </pc:spChg>
        <pc:spChg chg="mod">
          <ac:chgData name="Wiedmeier-Nutor, Erin E., M.D., M.P.H." userId="7b4a001a-049a-4305-b2f4-3c9cbbfff302" providerId="ADAL" clId="{B6F2277C-BEC3-4C66-8965-03CCED553200}" dt="2026-03-01T00:37:02.557" v="339" actId="1037"/>
          <ac:spMkLst>
            <pc:docMk/>
            <pc:sldMk cId="324061076" sldId="271"/>
            <ac:spMk id="35" creationId="{82DCE823-6C1D-FF49-B6FB-4FA696ED2845}"/>
          </ac:spMkLst>
        </pc:spChg>
        <pc:spChg chg="mod">
          <ac:chgData name="Wiedmeier-Nutor, Erin E., M.D., M.P.H." userId="7b4a001a-049a-4305-b2f4-3c9cbbfff302" providerId="ADAL" clId="{B6F2277C-BEC3-4C66-8965-03CCED553200}" dt="2026-03-01T00:37:02.557" v="339" actId="1037"/>
          <ac:spMkLst>
            <pc:docMk/>
            <pc:sldMk cId="324061076" sldId="271"/>
            <ac:spMk id="40" creationId="{00000000-0000-0000-0000-000000000000}"/>
          </ac:spMkLst>
        </pc:spChg>
        <pc:spChg chg="mod">
          <ac:chgData name="Wiedmeier-Nutor, Erin E., M.D., M.P.H." userId="7b4a001a-049a-4305-b2f4-3c9cbbfff302" providerId="ADAL" clId="{B6F2277C-BEC3-4C66-8965-03CCED553200}" dt="2026-03-01T00:37:49.443" v="464" actId="1038"/>
          <ac:spMkLst>
            <pc:docMk/>
            <pc:sldMk cId="324061076" sldId="271"/>
            <ac:spMk id="41" creationId="{00000000-0000-0000-0000-000000000000}"/>
          </ac:spMkLst>
        </pc:spChg>
        <pc:spChg chg="mod">
          <ac:chgData name="Wiedmeier-Nutor, Erin E., M.D., M.P.H." userId="7b4a001a-049a-4305-b2f4-3c9cbbfff302" providerId="ADAL" clId="{B6F2277C-BEC3-4C66-8965-03CCED553200}" dt="2026-03-01T00:37:49.443" v="464" actId="1038"/>
          <ac:spMkLst>
            <pc:docMk/>
            <pc:sldMk cId="324061076" sldId="271"/>
            <ac:spMk id="42" creationId="{00000000-0000-0000-0000-000000000000}"/>
          </ac:spMkLst>
        </pc:spChg>
      </pc:sldChg>
      <pc:sldChg chg="del">
        <pc:chgData name="Wiedmeier-Nutor, Erin E., M.D., M.P.H." userId="7b4a001a-049a-4305-b2f4-3c9cbbfff302" providerId="ADAL" clId="{B6F2277C-BEC3-4C66-8965-03CCED553200}" dt="2026-03-01T00:34:54.531" v="225" actId="2696"/>
        <pc:sldMkLst>
          <pc:docMk/>
          <pc:sldMk cId="573133241" sldId="274"/>
        </pc:sldMkLst>
      </pc:sldChg>
      <pc:sldChg chg="addSp modSp mod">
        <pc:chgData name="Wiedmeier-Nutor, Erin E., M.D., M.P.H." userId="7b4a001a-049a-4305-b2f4-3c9cbbfff302" providerId="ADAL" clId="{B6F2277C-BEC3-4C66-8965-03CCED553200}" dt="2026-03-01T00:38:59.738" v="540" actId="1076"/>
        <pc:sldMkLst>
          <pc:docMk/>
          <pc:sldMk cId="331583683" sldId="275"/>
        </pc:sldMkLst>
        <pc:spChg chg="add mod">
          <ac:chgData name="Wiedmeier-Nutor, Erin E., M.D., M.P.H." userId="7b4a001a-049a-4305-b2f4-3c9cbbfff302" providerId="ADAL" clId="{B6F2277C-BEC3-4C66-8965-03CCED553200}" dt="2026-03-01T00:38:59.738" v="540" actId="1076"/>
          <ac:spMkLst>
            <pc:docMk/>
            <pc:sldMk cId="331583683" sldId="275"/>
            <ac:spMk id="2" creationId="{36C5B827-498B-E1DC-A2C9-4EDFC6A38719}"/>
          </ac:spMkLst>
        </pc:spChg>
        <pc:spChg chg="mod">
          <ac:chgData name="Wiedmeier-Nutor, Erin E., M.D., M.P.H." userId="7b4a001a-049a-4305-b2f4-3c9cbbfff302" providerId="ADAL" clId="{B6F2277C-BEC3-4C66-8965-03CCED553200}" dt="2026-03-01T00:38:33.942" v="534" actId="1037"/>
          <ac:spMkLst>
            <pc:docMk/>
            <pc:sldMk cId="331583683" sldId="275"/>
            <ac:spMk id="36" creationId="{AF9A0C17-BFF9-F8BE-E18E-E4F9B511BFB5}"/>
          </ac:spMkLst>
        </pc:spChg>
        <pc:spChg chg="mod">
          <ac:chgData name="Wiedmeier-Nutor, Erin E., M.D., M.P.H." userId="7b4a001a-049a-4305-b2f4-3c9cbbfff302" providerId="ADAL" clId="{B6F2277C-BEC3-4C66-8965-03CCED553200}" dt="2026-03-01T00:38:33.942" v="534" actId="1037"/>
          <ac:spMkLst>
            <pc:docMk/>
            <pc:sldMk cId="331583683" sldId="275"/>
            <ac:spMk id="38" creationId="{376B85E4-D213-2F17-E63E-B0910C97758B}"/>
          </ac:spMkLst>
        </pc:spChg>
        <pc:picChg chg="mod">
          <ac:chgData name="Wiedmeier-Nutor, Erin E., M.D., M.P.H." userId="7b4a001a-049a-4305-b2f4-3c9cbbfff302" providerId="ADAL" clId="{B6F2277C-BEC3-4C66-8965-03CCED553200}" dt="2026-03-01T00:38:33.942" v="534" actId="1037"/>
          <ac:picMkLst>
            <pc:docMk/>
            <pc:sldMk cId="331583683" sldId="275"/>
            <ac:picMk id="28" creationId="{903F3FAB-509F-F76B-6BC2-FD6E8597D61D}"/>
          </ac:picMkLst>
        </pc:picChg>
      </pc:sldChg>
      <pc:sldChg chg="addSp modSp mod">
        <pc:chgData name="Wiedmeier-Nutor, Erin E., M.D., M.P.H." userId="7b4a001a-049a-4305-b2f4-3c9cbbfff302" providerId="ADAL" clId="{B6F2277C-BEC3-4C66-8965-03CCED553200}" dt="2026-03-01T00:35:22.203" v="232" actId="1076"/>
        <pc:sldMkLst>
          <pc:docMk/>
          <pc:sldMk cId="777563897" sldId="286"/>
        </pc:sldMkLst>
        <pc:spChg chg="add mod">
          <ac:chgData name="Wiedmeier-Nutor, Erin E., M.D., M.P.H." userId="7b4a001a-049a-4305-b2f4-3c9cbbfff302" providerId="ADAL" clId="{B6F2277C-BEC3-4C66-8965-03CCED553200}" dt="2026-03-01T00:35:22.203" v="232" actId="1076"/>
          <ac:spMkLst>
            <pc:docMk/>
            <pc:sldMk cId="777563897" sldId="286"/>
            <ac:spMk id="2" creationId="{B996C0ED-D697-4BD9-9AF3-64BE4C1008FE}"/>
          </ac:spMkLst>
        </pc:spChg>
      </pc:sldChg>
      <pc:sldChg chg="addSp modSp mod modNotesTx">
        <pc:chgData name="Wiedmeier-Nutor, Erin E., M.D., M.P.H." userId="7b4a001a-049a-4305-b2f4-3c9cbbfff302" providerId="ADAL" clId="{B6F2277C-BEC3-4C66-8965-03CCED553200}" dt="2026-03-01T00:40:43.714" v="594" actId="1076"/>
        <pc:sldMkLst>
          <pc:docMk/>
          <pc:sldMk cId="3049944744" sldId="294"/>
        </pc:sldMkLst>
        <pc:spChg chg="add mod">
          <ac:chgData name="Wiedmeier-Nutor, Erin E., M.D., M.P.H." userId="7b4a001a-049a-4305-b2f4-3c9cbbfff302" providerId="ADAL" clId="{B6F2277C-BEC3-4C66-8965-03CCED553200}" dt="2026-03-01T00:40:43.714" v="594" actId="1076"/>
          <ac:spMkLst>
            <pc:docMk/>
            <pc:sldMk cId="3049944744" sldId="294"/>
            <ac:spMk id="2" creationId="{E82D64F2-861F-AFD4-DF32-988F2FD44065}"/>
          </ac:spMkLst>
        </pc:spChg>
        <pc:picChg chg="mod">
          <ac:chgData name="Wiedmeier-Nutor, Erin E., M.D., M.P.H." userId="7b4a001a-049a-4305-b2f4-3c9cbbfff302" providerId="ADAL" clId="{B6F2277C-BEC3-4C66-8965-03CCED553200}" dt="2026-03-01T00:40:18.293" v="585" actId="1037"/>
          <ac:picMkLst>
            <pc:docMk/>
            <pc:sldMk cId="3049944744" sldId="294"/>
            <ac:picMk id="3" creationId="{E7CE9DB1-A279-CB04-6240-8DB690E63E5A}"/>
          </ac:picMkLst>
        </pc:picChg>
        <pc:picChg chg="mod">
          <ac:chgData name="Wiedmeier-Nutor, Erin E., M.D., M.P.H." userId="7b4a001a-049a-4305-b2f4-3c9cbbfff302" providerId="ADAL" clId="{B6F2277C-BEC3-4C66-8965-03CCED553200}" dt="2026-03-01T00:40:18.293" v="585" actId="1037"/>
          <ac:picMkLst>
            <pc:docMk/>
            <pc:sldMk cId="3049944744" sldId="294"/>
            <ac:picMk id="5" creationId="{61A87F02-703E-E469-4E41-A80BC26575FE}"/>
          </ac:picMkLst>
        </pc:picChg>
      </pc:sldChg>
      <pc:sldChg chg="addSp delSp modSp mod modNotesTx">
        <pc:chgData name="Wiedmeier-Nutor, Erin E., M.D., M.P.H." userId="7b4a001a-049a-4305-b2f4-3c9cbbfff302" providerId="ADAL" clId="{B6F2277C-BEC3-4C66-8965-03CCED553200}" dt="2026-03-01T00:40:07.373" v="557" actId="255"/>
        <pc:sldMkLst>
          <pc:docMk/>
          <pc:sldMk cId="819007314" sldId="295"/>
        </pc:sldMkLst>
        <pc:spChg chg="add mod">
          <ac:chgData name="Wiedmeier-Nutor, Erin E., M.D., M.P.H." userId="7b4a001a-049a-4305-b2f4-3c9cbbfff302" providerId="ADAL" clId="{B6F2277C-BEC3-4C66-8965-03CCED553200}" dt="2026-03-01T00:40:07.373" v="557" actId="255"/>
          <ac:spMkLst>
            <pc:docMk/>
            <pc:sldMk cId="819007314" sldId="295"/>
            <ac:spMk id="3" creationId="{2F66D8B6-5DAF-17AD-8E2A-1359B692203D}"/>
          </ac:spMkLst>
        </pc:spChg>
      </pc:sldChg>
      <pc:sldChg chg="addSp delSp modSp mod">
        <pc:chgData name="Wiedmeier-Nutor, Erin E., M.D., M.P.H." userId="7b4a001a-049a-4305-b2f4-3c9cbbfff302" providerId="ADAL" clId="{B6F2277C-BEC3-4C66-8965-03CCED553200}" dt="2026-03-01T00:36:45.006" v="304" actId="478"/>
        <pc:sldMkLst>
          <pc:docMk/>
          <pc:sldMk cId="2139825561" sldId="296"/>
        </pc:sldMkLst>
        <pc:spChg chg="del">
          <ac:chgData name="Wiedmeier-Nutor, Erin E., M.D., M.P.H." userId="7b4a001a-049a-4305-b2f4-3c9cbbfff302" providerId="ADAL" clId="{B6F2277C-BEC3-4C66-8965-03CCED553200}" dt="2026-03-01T00:36:45.006" v="304" actId="478"/>
          <ac:spMkLst>
            <pc:docMk/>
            <pc:sldMk cId="2139825561" sldId="296"/>
            <ac:spMk id="2" creationId="{32092888-0D78-93D3-C93C-5802982CB3D0}"/>
          </ac:spMkLst>
        </pc:spChg>
        <pc:spChg chg="add mod">
          <ac:chgData name="Wiedmeier-Nutor, Erin E., M.D., M.P.H." userId="7b4a001a-049a-4305-b2f4-3c9cbbfff302" providerId="ADAL" clId="{B6F2277C-BEC3-4C66-8965-03CCED553200}" dt="2026-03-01T00:36:41.976" v="303" actId="1076"/>
          <ac:spMkLst>
            <pc:docMk/>
            <pc:sldMk cId="2139825561" sldId="296"/>
            <ac:spMk id="3" creationId="{638033C5-CDAA-5C98-0EB5-BDE991E2E44B}"/>
          </ac:spMkLst>
        </pc:spChg>
        <pc:spChg chg="mod">
          <ac:chgData name="Wiedmeier-Nutor, Erin E., M.D., M.P.H." userId="7b4a001a-049a-4305-b2f4-3c9cbbfff302" providerId="ADAL" clId="{B6F2277C-BEC3-4C66-8965-03CCED553200}" dt="2026-03-01T00:36:30.802" v="300" actId="1037"/>
          <ac:spMkLst>
            <pc:docMk/>
            <pc:sldMk cId="2139825561" sldId="296"/>
            <ac:spMk id="12" creationId="{9E81599A-4F36-433E-C371-7CAB159FDEEC}"/>
          </ac:spMkLst>
        </pc:spChg>
        <pc:spChg chg="mod">
          <ac:chgData name="Wiedmeier-Nutor, Erin E., M.D., M.P.H." userId="7b4a001a-049a-4305-b2f4-3c9cbbfff302" providerId="ADAL" clId="{B6F2277C-BEC3-4C66-8965-03CCED553200}" dt="2026-03-01T00:36:30.802" v="300" actId="1037"/>
          <ac:spMkLst>
            <pc:docMk/>
            <pc:sldMk cId="2139825561" sldId="296"/>
            <ac:spMk id="13" creationId="{E203E96A-38A1-3D12-0359-86FF55627DAD}"/>
          </ac:spMkLst>
        </pc:spChg>
        <pc:spChg chg="mod">
          <ac:chgData name="Wiedmeier-Nutor, Erin E., M.D., M.P.H." userId="7b4a001a-049a-4305-b2f4-3c9cbbfff302" providerId="ADAL" clId="{B6F2277C-BEC3-4C66-8965-03CCED553200}" dt="2026-03-01T00:36:30.802" v="300" actId="1037"/>
          <ac:spMkLst>
            <pc:docMk/>
            <pc:sldMk cId="2139825561" sldId="296"/>
            <ac:spMk id="14" creationId="{79A6038A-BEA7-E6C9-BF59-D20EC82E7E24}"/>
          </ac:spMkLst>
        </pc:spChg>
        <pc:spChg chg="mod">
          <ac:chgData name="Wiedmeier-Nutor, Erin E., M.D., M.P.H." userId="7b4a001a-049a-4305-b2f4-3c9cbbfff302" providerId="ADAL" clId="{B6F2277C-BEC3-4C66-8965-03CCED553200}" dt="2026-03-01T00:36:30.802" v="300" actId="1037"/>
          <ac:spMkLst>
            <pc:docMk/>
            <pc:sldMk cId="2139825561" sldId="296"/>
            <ac:spMk id="16" creationId="{0AD4DFA1-DDFF-DB39-C59A-1752FE31E8E1}"/>
          </ac:spMkLst>
        </pc:spChg>
        <pc:spChg chg="mod">
          <ac:chgData name="Wiedmeier-Nutor, Erin E., M.D., M.P.H." userId="7b4a001a-049a-4305-b2f4-3c9cbbfff302" providerId="ADAL" clId="{B6F2277C-BEC3-4C66-8965-03CCED553200}" dt="2026-03-01T00:36:30.802" v="300" actId="1037"/>
          <ac:spMkLst>
            <pc:docMk/>
            <pc:sldMk cId="2139825561" sldId="296"/>
            <ac:spMk id="18" creationId="{825561C3-E683-E28D-B60B-483CE2BACBA0}"/>
          </ac:spMkLst>
        </pc:spChg>
        <pc:spChg chg="mod">
          <ac:chgData name="Wiedmeier-Nutor, Erin E., M.D., M.P.H." userId="7b4a001a-049a-4305-b2f4-3c9cbbfff302" providerId="ADAL" clId="{B6F2277C-BEC3-4C66-8965-03CCED553200}" dt="2026-03-01T00:36:30.802" v="300" actId="1037"/>
          <ac:spMkLst>
            <pc:docMk/>
            <pc:sldMk cId="2139825561" sldId="296"/>
            <ac:spMk id="21" creationId="{20F496A3-BAC7-05E5-502A-5C64F420FF06}"/>
          </ac:spMkLst>
        </pc:spChg>
        <pc:spChg chg="mod">
          <ac:chgData name="Wiedmeier-Nutor, Erin E., M.D., M.P.H." userId="7b4a001a-049a-4305-b2f4-3c9cbbfff302" providerId="ADAL" clId="{B6F2277C-BEC3-4C66-8965-03CCED553200}" dt="2026-03-01T00:36:30.802" v="300" actId="1037"/>
          <ac:spMkLst>
            <pc:docMk/>
            <pc:sldMk cId="2139825561" sldId="296"/>
            <ac:spMk id="23" creationId="{8E71820C-AC8A-5510-CBD9-2CB5E08BCB5B}"/>
          </ac:spMkLst>
        </pc:spChg>
        <pc:spChg chg="mod">
          <ac:chgData name="Wiedmeier-Nutor, Erin E., M.D., M.P.H." userId="7b4a001a-049a-4305-b2f4-3c9cbbfff302" providerId="ADAL" clId="{B6F2277C-BEC3-4C66-8965-03CCED553200}" dt="2026-03-01T00:36:30.802" v="300" actId="1037"/>
          <ac:spMkLst>
            <pc:docMk/>
            <pc:sldMk cId="2139825561" sldId="296"/>
            <ac:spMk id="38" creationId="{0446051B-6EA6-B859-D2E8-DA64A7A75CE4}"/>
          </ac:spMkLst>
        </pc:spChg>
        <pc:spChg chg="mod">
          <ac:chgData name="Wiedmeier-Nutor, Erin E., M.D., M.P.H." userId="7b4a001a-049a-4305-b2f4-3c9cbbfff302" providerId="ADAL" clId="{B6F2277C-BEC3-4C66-8965-03CCED553200}" dt="2026-03-01T00:36:30.802" v="300" actId="1037"/>
          <ac:spMkLst>
            <pc:docMk/>
            <pc:sldMk cId="2139825561" sldId="296"/>
            <ac:spMk id="40" creationId="{DE72E3C8-E0F4-5BA2-5DCB-0DCF89B79919}"/>
          </ac:spMkLst>
        </pc:spChg>
        <pc:spChg chg="mod">
          <ac:chgData name="Wiedmeier-Nutor, Erin E., M.D., M.P.H." userId="7b4a001a-049a-4305-b2f4-3c9cbbfff302" providerId="ADAL" clId="{B6F2277C-BEC3-4C66-8965-03CCED553200}" dt="2026-03-01T00:36:24.470" v="279" actId="1037"/>
          <ac:spMkLst>
            <pc:docMk/>
            <pc:sldMk cId="2139825561" sldId="296"/>
            <ac:spMk id="41" creationId="{F0B48241-E914-3BB4-AB53-B04D6E36FC1C}"/>
          </ac:spMkLst>
        </pc:spChg>
      </pc:sldChg>
      <pc:sldChg chg="addSp modSp new mod modNotesTx">
        <pc:chgData name="Wiedmeier-Nutor, Erin E., M.D., M.P.H." userId="7b4a001a-049a-4305-b2f4-3c9cbbfff302" providerId="ADAL" clId="{B6F2277C-BEC3-4C66-8965-03CCED553200}" dt="2026-03-01T00:39:46.853" v="551" actId="255"/>
        <pc:sldMkLst>
          <pc:docMk/>
          <pc:sldMk cId="3840811023" sldId="297"/>
        </pc:sldMkLst>
        <pc:spChg chg="add mod">
          <ac:chgData name="Wiedmeier-Nutor, Erin E., M.D., M.P.H." userId="7b4a001a-049a-4305-b2f4-3c9cbbfff302" providerId="ADAL" clId="{B6F2277C-BEC3-4C66-8965-03CCED553200}" dt="2026-02-10T22:09:39.908" v="182" actId="1037"/>
          <ac:spMkLst>
            <pc:docMk/>
            <pc:sldMk cId="3840811023" sldId="297"/>
            <ac:spMk id="2" creationId="{A5A1DED2-3F93-B393-D1E5-BCE8BC72CFB6}"/>
          </ac:spMkLst>
        </pc:spChg>
        <pc:spChg chg="add mod">
          <ac:chgData name="Wiedmeier-Nutor, Erin E., M.D., M.P.H." userId="7b4a001a-049a-4305-b2f4-3c9cbbfff302" providerId="ADAL" clId="{B6F2277C-BEC3-4C66-8965-03CCED553200}" dt="2026-02-10T22:09:39.908" v="182" actId="1037"/>
          <ac:spMkLst>
            <pc:docMk/>
            <pc:sldMk cId="3840811023" sldId="297"/>
            <ac:spMk id="3" creationId="{FD285130-72B0-D7D4-AE6E-9F7ECC95A7B5}"/>
          </ac:spMkLst>
        </pc:spChg>
        <pc:spChg chg="add mod">
          <ac:chgData name="Wiedmeier-Nutor, Erin E., M.D., M.P.H." userId="7b4a001a-049a-4305-b2f4-3c9cbbfff302" providerId="ADAL" clId="{B6F2277C-BEC3-4C66-8965-03CCED553200}" dt="2026-02-10T22:09:39.908" v="182" actId="1037"/>
          <ac:spMkLst>
            <pc:docMk/>
            <pc:sldMk cId="3840811023" sldId="297"/>
            <ac:spMk id="4" creationId="{D09311D4-1730-6AAF-1F87-E0A625611AB8}"/>
          </ac:spMkLst>
        </pc:spChg>
        <pc:spChg chg="add mod">
          <ac:chgData name="Wiedmeier-Nutor, Erin E., M.D., M.P.H." userId="7b4a001a-049a-4305-b2f4-3c9cbbfff302" providerId="ADAL" clId="{B6F2277C-BEC3-4C66-8965-03CCED553200}" dt="2026-02-10T22:09:39.908" v="182" actId="1037"/>
          <ac:spMkLst>
            <pc:docMk/>
            <pc:sldMk cId="3840811023" sldId="297"/>
            <ac:spMk id="6" creationId="{7FAA9CAE-F280-2B9F-FAEE-F60DB957A2D8}"/>
          </ac:spMkLst>
        </pc:spChg>
        <pc:spChg chg="add mod">
          <ac:chgData name="Wiedmeier-Nutor, Erin E., M.D., M.P.H." userId="7b4a001a-049a-4305-b2f4-3c9cbbfff302" providerId="ADAL" clId="{B6F2277C-BEC3-4C66-8965-03CCED553200}" dt="2026-02-10T22:09:39.908" v="182" actId="1037"/>
          <ac:spMkLst>
            <pc:docMk/>
            <pc:sldMk cId="3840811023" sldId="297"/>
            <ac:spMk id="7" creationId="{D6BCDE14-0997-175D-B824-261A0D88324F}"/>
          </ac:spMkLst>
        </pc:spChg>
        <pc:spChg chg="add mod">
          <ac:chgData name="Wiedmeier-Nutor, Erin E., M.D., M.P.H." userId="7b4a001a-049a-4305-b2f4-3c9cbbfff302" providerId="ADAL" clId="{B6F2277C-BEC3-4C66-8965-03CCED553200}" dt="2026-02-10T22:09:39.908" v="182" actId="1037"/>
          <ac:spMkLst>
            <pc:docMk/>
            <pc:sldMk cId="3840811023" sldId="297"/>
            <ac:spMk id="23" creationId="{771856B6-DA0F-84E4-AF6F-6FCCA3DA14AF}"/>
          </ac:spMkLst>
        </pc:spChg>
        <pc:spChg chg="add mod">
          <ac:chgData name="Wiedmeier-Nutor, Erin E., M.D., M.P.H." userId="7b4a001a-049a-4305-b2f4-3c9cbbfff302" providerId="ADAL" clId="{B6F2277C-BEC3-4C66-8965-03CCED553200}" dt="2026-02-10T22:09:39.908" v="182" actId="1037"/>
          <ac:spMkLst>
            <pc:docMk/>
            <pc:sldMk cId="3840811023" sldId="297"/>
            <ac:spMk id="25" creationId="{5312485B-F6D5-A9AB-1FAF-A52DFC7580DA}"/>
          </ac:spMkLst>
        </pc:spChg>
        <pc:spChg chg="add mod">
          <ac:chgData name="Wiedmeier-Nutor, Erin E., M.D., M.P.H." userId="7b4a001a-049a-4305-b2f4-3c9cbbfff302" providerId="ADAL" clId="{B6F2277C-BEC3-4C66-8965-03CCED553200}" dt="2026-02-10T22:09:39.908" v="182" actId="1037"/>
          <ac:spMkLst>
            <pc:docMk/>
            <pc:sldMk cId="3840811023" sldId="297"/>
            <ac:spMk id="26" creationId="{A7A10590-0C58-294E-B5B4-C15CFAFD13AE}"/>
          </ac:spMkLst>
        </pc:spChg>
        <pc:spChg chg="add mod">
          <ac:chgData name="Wiedmeier-Nutor, Erin E., M.D., M.P.H." userId="7b4a001a-049a-4305-b2f4-3c9cbbfff302" providerId="ADAL" clId="{B6F2277C-BEC3-4C66-8965-03CCED553200}" dt="2026-02-10T22:09:39.908" v="182" actId="1037"/>
          <ac:spMkLst>
            <pc:docMk/>
            <pc:sldMk cId="3840811023" sldId="297"/>
            <ac:spMk id="29" creationId="{82E4C937-0C9A-AF71-2957-096C8365EABB}"/>
          </ac:spMkLst>
        </pc:spChg>
        <pc:spChg chg="add mod">
          <ac:chgData name="Wiedmeier-Nutor, Erin E., M.D., M.P.H." userId="7b4a001a-049a-4305-b2f4-3c9cbbfff302" providerId="ADAL" clId="{B6F2277C-BEC3-4C66-8965-03CCED553200}" dt="2026-02-10T22:09:39.908" v="182" actId="1037"/>
          <ac:spMkLst>
            <pc:docMk/>
            <pc:sldMk cId="3840811023" sldId="297"/>
            <ac:spMk id="30" creationId="{46E10127-62F1-CB8B-A3E1-EB8F71D398E7}"/>
          </ac:spMkLst>
        </pc:spChg>
        <pc:spChg chg="add mod">
          <ac:chgData name="Wiedmeier-Nutor, Erin E., M.D., M.P.H." userId="7b4a001a-049a-4305-b2f4-3c9cbbfff302" providerId="ADAL" clId="{B6F2277C-BEC3-4C66-8965-03CCED553200}" dt="2026-03-01T00:39:46.853" v="551" actId="255"/>
          <ac:spMkLst>
            <pc:docMk/>
            <pc:sldMk cId="3840811023" sldId="297"/>
            <ac:spMk id="31" creationId="{C0E787D6-F292-0078-1A31-A201825279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AFB56-1B94-7F43-BA16-24CBFE680B39}"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49A42-AE9C-6B4B-9DA0-6B6DDEEB4A9D}" type="slidenum">
              <a:rPr lang="en-US" smtClean="0"/>
              <a:t>‹#›</a:t>
            </a:fld>
            <a:endParaRPr lang="en-US"/>
          </a:p>
        </p:txBody>
      </p:sp>
    </p:spTree>
    <p:extLst>
      <p:ext uri="{BB962C8B-B14F-4D97-AF65-F5344CB8AC3E}">
        <p14:creationId xmlns:p14="http://schemas.microsoft.com/office/powerpoint/2010/main" val="270458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a:t>
            </a:r>
            <a:r>
              <a:rPr lang="en-US" b="1" baseline="0" dirty="0"/>
              <a:t> </a:t>
            </a:r>
            <a:r>
              <a:rPr lang="en-US" b="1" dirty="0"/>
              <a:t>Figure 1</a:t>
            </a:r>
            <a:r>
              <a:rPr lang="en-US" dirty="0"/>
              <a:t>: Photograph of the</a:t>
            </a:r>
            <a:r>
              <a:rPr lang="en-US" baseline="0" dirty="0"/>
              <a:t> patient’s r</a:t>
            </a:r>
            <a:r>
              <a:rPr lang="en-US" dirty="0"/>
              <a:t>ecurrent plasmacytomas,</a:t>
            </a:r>
            <a:r>
              <a:rPr lang="en-US" baseline="0" dirty="0"/>
              <a:t> here at the end of the disease course, </a:t>
            </a:r>
            <a:r>
              <a:rPr lang="en-US" dirty="0"/>
              <a:t>on patient’s anterior</a:t>
            </a:r>
            <a:r>
              <a:rPr lang="en-US" baseline="0" dirty="0"/>
              <a:t> chest.</a:t>
            </a:r>
            <a:endParaRPr lang="en-US" dirty="0"/>
          </a:p>
        </p:txBody>
      </p:sp>
      <p:sp>
        <p:nvSpPr>
          <p:cNvPr id="4" name="Slide Number Placeholder 3"/>
          <p:cNvSpPr>
            <a:spLocks noGrp="1"/>
          </p:cNvSpPr>
          <p:nvPr>
            <p:ph type="sldNum" sz="quarter" idx="10"/>
          </p:nvPr>
        </p:nvSpPr>
        <p:spPr/>
        <p:txBody>
          <a:bodyPr/>
          <a:lstStyle/>
          <a:p>
            <a:fld id="{FE50CC50-CD14-CC4D-A046-8405A976F10D}" type="slidenum">
              <a:rPr lang="en-US" smtClean="0"/>
              <a:t>1</a:t>
            </a:fld>
            <a:endParaRPr lang="en-US"/>
          </a:p>
        </p:txBody>
      </p:sp>
    </p:spTree>
    <p:extLst>
      <p:ext uri="{BB962C8B-B14F-4D97-AF65-F5344CB8AC3E}">
        <p14:creationId xmlns:p14="http://schemas.microsoft.com/office/powerpoint/2010/main" val="149213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Supplemental Figure 2A</a:t>
            </a:r>
            <a:r>
              <a:rPr lang="en-US" dirty="0"/>
              <a:t>: WGS analysis reveals</a:t>
            </a:r>
            <a:r>
              <a:rPr lang="en-US" baseline="0" dirty="0"/>
              <a:t> telomeric biallelic deletion of </a:t>
            </a:r>
            <a:r>
              <a:rPr lang="en-US" i="1" baseline="0" dirty="0"/>
              <a:t>RB1 </a:t>
            </a:r>
            <a:r>
              <a:rPr lang="en-US" baseline="0" dirty="0"/>
              <a:t>in MC1286PE2, MC1286PE3, MC1286PE5, and a large biallelic deletion in MC1286PE7.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E50CC50-CD14-CC4D-A046-8405A976F10D}" type="slidenum">
              <a:rPr lang="en-US" smtClean="0"/>
              <a:t>2</a:t>
            </a:fld>
            <a:endParaRPr lang="en-US"/>
          </a:p>
        </p:txBody>
      </p:sp>
    </p:spTree>
    <p:extLst>
      <p:ext uri="{BB962C8B-B14F-4D97-AF65-F5344CB8AC3E}">
        <p14:creationId xmlns:p14="http://schemas.microsoft.com/office/powerpoint/2010/main" val="104988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EA8B-30C6-809F-B620-FD07562B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CD892-5123-BF8C-0221-D1C3B43A9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4BF86-4558-4E8C-EE42-D208A4D3D1D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Supplemental Figure 2B</a:t>
            </a:r>
            <a:r>
              <a:rPr lang="en-US" dirty="0"/>
              <a:t>: </a:t>
            </a:r>
            <a:r>
              <a:rPr lang="en-US" baseline="0" dirty="0"/>
              <a:t>WGS analysis reveals biallelic deletion of TRAF3 in all MC1286 cell lines.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7D463A8A-213D-3180-E779-92AADC370B3C}"/>
              </a:ext>
            </a:extLst>
          </p:cNvPr>
          <p:cNvSpPr>
            <a:spLocks noGrp="1"/>
          </p:cNvSpPr>
          <p:nvPr>
            <p:ph type="sldNum" sz="quarter" idx="10"/>
          </p:nvPr>
        </p:nvSpPr>
        <p:spPr/>
        <p:txBody>
          <a:bodyPr/>
          <a:lstStyle/>
          <a:p>
            <a:fld id="{FE50CC50-CD14-CC4D-A046-8405A976F10D}" type="slidenum">
              <a:rPr lang="en-US" smtClean="0"/>
              <a:t>3</a:t>
            </a:fld>
            <a:endParaRPr lang="en-US"/>
          </a:p>
        </p:txBody>
      </p:sp>
    </p:spTree>
    <p:extLst>
      <p:ext uri="{BB962C8B-B14F-4D97-AF65-F5344CB8AC3E}">
        <p14:creationId xmlns:p14="http://schemas.microsoft.com/office/powerpoint/2010/main" val="319742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Supplemental Figure 3</a:t>
            </a:r>
            <a:r>
              <a:rPr lang="en-US" dirty="0"/>
              <a:t>. Duplication </a:t>
            </a:r>
            <a:r>
              <a:rPr lang="en-US" baseline="0" dirty="0"/>
              <a:t>of telomeric </a:t>
            </a:r>
            <a:r>
              <a:rPr lang="en-US" i="1" baseline="0" dirty="0"/>
              <a:t>MYC</a:t>
            </a:r>
            <a:r>
              <a:rPr lang="en-US" baseline="0" dirty="0"/>
              <a:t> by aCGH, mate pair, and custom capture NGS. (A) Top: aCGH analysis of </a:t>
            </a:r>
            <a:r>
              <a:rPr lang="en-US" i="1" baseline="0" dirty="0"/>
              <a:t>MYC</a:t>
            </a:r>
            <a:r>
              <a:rPr lang="en-US" baseline="0" dirty="0"/>
              <a:t> reveals telomeric duplication in MC1286PE2 (PE2), MC1286PE3 (PE3), and MC1286PE5 (PE5); cell lines are listed along the y-axis. </a:t>
            </a:r>
            <a:r>
              <a:rPr lang="en-US" sz="1200" b="0" i="0" u="none" strike="noStrike" kern="1200" dirty="0">
                <a:solidFill>
                  <a:schemeClr val="tx1"/>
                </a:solidFill>
                <a:effectLst/>
                <a:latin typeface="+mn-lt"/>
                <a:ea typeface="+mn-ea"/>
                <a:cs typeface="+mn-cs"/>
              </a:rPr>
              <a:t>The overall copy number for the region for each sample has been normalized to two copies to highlight local changes in copy number. A blue-to-red</a:t>
            </a:r>
            <a:r>
              <a:rPr lang="en-US" sz="1200" b="0" i="0" u="none" strike="noStrike" kern="1200" baseline="0" dirty="0">
                <a:solidFill>
                  <a:schemeClr val="tx1"/>
                </a:solidFill>
                <a:effectLst/>
                <a:latin typeface="+mn-lt"/>
                <a:ea typeface="+mn-ea"/>
                <a:cs typeface="+mn-cs"/>
              </a:rPr>
              <a:t> scale corresponds to copy numbers from -1.5 to 1.5 (deep blue represents 1 log loss and deep red represents 1 log gain; copy number within 0.3 log of diploid is in white/grey). Bottom: </a:t>
            </a:r>
            <a:r>
              <a:rPr lang="en-US" baseline="0" dirty="0"/>
              <a:t>telomeric </a:t>
            </a:r>
            <a:r>
              <a:rPr lang="en-US" i="1" baseline="0" dirty="0"/>
              <a:t>MYC</a:t>
            </a:r>
            <a:r>
              <a:rPr lang="en-US" baseline="0" dirty="0"/>
              <a:t> duplication identified by mate pair sequencing in MC1286PE5 (identified by horizontal red arrow). (B) </a:t>
            </a:r>
            <a:r>
              <a:rPr lang="en-US" sz="1200" b="0" i="0" u="none" strike="noStrike" kern="1200" dirty="0">
                <a:solidFill>
                  <a:schemeClr val="tx1"/>
                </a:solidFill>
                <a:effectLst/>
                <a:latin typeface="+mn-lt"/>
                <a:ea typeface="+mn-ea"/>
                <a:cs typeface="+mn-cs"/>
              </a:rPr>
              <a:t>Custom capture fails</a:t>
            </a:r>
            <a:r>
              <a:rPr lang="en-US" sz="1200" b="0" i="0" u="none" strike="noStrike" kern="1200" baseline="0" dirty="0">
                <a:solidFill>
                  <a:schemeClr val="tx1"/>
                </a:solidFill>
                <a:effectLst/>
                <a:latin typeface="+mn-lt"/>
                <a:ea typeface="+mn-ea"/>
                <a:cs typeface="+mn-cs"/>
              </a:rPr>
              <a:t> to detect the telomeric </a:t>
            </a:r>
            <a:r>
              <a:rPr lang="en-US" sz="1200" b="0" i="1" u="none" strike="noStrike" kern="1200" baseline="0" dirty="0">
                <a:solidFill>
                  <a:schemeClr val="tx1"/>
                </a:solidFill>
                <a:effectLst/>
                <a:latin typeface="+mn-lt"/>
                <a:ea typeface="+mn-ea"/>
                <a:cs typeface="+mn-cs"/>
              </a:rPr>
              <a:t>MYC</a:t>
            </a:r>
            <a:r>
              <a:rPr lang="en-US" sz="1200" b="0" i="0" u="none" strike="noStrike" kern="1200" baseline="0" dirty="0">
                <a:solidFill>
                  <a:schemeClr val="tx1"/>
                </a:solidFill>
                <a:effectLst/>
                <a:latin typeface="+mn-lt"/>
                <a:ea typeface="+mn-ea"/>
                <a:cs typeface="+mn-cs"/>
              </a:rPr>
              <a:t> duplication. Gaps in custom capture probe coverage overlaps with highly repetitive areas of DNA and a lack of custom capture probe coverage. The telomeric </a:t>
            </a:r>
            <a:r>
              <a:rPr lang="en-US" sz="1200" b="0" i="1" u="none" strike="noStrike" kern="1200" baseline="0" dirty="0">
                <a:solidFill>
                  <a:schemeClr val="tx1"/>
                </a:solidFill>
                <a:effectLst/>
                <a:latin typeface="+mn-lt"/>
                <a:ea typeface="+mn-ea"/>
                <a:cs typeface="+mn-cs"/>
              </a:rPr>
              <a:t>MYC</a:t>
            </a:r>
            <a:r>
              <a:rPr lang="en-US" sz="1200" b="0" i="0" u="none" strike="noStrike" kern="1200" baseline="0" dirty="0">
                <a:solidFill>
                  <a:schemeClr val="tx1"/>
                </a:solidFill>
                <a:effectLst/>
                <a:latin typeface="+mn-lt"/>
                <a:ea typeface="+mn-ea"/>
                <a:cs typeface="+mn-cs"/>
              </a:rPr>
              <a:t> duplication break point is contained within these highly repetitive areas of DNA. PE1T: </a:t>
            </a:r>
            <a:r>
              <a:rPr lang="en-US" sz="1200" b="0" i="0" u="none" strike="noStrike" kern="1200" baseline="0" dirty="0" err="1">
                <a:solidFill>
                  <a:schemeClr val="tx1"/>
                </a:solidFill>
                <a:effectLst/>
                <a:latin typeface="+mn-lt"/>
                <a:ea typeface="+mn-ea"/>
                <a:cs typeface="+mn-cs"/>
              </a:rPr>
              <a:t>gDNA</a:t>
            </a:r>
            <a:r>
              <a:rPr lang="en-US" sz="1200" b="0" i="0" u="none" strike="noStrike" kern="1200" baseline="0" dirty="0">
                <a:solidFill>
                  <a:schemeClr val="tx1"/>
                </a:solidFill>
                <a:effectLst/>
                <a:latin typeface="+mn-lt"/>
                <a:ea typeface="+mn-ea"/>
                <a:cs typeface="+mn-cs"/>
              </a:rPr>
              <a:t> from pleural fluid sample, PE1, PE2, PE3, PE5, PE7: </a:t>
            </a:r>
            <a:r>
              <a:rPr lang="en-US" sz="1200" b="0" i="0" u="none" strike="noStrike" kern="1200" baseline="0" dirty="0" err="1">
                <a:solidFill>
                  <a:schemeClr val="tx1"/>
                </a:solidFill>
                <a:effectLst/>
                <a:latin typeface="+mn-lt"/>
                <a:ea typeface="+mn-ea"/>
                <a:cs typeface="+mn-cs"/>
              </a:rPr>
              <a:t>gDNA</a:t>
            </a:r>
            <a:r>
              <a:rPr lang="en-US" sz="1200" b="0" i="0" u="none" strike="noStrike" kern="1200" baseline="0" dirty="0">
                <a:solidFill>
                  <a:schemeClr val="tx1"/>
                </a:solidFill>
                <a:effectLst/>
                <a:latin typeface="+mn-lt"/>
                <a:ea typeface="+mn-ea"/>
                <a:cs typeface="+mn-cs"/>
              </a:rPr>
              <a:t> from MC1286 cell lines.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E50CC50-CD14-CC4D-A046-8405A976F10D}" type="slidenum">
              <a:rPr lang="en-US" smtClean="0"/>
              <a:t>4</a:t>
            </a:fld>
            <a:endParaRPr lang="en-US"/>
          </a:p>
        </p:txBody>
      </p:sp>
    </p:spTree>
    <p:extLst>
      <p:ext uri="{BB962C8B-B14F-4D97-AF65-F5344CB8AC3E}">
        <p14:creationId xmlns:p14="http://schemas.microsoft.com/office/powerpoint/2010/main" val="161759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Supplemental Figure 4.</a:t>
            </a:r>
            <a:r>
              <a:rPr lang="en-US" b="1" baseline="0" dirty="0"/>
              <a:t> </a:t>
            </a:r>
            <a:r>
              <a:rPr lang="en-US" dirty="0"/>
              <a:t>Mapping breakpoint telomeric</a:t>
            </a:r>
            <a:r>
              <a:rPr lang="en-US" baseline="0" dirty="0"/>
              <a:t> of </a:t>
            </a:r>
            <a:r>
              <a:rPr lang="en-US" i="1" baseline="0" dirty="0"/>
              <a:t>MYC</a:t>
            </a:r>
            <a:r>
              <a:rPr lang="en-US" baseline="0" dirty="0"/>
              <a:t> in MC1286 cell lines using PCR. (A) Top: scheme of mate pair reads with duplication of B-C fragment.  Left: mate pairs in duplication. Right: discordant mate pairs aligned to genome. Middle: coordinates (on chromosome 8) of aligned MC1286PE cell line read pairs identified by mate-pair. Bottom: PCR primers and minimal distance between primer pairs. The o3021/3022 pair doesn’t span the breakpoint and is used as a positive control. (B) </a:t>
            </a:r>
            <a:r>
              <a:rPr lang="en-US" dirty="0"/>
              <a:t>PCR assay of</a:t>
            </a:r>
            <a:r>
              <a:rPr lang="en-US" baseline="0" dirty="0"/>
              <a:t> telomeric </a:t>
            </a:r>
            <a:r>
              <a:rPr lang="en-US" i="1" baseline="0" dirty="0"/>
              <a:t>MYC</a:t>
            </a:r>
            <a:r>
              <a:rPr lang="en-US" baseline="0" dirty="0"/>
              <a:t> rearrangement. Left: Primers designed on either side of the breakpoint (o3021/3022) as a positive control and across the breakpoint (o3023/3024); only MC1286PE2 (PE2) cell line is positive for the telomeric </a:t>
            </a:r>
            <a:r>
              <a:rPr lang="en-US" i="1" baseline="0" dirty="0"/>
              <a:t>MYC</a:t>
            </a:r>
            <a:r>
              <a:rPr lang="en-US" baseline="0" dirty="0"/>
              <a:t> breakpoint. Right: PE1T (PE1 tumor), and PE6 are </a:t>
            </a:r>
            <a:r>
              <a:rPr lang="en-US" baseline="0" dirty="0" err="1"/>
              <a:t>gDNA</a:t>
            </a:r>
            <a:r>
              <a:rPr lang="en-US" baseline="0" dirty="0"/>
              <a:t> derived from patient’s recurrent pleural effusion. All other lanes are derived from MC1286 cell lines (PE1, PE2, PE3, PE5, PE7). Only cell lines PE2, PE3, and PE5 have the telomeric </a:t>
            </a:r>
            <a:r>
              <a:rPr lang="en-US" i="1" baseline="0" dirty="0"/>
              <a:t>MYC</a:t>
            </a:r>
            <a:r>
              <a:rPr lang="en-US" baseline="0" dirty="0"/>
              <a:t> breakpoint. </a:t>
            </a:r>
            <a:endParaRPr lang="en-US" dirty="0"/>
          </a:p>
        </p:txBody>
      </p:sp>
      <p:sp>
        <p:nvSpPr>
          <p:cNvPr id="4" name="Slide Number Placeholder 3"/>
          <p:cNvSpPr>
            <a:spLocks noGrp="1"/>
          </p:cNvSpPr>
          <p:nvPr>
            <p:ph type="sldNum" sz="quarter" idx="10"/>
          </p:nvPr>
        </p:nvSpPr>
        <p:spPr/>
        <p:txBody>
          <a:bodyPr/>
          <a:lstStyle/>
          <a:p>
            <a:fld id="{91E36057-9646-6B47-88E9-266E0DFEE564}" type="slidenum">
              <a:rPr lang="en-US" smtClean="0"/>
              <a:pPr/>
              <a:t>5</a:t>
            </a:fld>
            <a:endParaRPr lang="en-US"/>
          </a:p>
        </p:txBody>
      </p:sp>
    </p:spTree>
    <p:extLst>
      <p:ext uri="{BB962C8B-B14F-4D97-AF65-F5344CB8AC3E}">
        <p14:creationId xmlns:p14="http://schemas.microsoft.com/office/powerpoint/2010/main" val="309038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Table</a:t>
            </a:r>
            <a:r>
              <a:rPr lang="en-US" b="1" baseline="0" dirty="0"/>
              <a:t> 1</a:t>
            </a:r>
            <a:r>
              <a:rPr lang="en-US" dirty="0"/>
              <a:t>:</a:t>
            </a:r>
            <a:r>
              <a:rPr lang="en-US" baseline="0" dirty="0"/>
              <a:t> Cell line response to </a:t>
            </a:r>
            <a:r>
              <a:rPr lang="en-US" baseline="0" dirty="0" err="1"/>
              <a:t>IMiD</a:t>
            </a:r>
            <a:r>
              <a:rPr lang="en-US" baseline="0" dirty="0"/>
              <a:t> therapy. Patient cell lines were treated for </a:t>
            </a:r>
            <a:r>
              <a:rPr lang="en-US" baseline="0" dirty="0">
                <a:solidFill>
                  <a:srgbClr val="FFFF00"/>
                </a:solidFill>
              </a:rPr>
              <a:t>three </a:t>
            </a:r>
            <a:r>
              <a:rPr lang="en-US" baseline="0" dirty="0"/>
              <a:t>days with </a:t>
            </a:r>
            <a:r>
              <a:rPr lang="en-US" baseline="0" dirty="0" err="1"/>
              <a:t>IMiD</a:t>
            </a:r>
            <a:r>
              <a:rPr lang="en-US" baseline="0" dirty="0"/>
              <a:t> therapy, in this case </a:t>
            </a:r>
            <a:r>
              <a:rPr lang="en-US" baseline="0" dirty="0" err="1"/>
              <a:t>pomalidomide</a:t>
            </a:r>
            <a:r>
              <a:rPr lang="en-US" baseline="0" dirty="0"/>
              <a:t>. Proliferation index (PI) is defined as cell proliferation of treated culture (final cell number minus inoculum cell number) normalized to the proliferation of the untreated control (PI &lt; 1 indicates sensitivity to </a:t>
            </a:r>
            <a:r>
              <a:rPr lang="en-US" baseline="0" dirty="0" err="1"/>
              <a:t>IMiD</a:t>
            </a:r>
            <a:r>
              <a:rPr lang="en-US" baseline="0" dirty="0"/>
              <a:t> therapy).</a:t>
            </a:r>
            <a:endParaRPr lang="en-US" dirty="0"/>
          </a:p>
        </p:txBody>
      </p:sp>
      <p:sp>
        <p:nvSpPr>
          <p:cNvPr id="4" name="Slide Number Placeholder 3"/>
          <p:cNvSpPr>
            <a:spLocks noGrp="1"/>
          </p:cNvSpPr>
          <p:nvPr>
            <p:ph type="sldNum" sz="quarter" idx="10"/>
          </p:nvPr>
        </p:nvSpPr>
        <p:spPr/>
        <p:txBody>
          <a:bodyPr/>
          <a:lstStyle/>
          <a:p>
            <a:fld id="{FE50CC50-CD14-CC4D-A046-8405A976F10D}" type="slidenum">
              <a:rPr lang="en-US" smtClean="0"/>
              <a:t>6</a:t>
            </a:fld>
            <a:endParaRPr lang="en-US"/>
          </a:p>
        </p:txBody>
      </p:sp>
    </p:spTree>
    <p:extLst>
      <p:ext uri="{BB962C8B-B14F-4D97-AF65-F5344CB8AC3E}">
        <p14:creationId xmlns:p14="http://schemas.microsoft.com/office/powerpoint/2010/main" val="136576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Supplemental Figure 5</a:t>
            </a:r>
            <a:r>
              <a:rPr lang="en-US" baseline="0" dirty="0"/>
              <a:t>. Western blot (WB) of total STAT3 (left), phosphorylated STAT3 (pSTAT3, middle), and merged (right) in cell lines KMS26 (positive control), 8226 (negative control) and MC1286 cell lines PE1 and PE7. Ratio of pSTAT3/STAT3 fluorescence signal is listed below respective cell lines.</a:t>
            </a:r>
            <a:endParaRPr lang="en-US" dirty="0"/>
          </a:p>
        </p:txBody>
      </p:sp>
      <p:sp>
        <p:nvSpPr>
          <p:cNvPr id="4" name="Slide Number Placeholder 3"/>
          <p:cNvSpPr>
            <a:spLocks noGrp="1"/>
          </p:cNvSpPr>
          <p:nvPr>
            <p:ph type="sldNum" sz="quarter" idx="5"/>
          </p:nvPr>
        </p:nvSpPr>
        <p:spPr/>
        <p:txBody>
          <a:bodyPr/>
          <a:lstStyle/>
          <a:p>
            <a:fld id="{B1D49A42-AE9C-6B4B-9DA0-6B6DDEEB4A9D}" type="slidenum">
              <a:rPr lang="en-US" smtClean="0"/>
              <a:t>7</a:t>
            </a:fld>
            <a:endParaRPr lang="en-US"/>
          </a:p>
        </p:txBody>
      </p:sp>
    </p:spTree>
    <p:extLst>
      <p:ext uri="{BB962C8B-B14F-4D97-AF65-F5344CB8AC3E}">
        <p14:creationId xmlns:p14="http://schemas.microsoft.com/office/powerpoint/2010/main" val="340837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EF2D-1766-4980-7AB3-9DEA3E6D0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6E59A-122D-F468-7EF4-ED48AF1C9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994A9-EB87-9319-EC5C-70156EF97035}"/>
              </a:ext>
            </a:extLst>
          </p:cNvPr>
          <p:cNvSpPr>
            <a:spLocks noGrp="1"/>
          </p:cNvSpPr>
          <p:nvPr>
            <p:ph type="body" idx="1"/>
          </p:nvPr>
        </p:nvSpPr>
        <p:spPr/>
        <p:txBody>
          <a:bodyPr/>
          <a:lstStyle/>
          <a:p>
            <a:r>
              <a:rPr lang="en-US" b="1" dirty="0"/>
              <a:t>Supplemental Figure 6</a:t>
            </a:r>
            <a:r>
              <a:rPr lang="en-US" dirty="0"/>
              <a:t>. A. Sample correlation heatmap which shows the Pearson correlation coefficients between all samples. Samples are shown in triplicates (e.g. PE7.1 = MC1286PE7 one of three samples). B. </a:t>
            </a:r>
            <a:r>
              <a:rPr lang="en-US" dirty="0" err="1"/>
              <a:t>UpSet</a:t>
            </a:r>
            <a:r>
              <a:rPr lang="en-US" dirty="0"/>
              <a:t> plot shows the overlap of significantly differentially expressed proteins (FDR ≤ 0.05) across the three MC1286 cell line comparisons. </a:t>
            </a:r>
          </a:p>
        </p:txBody>
      </p:sp>
      <p:sp>
        <p:nvSpPr>
          <p:cNvPr id="4" name="Slide Number Placeholder 3">
            <a:extLst>
              <a:ext uri="{FF2B5EF4-FFF2-40B4-BE49-F238E27FC236}">
                <a16:creationId xmlns:a16="http://schemas.microsoft.com/office/drawing/2014/main" id="{DDCA6D6B-A721-1ACE-FF5A-CF6E7D72898E}"/>
              </a:ext>
            </a:extLst>
          </p:cNvPr>
          <p:cNvSpPr>
            <a:spLocks noGrp="1"/>
          </p:cNvSpPr>
          <p:nvPr>
            <p:ph type="sldNum" sz="quarter" idx="5"/>
          </p:nvPr>
        </p:nvSpPr>
        <p:spPr/>
        <p:txBody>
          <a:bodyPr/>
          <a:lstStyle/>
          <a:p>
            <a:fld id="{B1D49A42-AE9C-6B4B-9DA0-6B6DDEEB4A9D}" type="slidenum">
              <a:rPr lang="en-US" smtClean="0"/>
              <a:t>8</a:t>
            </a:fld>
            <a:endParaRPr lang="en-US"/>
          </a:p>
        </p:txBody>
      </p:sp>
    </p:spTree>
    <p:extLst>
      <p:ext uri="{BB962C8B-B14F-4D97-AF65-F5344CB8AC3E}">
        <p14:creationId xmlns:p14="http://schemas.microsoft.com/office/powerpoint/2010/main" val="323095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Figure 7</a:t>
            </a:r>
            <a:r>
              <a:rPr lang="en-US" dirty="0"/>
              <a:t>. GSEA HALLMARK and REACTOME analysis of MC1286PE3 compared to MC1286PE1 (left) and MC1286PE7 compared to MC1286PE1 (right).</a:t>
            </a:r>
          </a:p>
        </p:txBody>
      </p:sp>
      <p:sp>
        <p:nvSpPr>
          <p:cNvPr id="4" name="Slide Number Placeholder 3"/>
          <p:cNvSpPr>
            <a:spLocks noGrp="1"/>
          </p:cNvSpPr>
          <p:nvPr>
            <p:ph type="sldNum" sz="quarter" idx="5"/>
          </p:nvPr>
        </p:nvSpPr>
        <p:spPr/>
        <p:txBody>
          <a:bodyPr/>
          <a:lstStyle/>
          <a:p>
            <a:fld id="{B1D49A42-AE9C-6B4B-9DA0-6B6DDEEB4A9D}" type="slidenum">
              <a:rPr lang="en-US" smtClean="0"/>
              <a:t>9</a:t>
            </a:fld>
            <a:endParaRPr lang="en-US"/>
          </a:p>
        </p:txBody>
      </p:sp>
    </p:spTree>
    <p:extLst>
      <p:ext uri="{BB962C8B-B14F-4D97-AF65-F5344CB8AC3E}">
        <p14:creationId xmlns:p14="http://schemas.microsoft.com/office/powerpoint/2010/main" val="426986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1DF1-8D56-C646-BC43-6577E3A09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23087-63DD-E040-8662-1972220B32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891BD7-373D-E049-B8BA-5F537C296CD2}"/>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8CC593F2-62A2-0D47-91EA-02EF8E672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83B48-262B-B84A-9B4B-ED813529C4D7}"/>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98128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43FA-C235-DF41-945C-07F7C914C8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ECA56-DE00-9645-8E81-E30CD02EF0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84D2C-FE67-0E4B-9337-930A3254420B}"/>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8A50EE8C-F813-7C40-982E-0E6CAE819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E4B1B-5FEF-4849-AFFC-B2FF1AC4B15C}"/>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18417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BEB79C-1F2C-DC4E-B5AD-334C20C2F9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D29728-F2BB-5448-B81D-6B16F4BDC7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D9CA5-F1ED-9445-9997-AD3A240B83E2}"/>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B17D217E-B044-764D-986E-9818DEA39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B1AFE-A64C-CB40-A2FB-D9EB3E89FE26}"/>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1398022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FDD7-3458-9944-A309-A06F29C44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BD031-060B-FF46-B0C5-F832AF6EDE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82F82-3B72-134B-95C0-E515D9DD53FF}"/>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3866856C-D3CC-C741-9DB3-367C787BE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B4D99-DB4F-C847-BE1B-DB5DC27C3C92}"/>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299614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6DCD-D229-AF4E-A4D9-A46A8EECF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7800B-AA8B-5642-818D-7FD9DDB28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23FD60-66B2-944E-824A-EE6FC4BA239F}"/>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2084BC1C-E65D-024A-B7A7-1BCB75956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B3559-D04A-0D48-8234-7EE9E3E288EB}"/>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44646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1E62-7D59-124A-A641-7BF9BF43DD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C2623-8D01-A743-AB1D-5D1DEA713C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9F397-A992-1C44-ABC0-BA49BEB0DA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85E392-5CB3-8E46-8F1C-C8BD8158D167}"/>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6" name="Footer Placeholder 5">
            <a:extLst>
              <a:ext uri="{FF2B5EF4-FFF2-40B4-BE49-F238E27FC236}">
                <a16:creationId xmlns:a16="http://schemas.microsoft.com/office/drawing/2014/main" id="{99AC4FF9-89D9-1A42-AF28-E28302204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E966A-6F29-CB4B-B987-95768C8901BB}"/>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23330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E165-BB3D-4E4D-A39D-E87BF2658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1C6ECC-7286-3947-B95C-135E75340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98AD45-A096-7A45-B78A-CD0F0C00E4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2E1B36-53A1-5042-B5C8-E3B4393F1F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857EF7-73E6-CB4A-8D35-7ED519B8A6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25CB47-2BF6-0E4E-B19A-F1723D31E112}"/>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8" name="Footer Placeholder 7">
            <a:extLst>
              <a:ext uri="{FF2B5EF4-FFF2-40B4-BE49-F238E27FC236}">
                <a16:creationId xmlns:a16="http://schemas.microsoft.com/office/drawing/2014/main" id="{B26201AC-66C9-8D48-B2C8-5B956B1DF6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1C3D84-9178-0D43-8BE4-B84963BC4AA5}"/>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19514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3F64-21CD-4646-A273-C94343CFEF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4E6DF-9C9A-9E4D-A55F-E3EC1280E0AA}"/>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4" name="Footer Placeholder 3">
            <a:extLst>
              <a:ext uri="{FF2B5EF4-FFF2-40B4-BE49-F238E27FC236}">
                <a16:creationId xmlns:a16="http://schemas.microsoft.com/office/drawing/2014/main" id="{68BBD58B-C971-C941-A3F5-8BF86F35AA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E6DE8-B175-3C4B-8F9A-5F8C4E6B4853}"/>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102435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59C01-C7A3-0545-AE8E-F602B8EFE095}"/>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3" name="Footer Placeholder 2">
            <a:extLst>
              <a:ext uri="{FF2B5EF4-FFF2-40B4-BE49-F238E27FC236}">
                <a16:creationId xmlns:a16="http://schemas.microsoft.com/office/drawing/2014/main" id="{B00BB456-4314-CB4B-A3B3-58B96D227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55725-A262-9646-9E10-B04C803BCBEE}"/>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53732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CB65-EED5-C341-8430-28D0FBA84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A06DF7-A42A-F74B-816B-D6600F378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DA744D-142C-A448-AC8F-848E4C8F9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EC569E-2D27-F343-A0BA-7CB065041B71}"/>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6" name="Footer Placeholder 5">
            <a:extLst>
              <a:ext uri="{FF2B5EF4-FFF2-40B4-BE49-F238E27FC236}">
                <a16:creationId xmlns:a16="http://schemas.microsoft.com/office/drawing/2014/main" id="{9B0F1C37-D899-AB40-B629-91E803C86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BC516-6E87-4A43-B4C8-CE59FC8C0D9B}"/>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05201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9F68-A5D2-1A43-8A7B-749C39324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50C1EA-0099-F34D-9FAC-80F86F58F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ACE63-7A6C-0A43-9345-5BF95AAA6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8A87D9-E20C-2545-9E2E-9E399C50128F}"/>
              </a:ext>
            </a:extLst>
          </p:cNvPr>
          <p:cNvSpPr>
            <a:spLocks noGrp="1"/>
          </p:cNvSpPr>
          <p:nvPr>
            <p:ph type="dt" sz="half" idx="10"/>
          </p:nvPr>
        </p:nvSpPr>
        <p:spPr/>
        <p:txBody>
          <a:bodyPr/>
          <a:lstStyle/>
          <a:p>
            <a:fld id="{260CBADB-2621-F248-99FC-27A72190DD60}" type="datetimeFigureOut">
              <a:rPr lang="en-US" smtClean="0"/>
              <a:t>2/28/2026</a:t>
            </a:fld>
            <a:endParaRPr lang="en-US"/>
          </a:p>
        </p:txBody>
      </p:sp>
      <p:sp>
        <p:nvSpPr>
          <p:cNvPr id="6" name="Footer Placeholder 5">
            <a:extLst>
              <a:ext uri="{FF2B5EF4-FFF2-40B4-BE49-F238E27FC236}">
                <a16:creationId xmlns:a16="http://schemas.microsoft.com/office/drawing/2014/main" id="{7E14B9E3-E3F4-A14C-A45B-8F43F1B0E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D249D-894B-C046-82C9-1AD9EFB5DFA1}"/>
              </a:ext>
            </a:extLst>
          </p:cNvPr>
          <p:cNvSpPr>
            <a:spLocks noGrp="1"/>
          </p:cNvSpPr>
          <p:nvPr>
            <p:ph type="sldNum" sz="quarter" idx="12"/>
          </p:nvPr>
        </p:nvSpPr>
        <p:spPr/>
        <p:txBody>
          <a:bodyPr/>
          <a:lstStyle/>
          <a:p>
            <a:fld id="{5AEFF7E6-F5FB-F448-84B7-626B56B8B7E7}" type="slidenum">
              <a:rPr lang="en-US" smtClean="0"/>
              <a:t>‹#›</a:t>
            </a:fld>
            <a:endParaRPr lang="en-US"/>
          </a:p>
        </p:txBody>
      </p:sp>
    </p:spTree>
    <p:extLst>
      <p:ext uri="{BB962C8B-B14F-4D97-AF65-F5344CB8AC3E}">
        <p14:creationId xmlns:p14="http://schemas.microsoft.com/office/powerpoint/2010/main" val="359302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B3F30-8148-E645-82D0-4031D9D2F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2660F-CE06-0C46-B342-7032DD741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5CD08-FC11-094A-9340-9D0A6CC76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CBADB-2621-F248-99FC-27A72190DD60}" type="datetimeFigureOut">
              <a:rPr lang="en-US" smtClean="0"/>
              <a:t>2/28/2026</a:t>
            </a:fld>
            <a:endParaRPr lang="en-US"/>
          </a:p>
        </p:txBody>
      </p:sp>
      <p:sp>
        <p:nvSpPr>
          <p:cNvPr id="5" name="Footer Placeholder 4">
            <a:extLst>
              <a:ext uri="{FF2B5EF4-FFF2-40B4-BE49-F238E27FC236}">
                <a16:creationId xmlns:a16="http://schemas.microsoft.com/office/drawing/2014/main" id="{B8384B68-5946-7049-84C5-5F0E96B05D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6BE987-8282-E146-9860-956C50621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FF7E6-F5FB-F448-84B7-626B56B8B7E7}" type="slidenum">
              <a:rPr lang="en-US" smtClean="0"/>
              <a:t>‹#›</a:t>
            </a:fld>
            <a:endParaRPr lang="en-US"/>
          </a:p>
        </p:txBody>
      </p:sp>
    </p:spTree>
    <p:extLst>
      <p:ext uri="{BB962C8B-B14F-4D97-AF65-F5344CB8AC3E}">
        <p14:creationId xmlns:p14="http://schemas.microsoft.com/office/powerpoint/2010/main" val="26958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tif"/><Relationship Id="rId4" Type="http://schemas.openxmlformats.org/officeDocument/2006/relationships/image" Target="../media/image10.t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39887" y="758965"/>
            <a:ext cx="3525557" cy="5288335"/>
          </a:xfrm>
          <a:ln w="38100">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242" y="758965"/>
            <a:ext cx="3525557" cy="5288335"/>
          </a:xfrm>
          <a:prstGeom prst="rect">
            <a:avLst/>
          </a:prstGeom>
          <a:ln w="38100">
            <a:solidFill>
              <a:schemeClr val="tx1"/>
            </a:solidFill>
          </a:ln>
        </p:spPr>
      </p:pic>
      <p:sp>
        <p:nvSpPr>
          <p:cNvPr id="2" name="TextBox 1">
            <a:extLst>
              <a:ext uri="{FF2B5EF4-FFF2-40B4-BE49-F238E27FC236}">
                <a16:creationId xmlns:a16="http://schemas.microsoft.com/office/drawing/2014/main" id="{B996C0ED-D697-4BD9-9AF3-64BE4C1008FE}"/>
              </a:ext>
            </a:extLst>
          </p:cNvPr>
          <p:cNvSpPr txBox="1"/>
          <p:nvPr/>
        </p:nvSpPr>
        <p:spPr>
          <a:xfrm>
            <a:off x="1998955" y="6249880"/>
            <a:ext cx="8194089"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1</a:t>
            </a:r>
            <a:r>
              <a:rPr lang="en-US" sz="900" dirty="0">
                <a:latin typeface="Arial" panose="020B0604020202020204" pitchFamily="34" charset="0"/>
                <a:cs typeface="Arial" panose="020B0604020202020204" pitchFamily="34" charset="0"/>
              </a:rPr>
              <a:t>: Photograph of the patient’s recurrent plasmacytomas, here at the end of the disease course, on patient’s anterior chest.</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563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06109" y="5779350"/>
            <a:ext cx="1122428" cy="461665"/>
          </a:xfrm>
          <a:prstGeom prst="rect">
            <a:avLst/>
          </a:prstGeom>
          <a:noFill/>
        </p:spPr>
        <p:txBody>
          <a:bodyPr wrap="square" rtlCol="0">
            <a:spAutoFit/>
          </a:bodyPr>
          <a:lstStyle/>
          <a:p>
            <a:pPr algn="r"/>
            <a:r>
              <a:rPr lang="en-US" sz="1200" b="1" dirty="0">
                <a:latin typeface="Arial" charset="0"/>
                <a:ea typeface="Arial" charset="0"/>
                <a:cs typeface="Arial" charset="0"/>
              </a:rPr>
              <a:t>Reference Genome</a:t>
            </a:r>
          </a:p>
        </p:txBody>
      </p:sp>
      <p:sp>
        <p:nvSpPr>
          <p:cNvPr id="15" name="TextBox 14"/>
          <p:cNvSpPr txBox="1"/>
          <p:nvPr/>
        </p:nvSpPr>
        <p:spPr>
          <a:xfrm>
            <a:off x="856168" y="803148"/>
            <a:ext cx="1241385" cy="461665"/>
          </a:xfrm>
          <a:prstGeom prst="rect">
            <a:avLst/>
          </a:prstGeom>
          <a:noFill/>
        </p:spPr>
        <p:txBody>
          <a:bodyPr wrap="square" rtlCol="0">
            <a:spAutoFit/>
          </a:bodyPr>
          <a:lstStyle/>
          <a:p>
            <a:pPr algn="r"/>
            <a:r>
              <a:rPr lang="en-US" sz="1200" b="1" dirty="0">
                <a:latin typeface="Arial" charset="0"/>
                <a:ea typeface="Arial" charset="0"/>
                <a:cs typeface="Arial" charset="0"/>
              </a:rPr>
              <a:t>Chromosome Location</a:t>
            </a:r>
          </a:p>
        </p:txBody>
      </p:sp>
      <p:sp>
        <p:nvSpPr>
          <p:cNvPr id="13" name="TextBox 12"/>
          <p:cNvSpPr txBox="1"/>
          <p:nvPr/>
        </p:nvSpPr>
        <p:spPr>
          <a:xfrm>
            <a:off x="8379187" y="4730954"/>
            <a:ext cx="496096" cy="253916"/>
          </a:xfrm>
          <a:prstGeom prst="rect">
            <a:avLst/>
          </a:prstGeom>
          <a:noFill/>
        </p:spPr>
        <p:txBody>
          <a:bodyPr wrap="square" rtlCol="0">
            <a:spAutoFit/>
          </a:bodyPr>
          <a:lstStyle/>
          <a:p>
            <a:r>
              <a:rPr lang="en-US" sz="1050" b="1">
                <a:solidFill>
                  <a:schemeClr val="bg1"/>
                </a:solidFill>
              </a:rPr>
              <a:t>-0.47</a:t>
            </a:r>
            <a:endParaRPr lang="en-US" sz="1050" b="1" dirty="0">
              <a:solidFill>
                <a:schemeClr val="bg1"/>
              </a:solidFill>
            </a:endParaRPr>
          </a:p>
        </p:txBody>
      </p:sp>
      <p:sp>
        <p:nvSpPr>
          <p:cNvPr id="16" name="TextBox 15"/>
          <p:cNvSpPr txBox="1"/>
          <p:nvPr/>
        </p:nvSpPr>
        <p:spPr>
          <a:xfrm>
            <a:off x="8389347" y="4920289"/>
            <a:ext cx="496096" cy="253916"/>
          </a:xfrm>
          <a:prstGeom prst="rect">
            <a:avLst/>
          </a:prstGeom>
          <a:noFill/>
        </p:spPr>
        <p:txBody>
          <a:bodyPr wrap="square" rtlCol="0">
            <a:spAutoFit/>
          </a:bodyPr>
          <a:lstStyle/>
          <a:p>
            <a:r>
              <a:rPr lang="en-US" sz="1050" b="1">
                <a:solidFill>
                  <a:schemeClr val="bg1"/>
                </a:solidFill>
              </a:rPr>
              <a:t>-1.27</a:t>
            </a:r>
            <a:endParaRPr lang="en-US" sz="1050" b="1" dirty="0">
              <a:solidFill>
                <a:schemeClr val="bg1"/>
              </a:solidFill>
            </a:endParaRPr>
          </a:p>
        </p:txBody>
      </p:sp>
      <p:sp>
        <p:nvSpPr>
          <p:cNvPr id="19" name="TextBox 18"/>
          <p:cNvSpPr txBox="1"/>
          <p:nvPr/>
        </p:nvSpPr>
        <p:spPr>
          <a:xfrm>
            <a:off x="8389347" y="5089304"/>
            <a:ext cx="496096" cy="253916"/>
          </a:xfrm>
          <a:prstGeom prst="rect">
            <a:avLst/>
          </a:prstGeom>
          <a:noFill/>
        </p:spPr>
        <p:txBody>
          <a:bodyPr wrap="square" rtlCol="0">
            <a:spAutoFit/>
          </a:bodyPr>
          <a:lstStyle/>
          <a:p>
            <a:r>
              <a:rPr lang="en-US" sz="1050" b="1" dirty="0">
                <a:solidFill>
                  <a:schemeClr val="bg1"/>
                </a:solidFill>
              </a:rPr>
              <a:t>-3.97</a:t>
            </a:r>
          </a:p>
        </p:txBody>
      </p:sp>
      <p:sp>
        <p:nvSpPr>
          <p:cNvPr id="20" name="TextBox 19"/>
          <p:cNvSpPr txBox="1"/>
          <p:nvPr/>
        </p:nvSpPr>
        <p:spPr>
          <a:xfrm>
            <a:off x="8389347" y="5248159"/>
            <a:ext cx="496096" cy="253916"/>
          </a:xfrm>
          <a:prstGeom prst="rect">
            <a:avLst/>
          </a:prstGeom>
          <a:noFill/>
        </p:spPr>
        <p:txBody>
          <a:bodyPr wrap="square" rtlCol="0">
            <a:spAutoFit/>
          </a:bodyPr>
          <a:lstStyle/>
          <a:p>
            <a:r>
              <a:rPr lang="en-US" sz="1050" b="1" dirty="0">
                <a:solidFill>
                  <a:schemeClr val="bg1"/>
                </a:solidFill>
              </a:rPr>
              <a:t>-4.10</a:t>
            </a:r>
          </a:p>
        </p:txBody>
      </p:sp>
      <p:sp>
        <p:nvSpPr>
          <p:cNvPr id="21" name="TextBox 20"/>
          <p:cNvSpPr txBox="1"/>
          <p:nvPr/>
        </p:nvSpPr>
        <p:spPr>
          <a:xfrm>
            <a:off x="8389347" y="5427334"/>
            <a:ext cx="496096" cy="253916"/>
          </a:xfrm>
          <a:prstGeom prst="rect">
            <a:avLst/>
          </a:prstGeom>
          <a:noFill/>
        </p:spPr>
        <p:txBody>
          <a:bodyPr wrap="square" rtlCol="0">
            <a:spAutoFit/>
          </a:bodyPr>
          <a:lstStyle/>
          <a:p>
            <a:r>
              <a:rPr lang="en-US" sz="1050" b="1" dirty="0">
                <a:solidFill>
                  <a:schemeClr val="bg1"/>
                </a:solidFill>
              </a:rPr>
              <a:t>-0.57</a:t>
            </a:r>
          </a:p>
        </p:txBody>
      </p:sp>
      <p:sp>
        <p:nvSpPr>
          <p:cNvPr id="23" name="TextBox 22"/>
          <p:cNvSpPr txBox="1"/>
          <p:nvPr/>
        </p:nvSpPr>
        <p:spPr>
          <a:xfrm>
            <a:off x="8389347" y="5596347"/>
            <a:ext cx="496096" cy="253916"/>
          </a:xfrm>
          <a:prstGeom prst="rect">
            <a:avLst/>
          </a:prstGeom>
          <a:noFill/>
        </p:spPr>
        <p:txBody>
          <a:bodyPr wrap="square" rtlCol="0">
            <a:spAutoFit/>
          </a:bodyPr>
          <a:lstStyle/>
          <a:p>
            <a:r>
              <a:rPr lang="en-US" sz="1050" b="1" dirty="0">
                <a:solidFill>
                  <a:schemeClr val="bg1"/>
                </a:solidFill>
              </a:rPr>
              <a:t>-3.78</a:t>
            </a:r>
          </a:p>
        </p:txBody>
      </p:sp>
      <p:sp>
        <p:nvSpPr>
          <p:cNvPr id="38" name="TextBox 37"/>
          <p:cNvSpPr txBox="1"/>
          <p:nvPr/>
        </p:nvSpPr>
        <p:spPr>
          <a:xfrm>
            <a:off x="6743302" y="1795075"/>
            <a:ext cx="472005" cy="172188"/>
          </a:xfrm>
          <a:prstGeom prst="rect">
            <a:avLst/>
          </a:prstGeom>
          <a:noFill/>
        </p:spPr>
        <p:txBody>
          <a:bodyPr wrap="square" rtlCol="0">
            <a:spAutoFit/>
          </a:bodyPr>
          <a:lstStyle/>
          <a:p>
            <a:r>
              <a:rPr lang="en-US" sz="500" b="1" dirty="0">
                <a:solidFill>
                  <a:schemeClr val="bg1"/>
                </a:solidFill>
              </a:rPr>
              <a:t>-4.0</a:t>
            </a:r>
          </a:p>
        </p:txBody>
      </p:sp>
      <p:sp>
        <p:nvSpPr>
          <p:cNvPr id="39" name="TextBox 38"/>
          <p:cNvSpPr txBox="1"/>
          <p:nvPr/>
        </p:nvSpPr>
        <p:spPr>
          <a:xfrm>
            <a:off x="6740978" y="1871147"/>
            <a:ext cx="472005" cy="172188"/>
          </a:xfrm>
          <a:prstGeom prst="rect">
            <a:avLst/>
          </a:prstGeom>
          <a:noFill/>
        </p:spPr>
        <p:txBody>
          <a:bodyPr wrap="square" rtlCol="0">
            <a:spAutoFit/>
          </a:bodyPr>
          <a:lstStyle/>
          <a:p>
            <a:r>
              <a:rPr lang="en-US" sz="500" b="1" dirty="0">
                <a:solidFill>
                  <a:schemeClr val="bg1"/>
                </a:solidFill>
              </a:rPr>
              <a:t>-4.1</a:t>
            </a:r>
          </a:p>
        </p:txBody>
      </p:sp>
      <p:sp>
        <p:nvSpPr>
          <p:cNvPr id="40" name="TextBox 39"/>
          <p:cNvSpPr txBox="1"/>
          <p:nvPr/>
        </p:nvSpPr>
        <p:spPr>
          <a:xfrm>
            <a:off x="6440794" y="1944388"/>
            <a:ext cx="472005" cy="172188"/>
          </a:xfrm>
          <a:prstGeom prst="rect">
            <a:avLst/>
          </a:prstGeom>
          <a:noFill/>
        </p:spPr>
        <p:txBody>
          <a:bodyPr wrap="square" rtlCol="0">
            <a:spAutoFit/>
          </a:bodyPr>
          <a:lstStyle/>
          <a:p>
            <a:r>
              <a:rPr lang="en-US" sz="500" b="1" dirty="0">
                <a:solidFill>
                  <a:schemeClr val="bg1"/>
                </a:solidFill>
              </a:rPr>
              <a:t>-0.87</a:t>
            </a:r>
          </a:p>
        </p:txBody>
      </p:sp>
      <p:sp>
        <p:nvSpPr>
          <p:cNvPr id="41" name="TextBox 40"/>
          <p:cNvSpPr txBox="1"/>
          <p:nvPr/>
        </p:nvSpPr>
        <p:spPr>
          <a:xfrm>
            <a:off x="6440794" y="2027731"/>
            <a:ext cx="472005" cy="172188"/>
          </a:xfrm>
          <a:prstGeom prst="rect">
            <a:avLst/>
          </a:prstGeom>
          <a:noFill/>
        </p:spPr>
        <p:txBody>
          <a:bodyPr wrap="square" rtlCol="0">
            <a:spAutoFit/>
          </a:bodyPr>
          <a:lstStyle/>
          <a:p>
            <a:r>
              <a:rPr lang="en-US" sz="500" b="1" dirty="0">
                <a:solidFill>
                  <a:schemeClr val="bg1"/>
                </a:solidFill>
              </a:rPr>
              <a:t>-3.78</a:t>
            </a:r>
          </a:p>
        </p:txBody>
      </p:sp>
      <p:sp>
        <p:nvSpPr>
          <p:cNvPr id="30" name="TextBox 29"/>
          <p:cNvSpPr txBox="1"/>
          <p:nvPr/>
        </p:nvSpPr>
        <p:spPr>
          <a:xfrm>
            <a:off x="6440794" y="6070651"/>
            <a:ext cx="660950" cy="276999"/>
          </a:xfrm>
          <a:prstGeom prst="rect">
            <a:avLst/>
          </a:prstGeom>
          <a:noFill/>
        </p:spPr>
        <p:txBody>
          <a:bodyPr wrap="square" rtlCol="0">
            <a:spAutoFit/>
          </a:bodyPr>
          <a:lstStyle/>
          <a:p>
            <a:r>
              <a:rPr lang="en-US" sz="1200" b="1" i="1">
                <a:latin typeface="Arial" charset="0"/>
                <a:ea typeface="Arial" charset="0"/>
                <a:cs typeface="Arial" charset="0"/>
              </a:rPr>
              <a:t>RB1</a:t>
            </a:r>
          </a:p>
        </p:txBody>
      </p:sp>
      <p:sp>
        <p:nvSpPr>
          <p:cNvPr id="11" name="TextBox 10">
            <a:extLst>
              <a:ext uri="{FF2B5EF4-FFF2-40B4-BE49-F238E27FC236}">
                <a16:creationId xmlns:a16="http://schemas.microsoft.com/office/drawing/2014/main" id="{D728D624-9D23-EE20-225F-37D4C4235742}"/>
              </a:ext>
            </a:extLst>
          </p:cNvPr>
          <p:cNvSpPr txBox="1"/>
          <p:nvPr/>
        </p:nvSpPr>
        <p:spPr>
          <a:xfrm>
            <a:off x="998074" y="1842155"/>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MC1286PE1</a:t>
            </a:r>
          </a:p>
        </p:txBody>
      </p:sp>
      <p:sp>
        <p:nvSpPr>
          <p:cNvPr id="12" name="TextBox 11">
            <a:extLst>
              <a:ext uri="{FF2B5EF4-FFF2-40B4-BE49-F238E27FC236}">
                <a16:creationId xmlns:a16="http://schemas.microsoft.com/office/drawing/2014/main" id="{AFA62312-260E-A779-C879-ED09241AA2DA}"/>
              </a:ext>
            </a:extLst>
          </p:cNvPr>
          <p:cNvSpPr txBox="1"/>
          <p:nvPr/>
        </p:nvSpPr>
        <p:spPr>
          <a:xfrm>
            <a:off x="1006287" y="2805642"/>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MC1286PE2</a:t>
            </a:r>
          </a:p>
        </p:txBody>
      </p:sp>
      <p:sp>
        <p:nvSpPr>
          <p:cNvPr id="17" name="TextBox 16">
            <a:extLst>
              <a:ext uri="{FF2B5EF4-FFF2-40B4-BE49-F238E27FC236}">
                <a16:creationId xmlns:a16="http://schemas.microsoft.com/office/drawing/2014/main" id="{39CBB9CA-7027-AC65-3163-30595796D558}"/>
              </a:ext>
            </a:extLst>
          </p:cNvPr>
          <p:cNvSpPr txBox="1"/>
          <p:nvPr/>
        </p:nvSpPr>
        <p:spPr>
          <a:xfrm>
            <a:off x="1010304" y="3790878"/>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MC1286PE3</a:t>
            </a:r>
          </a:p>
        </p:txBody>
      </p:sp>
      <p:sp>
        <p:nvSpPr>
          <p:cNvPr id="18" name="TextBox 17">
            <a:extLst>
              <a:ext uri="{FF2B5EF4-FFF2-40B4-BE49-F238E27FC236}">
                <a16:creationId xmlns:a16="http://schemas.microsoft.com/office/drawing/2014/main" id="{6179D97A-EA64-FD6F-CCA1-2FB71816B33E}"/>
              </a:ext>
            </a:extLst>
          </p:cNvPr>
          <p:cNvSpPr txBox="1"/>
          <p:nvPr/>
        </p:nvSpPr>
        <p:spPr>
          <a:xfrm>
            <a:off x="996061" y="4760896"/>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MC1286PE5</a:t>
            </a:r>
          </a:p>
        </p:txBody>
      </p:sp>
      <p:sp>
        <p:nvSpPr>
          <p:cNvPr id="22" name="TextBox 21">
            <a:extLst>
              <a:ext uri="{FF2B5EF4-FFF2-40B4-BE49-F238E27FC236}">
                <a16:creationId xmlns:a16="http://schemas.microsoft.com/office/drawing/2014/main" id="{8464FE91-9A0F-488F-C2A4-149A2272CF4B}"/>
              </a:ext>
            </a:extLst>
          </p:cNvPr>
          <p:cNvSpPr txBox="1"/>
          <p:nvPr/>
        </p:nvSpPr>
        <p:spPr>
          <a:xfrm>
            <a:off x="996061" y="5400697"/>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MC1286PE7</a:t>
            </a:r>
          </a:p>
        </p:txBody>
      </p:sp>
      <p:sp>
        <p:nvSpPr>
          <p:cNvPr id="24" name="TextBox 23">
            <a:extLst>
              <a:ext uri="{FF2B5EF4-FFF2-40B4-BE49-F238E27FC236}">
                <a16:creationId xmlns:a16="http://schemas.microsoft.com/office/drawing/2014/main" id="{56ECE526-EF33-06E8-368D-8C5585E4B2AF}"/>
              </a:ext>
            </a:extLst>
          </p:cNvPr>
          <p:cNvSpPr txBox="1"/>
          <p:nvPr/>
        </p:nvSpPr>
        <p:spPr>
          <a:xfrm>
            <a:off x="549684" y="477155"/>
            <a:ext cx="1516885" cy="246221"/>
          </a:xfrm>
          <a:prstGeom prst="rect">
            <a:avLst/>
          </a:prstGeom>
          <a:noFill/>
        </p:spPr>
        <p:txBody>
          <a:bodyPr wrap="square" rtlCol="0">
            <a:spAutoFit/>
          </a:bodyPr>
          <a:lstStyle/>
          <a:p>
            <a:pPr algn="r"/>
            <a:r>
              <a:rPr lang="en-US" sz="1000" b="1" dirty="0">
                <a:latin typeface="Arial" charset="0"/>
                <a:ea typeface="Arial" charset="0"/>
                <a:cs typeface="Arial" charset="0"/>
              </a:rPr>
              <a:t>Chromosome 13</a:t>
            </a:r>
          </a:p>
        </p:txBody>
      </p:sp>
      <p:pic>
        <p:nvPicPr>
          <p:cNvPr id="32" name="Picture 31" descr="A screenshot of a computer">
            <a:extLst>
              <a:ext uri="{FF2B5EF4-FFF2-40B4-BE49-F238E27FC236}">
                <a16:creationId xmlns:a16="http://schemas.microsoft.com/office/drawing/2014/main" id="{CF8FEC43-6AFC-39C5-43BC-9518867F2EC0}"/>
              </a:ext>
            </a:extLst>
          </p:cNvPr>
          <p:cNvPicPr>
            <a:picLocks noChangeAspect="1"/>
          </p:cNvPicPr>
          <p:nvPr/>
        </p:nvPicPr>
        <p:blipFill>
          <a:blip r:embed="rId3"/>
          <a:srcRect l="11805" t="1561" r="1465" b="12380"/>
          <a:stretch>
            <a:fillRect/>
          </a:stretch>
        </p:blipFill>
        <p:spPr>
          <a:xfrm>
            <a:off x="2128537" y="529459"/>
            <a:ext cx="9263468" cy="5428889"/>
          </a:xfrm>
          <a:prstGeom prst="rect">
            <a:avLst/>
          </a:prstGeom>
        </p:spPr>
      </p:pic>
      <p:sp>
        <p:nvSpPr>
          <p:cNvPr id="3" name="TextBox 2">
            <a:extLst>
              <a:ext uri="{FF2B5EF4-FFF2-40B4-BE49-F238E27FC236}">
                <a16:creationId xmlns:a16="http://schemas.microsoft.com/office/drawing/2014/main" id="{DD66F8DF-6424-655B-4AF0-A691DB2E054D}"/>
              </a:ext>
            </a:extLst>
          </p:cNvPr>
          <p:cNvSpPr txBox="1"/>
          <p:nvPr/>
        </p:nvSpPr>
        <p:spPr>
          <a:xfrm>
            <a:off x="1886549" y="6392652"/>
            <a:ext cx="9108490"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2A</a:t>
            </a:r>
            <a:r>
              <a:rPr lang="en-US" sz="900" dirty="0">
                <a:latin typeface="Arial" panose="020B0604020202020204" pitchFamily="34" charset="0"/>
                <a:cs typeface="Arial" panose="020B0604020202020204" pitchFamily="34" charset="0"/>
              </a:rPr>
              <a:t>: WGS analysis reveals telomeric biallelic deletion of </a:t>
            </a:r>
            <a:r>
              <a:rPr lang="en-US" sz="900" i="1" dirty="0">
                <a:latin typeface="Arial" panose="020B0604020202020204" pitchFamily="34" charset="0"/>
                <a:cs typeface="Arial" panose="020B0604020202020204" pitchFamily="34" charset="0"/>
              </a:rPr>
              <a:t>RB1 </a:t>
            </a:r>
            <a:r>
              <a:rPr lang="en-US" sz="900" dirty="0">
                <a:latin typeface="Arial" panose="020B0604020202020204" pitchFamily="34" charset="0"/>
                <a:cs typeface="Arial" panose="020B0604020202020204" pitchFamily="34" charset="0"/>
              </a:rPr>
              <a:t>in MC1286PE2, MC1286PE3, MC1286PE5, and a large biallelic deletion in MC1286PE7. </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641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BDD8-8F3D-077E-1842-E00C94A001C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9A6038A-BEA7-E6C9-BF59-D20EC82E7E24}"/>
              </a:ext>
            </a:extLst>
          </p:cNvPr>
          <p:cNvSpPr txBox="1"/>
          <p:nvPr/>
        </p:nvSpPr>
        <p:spPr>
          <a:xfrm>
            <a:off x="982514" y="6026906"/>
            <a:ext cx="1122428" cy="461665"/>
          </a:xfrm>
          <a:prstGeom prst="rect">
            <a:avLst/>
          </a:prstGeom>
          <a:noFill/>
        </p:spPr>
        <p:txBody>
          <a:bodyPr wrap="square" rtlCol="0">
            <a:spAutoFit/>
          </a:bodyPr>
          <a:lstStyle/>
          <a:p>
            <a:pPr algn="r"/>
            <a:r>
              <a:rPr lang="en-US" sz="1200" b="1" dirty="0">
                <a:latin typeface="Arial" charset="0"/>
                <a:ea typeface="Arial" charset="0"/>
                <a:cs typeface="Arial" charset="0"/>
              </a:rPr>
              <a:t>Reference Genome</a:t>
            </a:r>
          </a:p>
        </p:txBody>
      </p:sp>
      <p:sp>
        <p:nvSpPr>
          <p:cNvPr id="15" name="TextBox 14">
            <a:extLst>
              <a:ext uri="{FF2B5EF4-FFF2-40B4-BE49-F238E27FC236}">
                <a16:creationId xmlns:a16="http://schemas.microsoft.com/office/drawing/2014/main" id="{92CAAE67-049C-02B7-ACA2-06ED16548166}"/>
              </a:ext>
            </a:extLst>
          </p:cNvPr>
          <p:cNvSpPr txBox="1"/>
          <p:nvPr/>
        </p:nvSpPr>
        <p:spPr>
          <a:xfrm>
            <a:off x="778990" y="745331"/>
            <a:ext cx="1241385" cy="461665"/>
          </a:xfrm>
          <a:prstGeom prst="rect">
            <a:avLst/>
          </a:prstGeom>
          <a:noFill/>
        </p:spPr>
        <p:txBody>
          <a:bodyPr wrap="square" rtlCol="0">
            <a:spAutoFit/>
          </a:bodyPr>
          <a:lstStyle/>
          <a:p>
            <a:pPr algn="r"/>
            <a:r>
              <a:rPr lang="en-US" sz="1200" b="1" dirty="0">
                <a:latin typeface="Arial" charset="0"/>
                <a:ea typeface="Arial" charset="0"/>
                <a:cs typeface="Arial" charset="0"/>
              </a:rPr>
              <a:t>Chromosome Location</a:t>
            </a:r>
          </a:p>
        </p:txBody>
      </p:sp>
      <p:sp>
        <p:nvSpPr>
          <p:cNvPr id="13" name="TextBox 12">
            <a:extLst>
              <a:ext uri="{FF2B5EF4-FFF2-40B4-BE49-F238E27FC236}">
                <a16:creationId xmlns:a16="http://schemas.microsoft.com/office/drawing/2014/main" id="{E203E96A-38A1-3D12-0359-86FF55627DAD}"/>
              </a:ext>
            </a:extLst>
          </p:cNvPr>
          <p:cNvSpPr txBox="1"/>
          <p:nvPr/>
        </p:nvSpPr>
        <p:spPr>
          <a:xfrm>
            <a:off x="8450207" y="4730954"/>
            <a:ext cx="496096" cy="253916"/>
          </a:xfrm>
          <a:prstGeom prst="rect">
            <a:avLst/>
          </a:prstGeom>
          <a:noFill/>
        </p:spPr>
        <p:txBody>
          <a:bodyPr wrap="square" rtlCol="0">
            <a:spAutoFit/>
          </a:bodyPr>
          <a:lstStyle/>
          <a:p>
            <a:r>
              <a:rPr lang="en-US" sz="1050" b="1">
                <a:solidFill>
                  <a:schemeClr val="bg1"/>
                </a:solidFill>
              </a:rPr>
              <a:t>-0.47</a:t>
            </a:r>
            <a:endParaRPr lang="en-US" sz="1050" b="1" dirty="0">
              <a:solidFill>
                <a:schemeClr val="bg1"/>
              </a:solidFill>
            </a:endParaRPr>
          </a:p>
        </p:txBody>
      </p:sp>
      <p:sp>
        <p:nvSpPr>
          <p:cNvPr id="16" name="TextBox 15">
            <a:extLst>
              <a:ext uri="{FF2B5EF4-FFF2-40B4-BE49-F238E27FC236}">
                <a16:creationId xmlns:a16="http://schemas.microsoft.com/office/drawing/2014/main" id="{0AD4DFA1-DDFF-DB39-C59A-1752FE31E8E1}"/>
              </a:ext>
            </a:extLst>
          </p:cNvPr>
          <p:cNvSpPr txBox="1"/>
          <p:nvPr/>
        </p:nvSpPr>
        <p:spPr>
          <a:xfrm>
            <a:off x="8460367" y="4920289"/>
            <a:ext cx="496096" cy="253916"/>
          </a:xfrm>
          <a:prstGeom prst="rect">
            <a:avLst/>
          </a:prstGeom>
          <a:noFill/>
        </p:spPr>
        <p:txBody>
          <a:bodyPr wrap="square" rtlCol="0">
            <a:spAutoFit/>
          </a:bodyPr>
          <a:lstStyle/>
          <a:p>
            <a:r>
              <a:rPr lang="en-US" sz="1050" b="1">
                <a:solidFill>
                  <a:schemeClr val="bg1"/>
                </a:solidFill>
              </a:rPr>
              <a:t>-1.27</a:t>
            </a:r>
            <a:endParaRPr lang="en-US" sz="1050" b="1" dirty="0">
              <a:solidFill>
                <a:schemeClr val="bg1"/>
              </a:solidFill>
            </a:endParaRPr>
          </a:p>
        </p:txBody>
      </p:sp>
      <p:sp>
        <p:nvSpPr>
          <p:cNvPr id="19" name="TextBox 18">
            <a:extLst>
              <a:ext uri="{FF2B5EF4-FFF2-40B4-BE49-F238E27FC236}">
                <a16:creationId xmlns:a16="http://schemas.microsoft.com/office/drawing/2014/main" id="{C1E060D3-E8C0-1E46-AD2B-E015F23B212E}"/>
              </a:ext>
            </a:extLst>
          </p:cNvPr>
          <p:cNvSpPr txBox="1"/>
          <p:nvPr/>
        </p:nvSpPr>
        <p:spPr>
          <a:xfrm>
            <a:off x="8460367" y="5089304"/>
            <a:ext cx="496096" cy="253916"/>
          </a:xfrm>
          <a:prstGeom prst="rect">
            <a:avLst/>
          </a:prstGeom>
          <a:noFill/>
        </p:spPr>
        <p:txBody>
          <a:bodyPr wrap="square" rtlCol="0">
            <a:spAutoFit/>
          </a:bodyPr>
          <a:lstStyle/>
          <a:p>
            <a:r>
              <a:rPr lang="en-US" sz="1050" b="1" dirty="0">
                <a:solidFill>
                  <a:schemeClr val="bg1"/>
                </a:solidFill>
              </a:rPr>
              <a:t>-3.97</a:t>
            </a:r>
          </a:p>
        </p:txBody>
      </p:sp>
      <p:sp>
        <p:nvSpPr>
          <p:cNvPr id="20" name="TextBox 19">
            <a:extLst>
              <a:ext uri="{FF2B5EF4-FFF2-40B4-BE49-F238E27FC236}">
                <a16:creationId xmlns:a16="http://schemas.microsoft.com/office/drawing/2014/main" id="{0AD0AF85-4C47-2B0C-CA2A-EC5E9EB63017}"/>
              </a:ext>
            </a:extLst>
          </p:cNvPr>
          <p:cNvSpPr txBox="1"/>
          <p:nvPr/>
        </p:nvSpPr>
        <p:spPr>
          <a:xfrm>
            <a:off x="8460367" y="5248159"/>
            <a:ext cx="496096" cy="253916"/>
          </a:xfrm>
          <a:prstGeom prst="rect">
            <a:avLst/>
          </a:prstGeom>
          <a:noFill/>
        </p:spPr>
        <p:txBody>
          <a:bodyPr wrap="square" rtlCol="0">
            <a:spAutoFit/>
          </a:bodyPr>
          <a:lstStyle/>
          <a:p>
            <a:r>
              <a:rPr lang="en-US" sz="1050" b="1" dirty="0">
                <a:solidFill>
                  <a:schemeClr val="bg1"/>
                </a:solidFill>
              </a:rPr>
              <a:t>-4.10</a:t>
            </a:r>
          </a:p>
        </p:txBody>
      </p:sp>
      <p:sp>
        <p:nvSpPr>
          <p:cNvPr id="21" name="TextBox 20">
            <a:extLst>
              <a:ext uri="{FF2B5EF4-FFF2-40B4-BE49-F238E27FC236}">
                <a16:creationId xmlns:a16="http://schemas.microsoft.com/office/drawing/2014/main" id="{20F496A3-BAC7-05E5-502A-5C64F420FF06}"/>
              </a:ext>
            </a:extLst>
          </p:cNvPr>
          <p:cNvSpPr txBox="1"/>
          <p:nvPr/>
        </p:nvSpPr>
        <p:spPr>
          <a:xfrm>
            <a:off x="8460367" y="5427334"/>
            <a:ext cx="496096" cy="253916"/>
          </a:xfrm>
          <a:prstGeom prst="rect">
            <a:avLst/>
          </a:prstGeom>
          <a:noFill/>
        </p:spPr>
        <p:txBody>
          <a:bodyPr wrap="square" rtlCol="0">
            <a:spAutoFit/>
          </a:bodyPr>
          <a:lstStyle/>
          <a:p>
            <a:r>
              <a:rPr lang="en-US" sz="1050" b="1" dirty="0">
                <a:solidFill>
                  <a:schemeClr val="bg1"/>
                </a:solidFill>
              </a:rPr>
              <a:t>-0.57</a:t>
            </a:r>
          </a:p>
        </p:txBody>
      </p:sp>
      <p:sp>
        <p:nvSpPr>
          <p:cNvPr id="23" name="TextBox 22">
            <a:extLst>
              <a:ext uri="{FF2B5EF4-FFF2-40B4-BE49-F238E27FC236}">
                <a16:creationId xmlns:a16="http://schemas.microsoft.com/office/drawing/2014/main" id="{8E71820C-AC8A-5510-CBD9-2CB5E08BCB5B}"/>
              </a:ext>
            </a:extLst>
          </p:cNvPr>
          <p:cNvSpPr txBox="1"/>
          <p:nvPr/>
        </p:nvSpPr>
        <p:spPr>
          <a:xfrm>
            <a:off x="8460367" y="5596347"/>
            <a:ext cx="496096" cy="253916"/>
          </a:xfrm>
          <a:prstGeom prst="rect">
            <a:avLst/>
          </a:prstGeom>
          <a:noFill/>
        </p:spPr>
        <p:txBody>
          <a:bodyPr wrap="square" rtlCol="0">
            <a:spAutoFit/>
          </a:bodyPr>
          <a:lstStyle/>
          <a:p>
            <a:r>
              <a:rPr lang="en-US" sz="1050" b="1" dirty="0">
                <a:solidFill>
                  <a:schemeClr val="bg1"/>
                </a:solidFill>
              </a:rPr>
              <a:t>-3.78</a:t>
            </a:r>
          </a:p>
        </p:txBody>
      </p:sp>
      <p:sp>
        <p:nvSpPr>
          <p:cNvPr id="38" name="TextBox 37">
            <a:extLst>
              <a:ext uri="{FF2B5EF4-FFF2-40B4-BE49-F238E27FC236}">
                <a16:creationId xmlns:a16="http://schemas.microsoft.com/office/drawing/2014/main" id="{0446051B-6EA6-B859-D2E8-DA64A7A75CE4}"/>
              </a:ext>
            </a:extLst>
          </p:cNvPr>
          <p:cNvSpPr txBox="1"/>
          <p:nvPr/>
        </p:nvSpPr>
        <p:spPr>
          <a:xfrm>
            <a:off x="6814322" y="1795075"/>
            <a:ext cx="472005" cy="172188"/>
          </a:xfrm>
          <a:prstGeom prst="rect">
            <a:avLst/>
          </a:prstGeom>
          <a:noFill/>
        </p:spPr>
        <p:txBody>
          <a:bodyPr wrap="square" rtlCol="0">
            <a:spAutoFit/>
          </a:bodyPr>
          <a:lstStyle/>
          <a:p>
            <a:r>
              <a:rPr lang="en-US" sz="500" b="1" dirty="0">
                <a:solidFill>
                  <a:schemeClr val="bg1"/>
                </a:solidFill>
              </a:rPr>
              <a:t>-4.0</a:t>
            </a:r>
          </a:p>
        </p:txBody>
      </p:sp>
      <p:sp>
        <p:nvSpPr>
          <p:cNvPr id="39" name="TextBox 38">
            <a:extLst>
              <a:ext uri="{FF2B5EF4-FFF2-40B4-BE49-F238E27FC236}">
                <a16:creationId xmlns:a16="http://schemas.microsoft.com/office/drawing/2014/main" id="{371723A6-6A6C-BAC3-2717-3EAAB90C398A}"/>
              </a:ext>
            </a:extLst>
          </p:cNvPr>
          <p:cNvSpPr txBox="1"/>
          <p:nvPr/>
        </p:nvSpPr>
        <p:spPr>
          <a:xfrm>
            <a:off x="6811998" y="1871147"/>
            <a:ext cx="472005" cy="172188"/>
          </a:xfrm>
          <a:prstGeom prst="rect">
            <a:avLst/>
          </a:prstGeom>
          <a:noFill/>
        </p:spPr>
        <p:txBody>
          <a:bodyPr wrap="square" rtlCol="0">
            <a:spAutoFit/>
          </a:bodyPr>
          <a:lstStyle/>
          <a:p>
            <a:r>
              <a:rPr lang="en-US" sz="500" b="1" dirty="0">
                <a:solidFill>
                  <a:schemeClr val="bg1"/>
                </a:solidFill>
              </a:rPr>
              <a:t>-4.1</a:t>
            </a:r>
          </a:p>
        </p:txBody>
      </p:sp>
      <p:sp>
        <p:nvSpPr>
          <p:cNvPr id="40" name="TextBox 39">
            <a:extLst>
              <a:ext uri="{FF2B5EF4-FFF2-40B4-BE49-F238E27FC236}">
                <a16:creationId xmlns:a16="http://schemas.microsoft.com/office/drawing/2014/main" id="{DE72E3C8-E0F4-5BA2-5DCB-0DCF89B79919}"/>
              </a:ext>
            </a:extLst>
          </p:cNvPr>
          <p:cNvSpPr txBox="1"/>
          <p:nvPr/>
        </p:nvSpPr>
        <p:spPr>
          <a:xfrm>
            <a:off x="6511814" y="1944388"/>
            <a:ext cx="472005" cy="172188"/>
          </a:xfrm>
          <a:prstGeom prst="rect">
            <a:avLst/>
          </a:prstGeom>
          <a:noFill/>
        </p:spPr>
        <p:txBody>
          <a:bodyPr wrap="square" rtlCol="0">
            <a:spAutoFit/>
          </a:bodyPr>
          <a:lstStyle/>
          <a:p>
            <a:r>
              <a:rPr lang="en-US" sz="500" b="1" dirty="0">
                <a:solidFill>
                  <a:schemeClr val="bg1"/>
                </a:solidFill>
              </a:rPr>
              <a:t>-0.87</a:t>
            </a:r>
          </a:p>
        </p:txBody>
      </p:sp>
      <p:sp>
        <p:nvSpPr>
          <p:cNvPr id="41" name="TextBox 40">
            <a:extLst>
              <a:ext uri="{FF2B5EF4-FFF2-40B4-BE49-F238E27FC236}">
                <a16:creationId xmlns:a16="http://schemas.microsoft.com/office/drawing/2014/main" id="{F0B48241-E914-3BB4-AB53-B04D6E36FC1C}"/>
              </a:ext>
            </a:extLst>
          </p:cNvPr>
          <p:cNvSpPr txBox="1"/>
          <p:nvPr/>
        </p:nvSpPr>
        <p:spPr>
          <a:xfrm>
            <a:off x="6511814" y="2027731"/>
            <a:ext cx="472005" cy="172188"/>
          </a:xfrm>
          <a:prstGeom prst="rect">
            <a:avLst/>
          </a:prstGeom>
          <a:noFill/>
        </p:spPr>
        <p:txBody>
          <a:bodyPr wrap="square" rtlCol="0">
            <a:spAutoFit/>
          </a:bodyPr>
          <a:lstStyle/>
          <a:p>
            <a:r>
              <a:rPr lang="en-US" sz="500" b="1" dirty="0">
                <a:solidFill>
                  <a:schemeClr val="bg1"/>
                </a:solidFill>
              </a:rPr>
              <a:t>-3.78</a:t>
            </a:r>
          </a:p>
        </p:txBody>
      </p:sp>
      <p:sp>
        <p:nvSpPr>
          <p:cNvPr id="30" name="TextBox 29">
            <a:extLst>
              <a:ext uri="{FF2B5EF4-FFF2-40B4-BE49-F238E27FC236}">
                <a16:creationId xmlns:a16="http://schemas.microsoft.com/office/drawing/2014/main" id="{2D71C30B-29D2-7498-B7D0-D344B51FFD7E}"/>
              </a:ext>
            </a:extLst>
          </p:cNvPr>
          <p:cNvSpPr txBox="1"/>
          <p:nvPr/>
        </p:nvSpPr>
        <p:spPr>
          <a:xfrm>
            <a:off x="3039121" y="6295869"/>
            <a:ext cx="943992" cy="276999"/>
          </a:xfrm>
          <a:prstGeom prst="rect">
            <a:avLst/>
          </a:prstGeom>
          <a:noFill/>
        </p:spPr>
        <p:txBody>
          <a:bodyPr wrap="square" rtlCol="0">
            <a:spAutoFit/>
          </a:bodyPr>
          <a:lstStyle/>
          <a:p>
            <a:r>
              <a:rPr lang="en-US" sz="1200" b="1" i="1" dirty="0">
                <a:latin typeface="Arial" charset="0"/>
                <a:ea typeface="Arial" charset="0"/>
                <a:cs typeface="Arial" charset="0"/>
              </a:rPr>
              <a:t>TRAF3</a:t>
            </a:r>
          </a:p>
        </p:txBody>
      </p:sp>
      <p:sp>
        <p:nvSpPr>
          <p:cNvPr id="11" name="TextBox 10">
            <a:extLst>
              <a:ext uri="{FF2B5EF4-FFF2-40B4-BE49-F238E27FC236}">
                <a16:creationId xmlns:a16="http://schemas.microsoft.com/office/drawing/2014/main" id="{95400BF1-E855-672E-9898-74D566F7FF6D}"/>
              </a:ext>
            </a:extLst>
          </p:cNvPr>
          <p:cNvSpPr txBox="1"/>
          <p:nvPr/>
        </p:nvSpPr>
        <p:spPr>
          <a:xfrm>
            <a:off x="1069094" y="1788889"/>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MC1286PE1</a:t>
            </a:r>
          </a:p>
        </p:txBody>
      </p:sp>
      <p:sp>
        <p:nvSpPr>
          <p:cNvPr id="12" name="TextBox 11">
            <a:extLst>
              <a:ext uri="{FF2B5EF4-FFF2-40B4-BE49-F238E27FC236}">
                <a16:creationId xmlns:a16="http://schemas.microsoft.com/office/drawing/2014/main" id="{9E81599A-4F36-433E-C371-7CAB159FDEEC}"/>
              </a:ext>
            </a:extLst>
          </p:cNvPr>
          <p:cNvSpPr txBox="1"/>
          <p:nvPr/>
        </p:nvSpPr>
        <p:spPr>
          <a:xfrm>
            <a:off x="1068429" y="2725745"/>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MC1286PE2</a:t>
            </a:r>
          </a:p>
        </p:txBody>
      </p:sp>
      <p:sp>
        <p:nvSpPr>
          <p:cNvPr id="17" name="TextBox 16">
            <a:extLst>
              <a:ext uri="{FF2B5EF4-FFF2-40B4-BE49-F238E27FC236}">
                <a16:creationId xmlns:a16="http://schemas.microsoft.com/office/drawing/2014/main" id="{FB8B82F9-7167-D0FE-9657-46251683B75E}"/>
              </a:ext>
            </a:extLst>
          </p:cNvPr>
          <p:cNvSpPr txBox="1"/>
          <p:nvPr/>
        </p:nvSpPr>
        <p:spPr>
          <a:xfrm>
            <a:off x="1072446" y="3710982"/>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MC1286PE3</a:t>
            </a:r>
          </a:p>
        </p:txBody>
      </p:sp>
      <p:sp>
        <p:nvSpPr>
          <p:cNvPr id="18" name="TextBox 17">
            <a:extLst>
              <a:ext uri="{FF2B5EF4-FFF2-40B4-BE49-F238E27FC236}">
                <a16:creationId xmlns:a16="http://schemas.microsoft.com/office/drawing/2014/main" id="{825561C3-E683-E28D-B60B-483CE2BACBA0}"/>
              </a:ext>
            </a:extLst>
          </p:cNvPr>
          <p:cNvSpPr txBox="1"/>
          <p:nvPr/>
        </p:nvSpPr>
        <p:spPr>
          <a:xfrm>
            <a:off x="1075959" y="4654362"/>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MC1286PE5</a:t>
            </a:r>
          </a:p>
        </p:txBody>
      </p:sp>
      <p:sp>
        <p:nvSpPr>
          <p:cNvPr id="22" name="TextBox 21">
            <a:extLst>
              <a:ext uri="{FF2B5EF4-FFF2-40B4-BE49-F238E27FC236}">
                <a16:creationId xmlns:a16="http://schemas.microsoft.com/office/drawing/2014/main" id="{050532DE-4D54-16C8-BD8B-4270A391CC83}"/>
              </a:ext>
            </a:extLst>
          </p:cNvPr>
          <p:cNvSpPr txBox="1"/>
          <p:nvPr/>
        </p:nvSpPr>
        <p:spPr>
          <a:xfrm>
            <a:off x="1059373" y="5606609"/>
            <a:ext cx="1122428" cy="276999"/>
          </a:xfrm>
          <a:prstGeom prst="rect">
            <a:avLst/>
          </a:prstGeom>
          <a:noFill/>
        </p:spPr>
        <p:txBody>
          <a:bodyPr wrap="square" rtlCol="0">
            <a:spAutoFit/>
          </a:bodyPr>
          <a:lstStyle/>
          <a:p>
            <a:pPr algn="r"/>
            <a:r>
              <a:rPr lang="en-US" sz="1200" b="1" dirty="0">
                <a:latin typeface="Arial" charset="0"/>
                <a:ea typeface="Arial" charset="0"/>
                <a:cs typeface="Arial" charset="0"/>
              </a:rPr>
              <a:t>MC1286PE7</a:t>
            </a:r>
          </a:p>
        </p:txBody>
      </p:sp>
      <p:sp>
        <p:nvSpPr>
          <p:cNvPr id="24" name="TextBox 23">
            <a:extLst>
              <a:ext uri="{FF2B5EF4-FFF2-40B4-BE49-F238E27FC236}">
                <a16:creationId xmlns:a16="http://schemas.microsoft.com/office/drawing/2014/main" id="{7F79F1A8-5D7F-CDC3-755A-93015D88CC5A}"/>
              </a:ext>
            </a:extLst>
          </p:cNvPr>
          <p:cNvSpPr txBox="1"/>
          <p:nvPr/>
        </p:nvSpPr>
        <p:spPr>
          <a:xfrm>
            <a:off x="588057" y="230934"/>
            <a:ext cx="1516885" cy="246221"/>
          </a:xfrm>
          <a:prstGeom prst="rect">
            <a:avLst/>
          </a:prstGeom>
          <a:noFill/>
        </p:spPr>
        <p:txBody>
          <a:bodyPr wrap="square" rtlCol="0">
            <a:spAutoFit/>
          </a:bodyPr>
          <a:lstStyle/>
          <a:p>
            <a:pPr algn="r"/>
            <a:r>
              <a:rPr lang="en-US" sz="1000" b="1" dirty="0">
                <a:latin typeface="Arial" charset="0"/>
                <a:ea typeface="Arial" charset="0"/>
                <a:cs typeface="Arial" charset="0"/>
              </a:rPr>
              <a:t>Chromosome 14</a:t>
            </a:r>
          </a:p>
        </p:txBody>
      </p:sp>
      <p:pic>
        <p:nvPicPr>
          <p:cNvPr id="4" name="Picture 3" descr="A screenshot of a computer">
            <a:extLst>
              <a:ext uri="{FF2B5EF4-FFF2-40B4-BE49-F238E27FC236}">
                <a16:creationId xmlns:a16="http://schemas.microsoft.com/office/drawing/2014/main" id="{38C48319-9FB7-574C-C3E5-0DD73C134CD6}"/>
              </a:ext>
            </a:extLst>
          </p:cNvPr>
          <p:cNvPicPr>
            <a:picLocks noChangeAspect="1"/>
          </p:cNvPicPr>
          <p:nvPr/>
        </p:nvPicPr>
        <p:blipFill>
          <a:blip r:embed="rId3"/>
          <a:srcRect l="11658" t="1812" r="1157" b="3924"/>
          <a:stretch>
            <a:fillRect/>
          </a:stretch>
        </p:blipFill>
        <p:spPr>
          <a:xfrm>
            <a:off x="2213923" y="477155"/>
            <a:ext cx="9200798" cy="5861715"/>
          </a:xfrm>
          <a:prstGeom prst="rect">
            <a:avLst/>
          </a:prstGeom>
        </p:spPr>
      </p:pic>
      <p:sp>
        <p:nvSpPr>
          <p:cNvPr id="3" name="TextBox 2">
            <a:extLst>
              <a:ext uri="{FF2B5EF4-FFF2-40B4-BE49-F238E27FC236}">
                <a16:creationId xmlns:a16="http://schemas.microsoft.com/office/drawing/2014/main" id="{638033C5-CDAA-5C98-0EB5-BDE991E2E44B}"/>
              </a:ext>
            </a:extLst>
          </p:cNvPr>
          <p:cNvSpPr txBox="1"/>
          <p:nvPr/>
        </p:nvSpPr>
        <p:spPr>
          <a:xfrm>
            <a:off x="3435657" y="6545347"/>
            <a:ext cx="10180725"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2B</a:t>
            </a:r>
            <a:r>
              <a:rPr lang="en-US" sz="900" dirty="0">
                <a:latin typeface="Arial" panose="020B0604020202020204" pitchFamily="34" charset="0"/>
                <a:cs typeface="Arial" panose="020B0604020202020204" pitchFamily="34" charset="0"/>
              </a:rPr>
              <a:t>: WGS analysis reveals biallelic deletion of TRAF3 in all MC1286 cell lines. </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82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2586" y="625696"/>
            <a:ext cx="844199" cy="738664"/>
          </a:xfrm>
          <a:prstGeom prst="rect">
            <a:avLst/>
          </a:prstGeom>
          <a:noFill/>
        </p:spPr>
        <p:txBody>
          <a:bodyPr wrap="square" rtlCol="0">
            <a:spAutoFit/>
          </a:bodyPr>
          <a:lstStyle/>
          <a:p>
            <a:pPr algn="r"/>
            <a:r>
              <a:rPr lang="en-US" sz="700" dirty="0">
                <a:latin typeface="Arial" charset="0"/>
                <a:ea typeface="Arial" charset="0"/>
                <a:cs typeface="Arial" charset="0"/>
              </a:rPr>
              <a:t>PE1 T</a:t>
            </a:r>
          </a:p>
          <a:p>
            <a:pPr algn="r"/>
            <a:r>
              <a:rPr lang="en-US" sz="700" dirty="0">
                <a:latin typeface="Arial" charset="0"/>
                <a:ea typeface="Arial" charset="0"/>
                <a:cs typeface="Arial" charset="0"/>
              </a:rPr>
              <a:t>PE1</a:t>
            </a:r>
          </a:p>
          <a:p>
            <a:pPr algn="r"/>
            <a:r>
              <a:rPr lang="en-US" sz="700" dirty="0">
                <a:latin typeface="Arial" charset="0"/>
                <a:ea typeface="Arial" charset="0"/>
                <a:cs typeface="Arial" charset="0"/>
              </a:rPr>
              <a:t>PE2</a:t>
            </a:r>
          </a:p>
          <a:p>
            <a:pPr algn="r"/>
            <a:r>
              <a:rPr lang="en-US" sz="700" dirty="0">
                <a:latin typeface="Arial" charset="0"/>
                <a:ea typeface="Arial" charset="0"/>
                <a:cs typeface="Arial" charset="0"/>
              </a:rPr>
              <a:t>PE3</a:t>
            </a:r>
          </a:p>
          <a:p>
            <a:pPr algn="r"/>
            <a:r>
              <a:rPr lang="en-US" sz="700" dirty="0">
                <a:latin typeface="Arial" charset="0"/>
                <a:ea typeface="Arial" charset="0"/>
                <a:cs typeface="Arial" charset="0"/>
              </a:rPr>
              <a:t>PE5</a:t>
            </a:r>
          </a:p>
          <a:p>
            <a:pPr algn="r"/>
            <a:r>
              <a:rPr lang="en-US" sz="700" dirty="0">
                <a:latin typeface="Arial" charset="0"/>
                <a:ea typeface="Arial" charset="0"/>
                <a:cs typeface="Arial" charset="0"/>
              </a:rPr>
              <a:t>PE7</a:t>
            </a:r>
          </a:p>
        </p:txBody>
      </p:sp>
      <p:sp>
        <p:nvSpPr>
          <p:cNvPr id="10" name="TextBox 9"/>
          <p:cNvSpPr txBox="1"/>
          <p:nvPr/>
        </p:nvSpPr>
        <p:spPr>
          <a:xfrm>
            <a:off x="-55421" y="54767"/>
            <a:ext cx="2049450" cy="246221"/>
          </a:xfrm>
          <a:prstGeom prst="rect">
            <a:avLst/>
          </a:prstGeom>
          <a:noFill/>
        </p:spPr>
        <p:txBody>
          <a:bodyPr wrap="square" rtlCol="0">
            <a:spAutoFit/>
          </a:bodyPr>
          <a:lstStyle/>
          <a:p>
            <a:pPr algn="r"/>
            <a:r>
              <a:rPr lang="en-US" sz="1000" dirty="0">
                <a:latin typeface="Arial" charset="0"/>
                <a:ea typeface="Arial" charset="0"/>
                <a:cs typeface="Arial" charset="0"/>
              </a:rPr>
              <a:t>Chromosome Location</a:t>
            </a:r>
          </a:p>
        </p:txBody>
      </p:sp>
      <p:grpSp>
        <p:nvGrpSpPr>
          <p:cNvPr id="9" name="Group 8"/>
          <p:cNvGrpSpPr/>
          <p:nvPr/>
        </p:nvGrpSpPr>
        <p:grpSpPr>
          <a:xfrm>
            <a:off x="1963274" y="33502"/>
            <a:ext cx="7371267" cy="3847370"/>
            <a:chOff x="2374639" y="885002"/>
            <a:chExt cx="8900160" cy="502592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505" r="1010" b="8472"/>
            <a:stretch/>
          </p:blipFill>
          <p:spPr>
            <a:xfrm>
              <a:off x="2374639" y="885002"/>
              <a:ext cx="8900160" cy="5025922"/>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0605" t="13707" r="909" b="76302"/>
            <a:stretch/>
          </p:blipFill>
          <p:spPr>
            <a:xfrm>
              <a:off x="2374639" y="1492682"/>
              <a:ext cx="8900160" cy="1047318"/>
            </a:xfrm>
            <a:prstGeom prst="rect">
              <a:avLst/>
            </a:prstGeom>
          </p:spPr>
        </p:pic>
      </p:grpSp>
      <p:sp>
        <p:nvSpPr>
          <p:cNvPr id="3" name="TextBox 2"/>
          <p:cNvSpPr txBox="1"/>
          <p:nvPr/>
        </p:nvSpPr>
        <p:spPr>
          <a:xfrm>
            <a:off x="7460961" y="614060"/>
            <a:ext cx="517279" cy="200055"/>
          </a:xfrm>
          <a:prstGeom prst="rect">
            <a:avLst/>
          </a:prstGeom>
          <a:noFill/>
        </p:spPr>
        <p:txBody>
          <a:bodyPr wrap="square" rtlCol="0">
            <a:spAutoFit/>
          </a:bodyPr>
          <a:lstStyle/>
          <a:p>
            <a:r>
              <a:rPr lang="en-US" sz="700">
                <a:latin typeface="Arial" charset="0"/>
                <a:ea typeface="Arial" charset="0"/>
                <a:cs typeface="Arial" charset="0"/>
              </a:rPr>
              <a:t>0.20</a:t>
            </a:r>
          </a:p>
        </p:txBody>
      </p:sp>
      <p:sp>
        <p:nvSpPr>
          <p:cNvPr id="15" name="TextBox 14"/>
          <p:cNvSpPr txBox="1"/>
          <p:nvPr/>
        </p:nvSpPr>
        <p:spPr>
          <a:xfrm>
            <a:off x="7460961" y="714189"/>
            <a:ext cx="517279" cy="200055"/>
          </a:xfrm>
          <a:prstGeom prst="rect">
            <a:avLst/>
          </a:prstGeom>
          <a:noFill/>
        </p:spPr>
        <p:txBody>
          <a:bodyPr wrap="square" rtlCol="0">
            <a:spAutoFit/>
          </a:bodyPr>
          <a:lstStyle/>
          <a:p>
            <a:r>
              <a:rPr lang="en-US" sz="700" dirty="0">
                <a:latin typeface="Arial" charset="0"/>
                <a:ea typeface="Arial" charset="0"/>
                <a:cs typeface="Arial" charset="0"/>
              </a:rPr>
              <a:t>0.05</a:t>
            </a:r>
          </a:p>
        </p:txBody>
      </p:sp>
      <p:sp>
        <p:nvSpPr>
          <p:cNvPr id="16" name="TextBox 15"/>
          <p:cNvSpPr txBox="1"/>
          <p:nvPr/>
        </p:nvSpPr>
        <p:spPr>
          <a:xfrm>
            <a:off x="7460961" y="829707"/>
            <a:ext cx="517279" cy="200055"/>
          </a:xfrm>
          <a:prstGeom prst="rect">
            <a:avLst/>
          </a:prstGeom>
          <a:noFill/>
        </p:spPr>
        <p:txBody>
          <a:bodyPr wrap="square" rtlCol="0">
            <a:spAutoFit/>
          </a:bodyPr>
          <a:lstStyle/>
          <a:p>
            <a:r>
              <a:rPr lang="en-US" sz="700" dirty="0">
                <a:latin typeface="Arial" charset="0"/>
                <a:ea typeface="Arial" charset="0"/>
                <a:cs typeface="Arial" charset="0"/>
              </a:rPr>
              <a:t>1.12</a:t>
            </a:r>
          </a:p>
        </p:txBody>
      </p:sp>
      <p:sp>
        <p:nvSpPr>
          <p:cNvPr id="17" name="TextBox 16"/>
          <p:cNvSpPr txBox="1"/>
          <p:nvPr/>
        </p:nvSpPr>
        <p:spPr>
          <a:xfrm>
            <a:off x="7454394" y="939028"/>
            <a:ext cx="632011" cy="200055"/>
          </a:xfrm>
          <a:prstGeom prst="rect">
            <a:avLst/>
          </a:prstGeom>
          <a:noFill/>
        </p:spPr>
        <p:txBody>
          <a:bodyPr wrap="square" rtlCol="0">
            <a:spAutoFit/>
          </a:bodyPr>
          <a:lstStyle/>
          <a:p>
            <a:r>
              <a:rPr lang="en-US" sz="700" dirty="0">
                <a:latin typeface="Arial" charset="0"/>
                <a:ea typeface="Arial" charset="0"/>
                <a:cs typeface="Arial" charset="0"/>
              </a:rPr>
              <a:t>1.08</a:t>
            </a:r>
          </a:p>
        </p:txBody>
      </p:sp>
      <p:sp>
        <p:nvSpPr>
          <p:cNvPr id="18" name="TextBox 17"/>
          <p:cNvSpPr txBox="1"/>
          <p:nvPr/>
        </p:nvSpPr>
        <p:spPr>
          <a:xfrm>
            <a:off x="7460961" y="1046857"/>
            <a:ext cx="517279" cy="200055"/>
          </a:xfrm>
          <a:prstGeom prst="rect">
            <a:avLst/>
          </a:prstGeom>
          <a:noFill/>
        </p:spPr>
        <p:txBody>
          <a:bodyPr wrap="square" rtlCol="0">
            <a:spAutoFit/>
          </a:bodyPr>
          <a:lstStyle/>
          <a:p>
            <a:r>
              <a:rPr lang="en-US" sz="700" dirty="0">
                <a:latin typeface="Arial" charset="0"/>
                <a:ea typeface="Arial" charset="0"/>
                <a:cs typeface="Arial" charset="0"/>
              </a:rPr>
              <a:t>1.18</a:t>
            </a:r>
          </a:p>
        </p:txBody>
      </p:sp>
      <p:sp>
        <p:nvSpPr>
          <p:cNvPr id="19" name="TextBox 18"/>
          <p:cNvSpPr txBox="1"/>
          <p:nvPr/>
        </p:nvSpPr>
        <p:spPr>
          <a:xfrm>
            <a:off x="7460961" y="1135857"/>
            <a:ext cx="517279" cy="200055"/>
          </a:xfrm>
          <a:prstGeom prst="rect">
            <a:avLst/>
          </a:prstGeom>
          <a:noFill/>
        </p:spPr>
        <p:txBody>
          <a:bodyPr wrap="square" rtlCol="0">
            <a:spAutoFit/>
          </a:bodyPr>
          <a:lstStyle/>
          <a:p>
            <a:r>
              <a:rPr lang="en-US" sz="700" dirty="0">
                <a:latin typeface="Arial" charset="0"/>
                <a:ea typeface="Arial" charset="0"/>
                <a:cs typeface="Arial" charset="0"/>
              </a:rPr>
              <a:t>0.53</a:t>
            </a:r>
          </a:p>
        </p:txBody>
      </p:sp>
      <p:cxnSp>
        <p:nvCxnSpPr>
          <p:cNvPr id="21" name="Straight Arrow Connector 20"/>
          <p:cNvCxnSpPr/>
          <p:nvPr/>
        </p:nvCxnSpPr>
        <p:spPr>
          <a:xfrm>
            <a:off x="3491277" y="2274844"/>
            <a:ext cx="3915871"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544272" y="297463"/>
            <a:ext cx="843501" cy="246221"/>
          </a:xfrm>
          <a:prstGeom prst="rect">
            <a:avLst/>
          </a:prstGeom>
          <a:ln w="28575">
            <a:noFill/>
          </a:ln>
        </p:spPr>
        <p:txBody>
          <a:bodyPr wrap="none">
            <a:spAutoFit/>
          </a:bodyPr>
          <a:lstStyle/>
          <a:p>
            <a:r>
              <a:rPr lang="en-US" sz="1000" b="1" dirty="0"/>
              <a:t>129,207,090</a:t>
            </a:r>
          </a:p>
        </p:txBody>
      </p:sp>
      <p:sp>
        <p:nvSpPr>
          <p:cNvPr id="25" name="Rectangle 24"/>
          <p:cNvSpPr/>
          <p:nvPr/>
        </p:nvSpPr>
        <p:spPr>
          <a:xfrm>
            <a:off x="1963274" y="54767"/>
            <a:ext cx="7371267" cy="3857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1537" y="3702083"/>
            <a:ext cx="1853390" cy="246221"/>
          </a:xfrm>
          <a:prstGeom prst="rect">
            <a:avLst/>
          </a:prstGeom>
          <a:noFill/>
        </p:spPr>
        <p:txBody>
          <a:bodyPr wrap="square" rtlCol="0">
            <a:spAutoFit/>
          </a:bodyPr>
          <a:lstStyle/>
          <a:p>
            <a:pPr algn="r"/>
            <a:r>
              <a:rPr lang="en-US" sz="1000" dirty="0">
                <a:latin typeface="Arial" charset="0"/>
                <a:ea typeface="Arial" charset="0"/>
                <a:cs typeface="Arial" charset="0"/>
              </a:rPr>
              <a:t>Reference Genome</a:t>
            </a:r>
          </a:p>
        </p:txBody>
      </p:sp>
      <p:pic>
        <p:nvPicPr>
          <p:cNvPr id="24" name="Picture 23">
            <a:extLst>
              <a:ext uri="{FF2B5EF4-FFF2-40B4-BE49-F238E27FC236}">
                <a16:creationId xmlns:a16="http://schemas.microsoft.com/office/drawing/2014/main" id="{A25721A2-695D-9D45-849D-926DC774A5E4}"/>
              </a:ext>
            </a:extLst>
          </p:cNvPr>
          <p:cNvPicPr>
            <a:picLocks noChangeAspect="1"/>
          </p:cNvPicPr>
          <p:nvPr/>
        </p:nvPicPr>
        <p:blipFill rotWithShape="1">
          <a:blip r:embed="rId4"/>
          <a:srcRect l="10394" t="5822" r="1071" b="63208"/>
          <a:stretch/>
        </p:blipFill>
        <p:spPr>
          <a:xfrm>
            <a:off x="1956649" y="4102049"/>
            <a:ext cx="8508405" cy="1116806"/>
          </a:xfrm>
          <a:prstGeom prst="rect">
            <a:avLst/>
          </a:prstGeom>
          <a:ln>
            <a:solidFill>
              <a:schemeClr val="accent1"/>
            </a:solidFill>
          </a:ln>
        </p:spPr>
      </p:pic>
      <p:sp>
        <p:nvSpPr>
          <p:cNvPr id="27" name="Down Arrow 26">
            <a:extLst>
              <a:ext uri="{FF2B5EF4-FFF2-40B4-BE49-F238E27FC236}">
                <a16:creationId xmlns:a16="http://schemas.microsoft.com/office/drawing/2014/main" id="{F6474D25-807F-654C-998B-8B4EDC0317FF}"/>
              </a:ext>
            </a:extLst>
          </p:cNvPr>
          <p:cNvSpPr/>
          <p:nvPr/>
        </p:nvSpPr>
        <p:spPr>
          <a:xfrm>
            <a:off x="5899037" y="4219504"/>
            <a:ext cx="255062" cy="29092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2147" t="20096" b="35472"/>
          <a:stretch/>
        </p:blipFill>
        <p:spPr>
          <a:xfrm>
            <a:off x="1879985" y="6048169"/>
            <a:ext cx="7939946" cy="585089"/>
          </a:xfrm>
          <a:prstGeom prst="rect">
            <a:avLst/>
          </a:prstGeom>
        </p:spPr>
      </p:pic>
      <p:sp>
        <p:nvSpPr>
          <p:cNvPr id="29" name="TextBox 28"/>
          <p:cNvSpPr txBox="1"/>
          <p:nvPr/>
        </p:nvSpPr>
        <p:spPr>
          <a:xfrm>
            <a:off x="14398" y="6176781"/>
            <a:ext cx="1961283" cy="246221"/>
          </a:xfrm>
          <a:prstGeom prst="rect">
            <a:avLst/>
          </a:prstGeom>
          <a:noFill/>
        </p:spPr>
        <p:txBody>
          <a:bodyPr wrap="square" rtlCol="0">
            <a:spAutoFit/>
          </a:bodyPr>
          <a:lstStyle/>
          <a:p>
            <a:r>
              <a:rPr lang="en-US" sz="1000" dirty="0">
                <a:latin typeface="Arial" charset="0"/>
                <a:ea typeface="Arial" charset="0"/>
                <a:cs typeface="Arial" charset="0"/>
              </a:rPr>
              <a:t>Regions overlapped by probes</a:t>
            </a:r>
          </a:p>
        </p:txBody>
      </p:sp>
      <p:sp>
        <p:nvSpPr>
          <p:cNvPr id="30" name="TextBox 29"/>
          <p:cNvSpPr txBox="1"/>
          <p:nvPr/>
        </p:nvSpPr>
        <p:spPr>
          <a:xfrm>
            <a:off x="19404" y="6409970"/>
            <a:ext cx="1943711" cy="246221"/>
          </a:xfrm>
          <a:prstGeom prst="rect">
            <a:avLst/>
          </a:prstGeom>
          <a:noFill/>
        </p:spPr>
        <p:txBody>
          <a:bodyPr wrap="square" rtlCol="0">
            <a:spAutoFit/>
          </a:bodyPr>
          <a:lstStyle/>
          <a:p>
            <a:r>
              <a:rPr lang="en-US" sz="1000" dirty="0">
                <a:latin typeface="Arial" charset="0"/>
                <a:ea typeface="Arial" charset="0"/>
                <a:cs typeface="Arial" charset="0"/>
              </a:rPr>
              <a:t>Repetitive </a:t>
            </a:r>
            <a:r>
              <a:rPr lang="en-US" sz="1000">
                <a:latin typeface="Arial" charset="0"/>
                <a:ea typeface="Arial" charset="0"/>
                <a:cs typeface="Arial" charset="0"/>
              </a:rPr>
              <a:t>genomic regions</a:t>
            </a:r>
            <a:endParaRPr lang="en-US" sz="1000" dirty="0">
              <a:latin typeface="Arial" charset="0"/>
              <a:ea typeface="Arial" charset="0"/>
              <a:cs typeface="Arial" charset="0"/>
            </a:endParaRPr>
          </a:p>
        </p:txBody>
      </p:sp>
      <p:grpSp>
        <p:nvGrpSpPr>
          <p:cNvPr id="32" name="Group 31"/>
          <p:cNvGrpSpPr/>
          <p:nvPr/>
        </p:nvGrpSpPr>
        <p:grpSpPr>
          <a:xfrm>
            <a:off x="1956651" y="4173046"/>
            <a:ext cx="8508404" cy="1864635"/>
            <a:chOff x="2290662" y="607433"/>
            <a:chExt cx="7009815" cy="1420519"/>
          </a:xfrm>
        </p:grpSpPr>
        <p:pic>
          <p:nvPicPr>
            <p:cNvPr id="33" name="Picture 32">
              <a:extLst>
                <a:ext uri="{FF2B5EF4-FFF2-40B4-BE49-F238E27FC236}">
                  <a16:creationId xmlns:a16="http://schemas.microsoft.com/office/drawing/2014/main" id="{A25721A2-695D-9D45-849D-926DC774A5E4}"/>
                </a:ext>
              </a:extLst>
            </p:cNvPr>
            <p:cNvPicPr>
              <a:picLocks noChangeAspect="1"/>
            </p:cNvPicPr>
            <p:nvPr/>
          </p:nvPicPr>
          <p:blipFill rotWithShape="1">
            <a:blip r:embed="rId4"/>
            <a:srcRect l="10225" t="56414" r="1241" b="18104"/>
            <a:stretch/>
          </p:blipFill>
          <p:spPr>
            <a:xfrm>
              <a:off x="2290662" y="1327872"/>
              <a:ext cx="7009815" cy="700080"/>
            </a:xfrm>
            <a:prstGeom prst="rect">
              <a:avLst/>
            </a:prstGeom>
            <a:ln>
              <a:solidFill>
                <a:schemeClr val="accent1"/>
              </a:solidFill>
            </a:ln>
          </p:spPr>
        </p:pic>
        <p:sp>
          <p:nvSpPr>
            <p:cNvPr id="34" name="TextBox 33">
              <a:extLst>
                <a:ext uri="{FF2B5EF4-FFF2-40B4-BE49-F238E27FC236}">
                  <a16:creationId xmlns:a16="http://schemas.microsoft.com/office/drawing/2014/main" id="{13824DB7-71E1-F14B-AABE-1B4C31B43953}"/>
                </a:ext>
              </a:extLst>
            </p:cNvPr>
            <p:cNvSpPr txBox="1"/>
            <p:nvPr/>
          </p:nvSpPr>
          <p:spPr>
            <a:xfrm>
              <a:off x="5696251" y="607433"/>
              <a:ext cx="694935" cy="187577"/>
            </a:xfrm>
            <a:prstGeom prst="rect">
              <a:avLst/>
            </a:prstGeom>
            <a:noFill/>
          </p:spPr>
          <p:txBody>
            <a:bodyPr wrap="none" rtlCol="0">
              <a:spAutoFit/>
            </a:bodyPr>
            <a:lstStyle/>
            <a:p>
              <a:r>
                <a:rPr lang="en-US" sz="1000" b="1" dirty="0"/>
                <a:t>129,207,090</a:t>
              </a:r>
            </a:p>
          </p:txBody>
        </p:sp>
      </p:grpSp>
      <p:sp>
        <p:nvSpPr>
          <p:cNvPr id="35" name="Rectangle 34">
            <a:extLst>
              <a:ext uri="{FF2B5EF4-FFF2-40B4-BE49-F238E27FC236}">
                <a16:creationId xmlns:a16="http://schemas.microsoft.com/office/drawing/2014/main" id="{82DCE823-6C1D-FF49-B6FB-4FA696ED2845}"/>
              </a:ext>
            </a:extLst>
          </p:cNvPr>
          <p:cNvSpPr/>
          <p:nvPr/>
        </p:nvSpPr>
        <p:spPr>
          <a:xfrm>
            <a:off x="5533028" y="4580111"/>
            <a:ext cx="621070" cy="2063799"/>
          </a:xfrm>
          <a:prstGeom prst="rect">
            <a:avLst/>
          </a:prstGeom>
          <a:solidFill>
            <a:srgbClr val="FF0000">
              <a:alpha val="7843"/>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948423" y="4102049"/>
            <a:ext cx="8516631" cy="25804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a:extLst>
              <a:ext uri="{FF2B5EF4-FFF2-40B4-BE49-F238E27FC236}">
                <a16:creationId xmlns:a16="http://schemas.microsoft.com/office/drawing/2014/main" id="{F6474D25-807F-654C-998B-8B4EDC0317FF}"/>
              </a:ext>
            </a:extLst>
          </p:cNvPr>
          <p:cNvSpPr/>
          <p:nvPr/>
        </p:nvSpPr>
        <p:spPr>
          <a:xfrm>
            <a:off x="3408131" y="342164"/>
            <a:ext cx="255062" cy="29092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86785" y="3491603"/>
            <a:ext cx="2317874" cy="200055"/>
          </a:xfrm>
          <a:prstGeom prst="rect">
            <a:avLst/>
          </a:prstGeom>
          <a:noFill/>
        </p:spPr>
        <p:txBody>
          <a:bodyPr wrap="square" rtlCol="0">
            <a:spAutoFit/>
          </a:bodyPr>
          <a:lstStyle/>
          <a:p>
            <a:r>
              <a:rPr lang="en-US" sz="700" i="1" dirty="0">
                <a:latin typeface="Arial" charset="0"/>
                <a:ea typeface="Arial" charset="0"/>
                <a:cs typeface="Arial" charset="0"/>
              </a:rPr>
              <a:t>MYC</a:t>
            </a:r>
            <a:r>
              <a:rPr lang="en-US" sz="700" dirty="0">
                <a:latin typeface="Arial" charset="0"/>
                <a:ea typeface="Arial" charset="0"/>
                <a:cs typeface="Arial" charset="0"/>
              </a:rPr>
              <a:t> Coordinates </a:t>
            </a:r>
            <a:r>
              <a:rPr lang="mr-IN" sz="700" dirty="0">
                <a:latin typeface="Arial" charset="0"/>
                <a:ea typeface="Arial" charset="0"/>
                <a:cs typeface="Arial" charset="0"/>
              </a:rPr>
              <a:t>–</a:t>
            </a:r>
            <a:r>
              <a:rPr lang="en-US" sz="700" dirty="0">
                <a:latin typeface="Arial" charset="0"/>
                <a:ea typeface="Arial" charset="0"/>
                <a:cs typeface="Arial" charset="0"/>
              </a:rPr>
              <a:t> chr8: 128,748,315 </a:t>
            </a:r>
            <a:r>
              <a:rPr lang="mr-IN" sz="700" dirty="0">
                <a:latin typeface="Arial" charset="0"/>
                <a:ea typeface="Arial" charset="0"/>
                <a:cs typeface="Arial" charset="0"/>
              </a:rPr>
              <a:t>–</a:t>
            </a:r>
            <a:r>
              <a:rPr lang="en-US" sz="700" dirty="0">
                <a:latin typeface="Arial" charset="0"/>
                <a:ea typeface="Arial" charset="0"/>
                <a:cs typeface="Arial" charset="0"/>
              </a:rPr>
              <a:t> 128,753,680</a:t>
            </a:r>
          </a:p>
        </p:txBody>
      </p:sp>
      <p:sp>
        <p:nvSpPr>
          <p:cNvPr id="38" name="TextBox 37"/>
          <p:cNvSpPr txBox="1"/>
          <p:nvPr/>
        </p:nvSpPr>
        <p:spPr>
          <a:xfrm>
            <a:off x="100046" y="340288"/>
            <a:ext cx="406172" cy="307777"/>
          </a:xfrm>
          <a:prstGeom prst="rect">
            <a:avLst/>
          </a:prstGeom>
          <a:noFill/>
        </p:spPr>
        <p:txBody>
          <a:bodyPr wrap="square" rtlCol="0">
            <a:spAutoFit/>
          </a:bodyPr>
          <a:lstStyle/>
          <a:p>
            <a:r>
              <a:rPr lang="en-US" sz="1400" b="1" dirty="0"/>
              <a:t>A.</a:t>
            </a:r>
          </a:p>
        </p:txBody>
      </p:sp>
      <p:sp>
        <p:nvSpPr>
          <p:cNvPr id="39" name="TextBox 38"/>
          <p:cNvSpPr txBox="1"/>
          <p:nvPr/>
        </p:nvSpPr>
        <p:spPr>
          <a:xfrm>
            <a:off x="110493" y="4045724"/>
            <a:ext cx="401689" cy="307777"/>
          </a:xfrm>
          <a:prstGeom prst="rect">
            <a:avLst/>
          </a:prstGeom>
          <a:noFill/>
        </p:spPr>
        <p:txBody>
          <a:bodyPr wrap="square" rtlCol="0">
            <a:spAutoFit/>
          </a:bodyPr>
          <a:lstStyle/>
          <a:p>
            <a:r>
              <a:rPr lang="en-US" sz="1400" b="1" dirty="0"/>
              <a:t>B.</a:t>
            </a:r>
          </a:p>
        </p:txBody>
      </p:sp>
      <p:sp>
        <p:nvSpPr>
          <p:cNvPr id="40" name="TextBox 39"/>
          <p:cNvSpPr txBox="1"/>
          <p:nvPr/>
        </p:nvSpPr>
        <p:spPr>
          <a:xfrm rot="16200000">
            <a:off x="173137" y="5072786"/>
            <a:ext cx="1565802" cy="307777"/>
          </a:xfrm>
          <a:prstGeom prst="rect">
            <a:avLst/>
          </a:prstGeom>
          <a:noFill/>
        </p:spPr>
        <p:txBody>
          <a:bodyPr wrap="square" rtlCol="0">
            <a:spAutoFit/>
          </a:bodyPr>
          <a:lstStyle/>
          <a:p>
            <a:r>
              <a:rPr lang="en-US" sz="1400" u="sng" dirty="0"/>
              <a:t>Custom Capture</a:t>
            </a:r>
          </a:p>
        </p:txBody>
      </p:sp>
      <p:sp>
        <p:nvSpPr>
          <p:cNvPr id="41" name="TextBox 40"/>
          <p:cNvSpPr txBox="1"/>
          <p:nvPr/>
        </p:nvSpPr>
        <p:spPr>
          <a:xfrm rot="16200000">
            <a:off x="453376" y="2216944"/>
            <a:ext cx="1111831" cy="307777"/>
          </a:xfrm>
          <a:prstGeom prst="rect">
            <a:avLst/>
          </a:prstGeom>
          <a:noFill/>
        </p:spPr>
        <p:txBody>
          <a:bodyPr wrap="square" rtlCol="0">
            <a:spAutoFit/>
          </a:bodyPr>
          <a:lstStyle/>
          <a:p>
            <a:r>
              <a:rPr lang="en-US" sz="1400" u="sng" dirty="0"/>
              <a:t>Mate Pair</a:t>
            </a:r>
          </a:p>
        </p:txBody>
      </p:sp>
      <p:sp>
        <p:nvSpPr>
          <p:cNvPr id="42" name="TextBox 41"/>
          <p:cNvSpPr txBox="1"/>
          <p:nvPr/>
        </p:nvSpPr>
        <p:spPr>
          <a:xfrm rot="16200000">
            <a:off x="602780" y="662196"/>
            <a:ext cx="813025" cy="307777"/>
          </a:xfrm>
          <a:prstGeom prst="rect">
            <a:avLst/>
          </a:prstGeom>
          <a:noFill/>
        </p:spPr>
        <p:txBody>
          <a:bodyPr wrap="square" rtlCol="0">
            <a:spAutoFit/>
          </a:bodyPr>
          <a:lstStyle/>
          <a:p>
            <a:r>
              <a:rPr lang="en-US" sz="1400" u="sng" dirty="0"/>
              <a:t>aCGH</a:t>
            </a:r>
          </a:p>
        </p:txBody>
      </p:sp>
      <p:sp>
        <p:nvSpPr>
          <p:cNvPr id="2" name="TextBox 1">
            <a:extLst>
              <a:ext uri="{FF2B5EF4-FFF2-40B4-BE49-F238E27FC236}">
                <a16:creationId xmlns:a16="http://schemas.microsoft.com/office/drawing/2014/main" id="{8EA48B32-4444-2F34-5945-4DEE1BB54374}"/>
              </a:ext>
            </a:extLst>
          </p:cNvPr>
          <p:cNvSpPr txBox="1"/>
          <p:nvPr/>
        </p:nvSpPr>
        <p:spPr>
          <a:xfrm>
            <a:off x="9534617" y="168676"/>
            <a:ext cx="2511435" cy="3831818"/>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3</a:t>
            </a:r>
            <a:r>
              <a:rPr lang="en-US" sz="900" dirty="0">
                <a:latin typeface="Arial" panose="020B0604020202020204" pitchFamily="34" charset="0"/>
                <a:cs typeface="Arial" panose="020B0604020202020204" pitchFamily="34" charset="0"/>
              </a:rPr>
              <a:t>. Duplication of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by aCGH, mate pair, and custom capture NGS. (A) Top: aCGH analysis of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reveals telomeric duplication in MC1286PE2 (PE2), MC1286PE3 (PE3), and MC1286PE5 (PE5); cell lines are listed along the y-axis. The overall copy number for the region for each sample has been normalized to two copies to highlight local changes in copy number. A blue-to-red scale corresponds to copy numbers from -1.5 to 1.5 (deep blue represents 1 log loss and deep red represents 1 log gain; copy number within 0.3 log of diploid is in white/grey). Bottom: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duplication identified by mate pair sequencing in MC1286PE5 (identified by horizontal red arrow). (B) Custom capture fails to detect the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duplication. Gaps in custom capture probe coverage overlaps with highly repetitive areas of DNA and a lack of custom capture probe coverage. The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duplication break point is contained within these highly repetitive areas of DNA. PE1T: gDNA from pleural fluid sample, PE1, PE2, PE3, PE5, PE7: gDNA from MC1286 cell lines. </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61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screenshot of a computer&#10;&#10;AI-generated content may be incorrect.">
            <a:extLst>
              <a:ext uri="{FF2B5EF4-FFF2-40B4-BE49-F238E27FC236}">
                <a16:creationId xmlns:a16="http://schemas.microsoft.com/office/drawing/2014/main" id="{903F3FAB-509F-F76B-6BC2-FD6E8597D61D}"/>
              </a:ext>
            </a:extLst>
          </p:cNvPr>
          <p:cNvPicPr>
            <a:picLocks noChangeAspect="1"/>
          </p:cNvPicPr>
          <p:nvPr/>
        </p:nvPicPr>
        <p:blipFill>
          <a:blip r:embed="rId3"/>
          <a:stretch>
            <a:fillRect/>
          </a:stretch>
        </p:blipFill>
        <p:spPr>
          <a:xfrm>
            <a:off x="1452593" y="220633"/>
            <a:ext cx="6836569" cy="6391275"/>
          </a:xfrm>
          <a:prstGeom prst="rect">
            <a:avLst/>
          </a:prstGeom>
        </p:spPr>
      </p:pic>
      <p:sp>
        <p:nvSpPr>
          <p:cNvPr id="36" name="TextBox 35">
            <a:extLst>
              <a:ext uri="{FF2B5EF4-FFF2-40B4-BE49-F238E27FC236}">
                <a16:creationId xmlns:a16="http://schemas.microsoft.com/office/drawing/2014/main" id="{AF9A0C17-BFF9-F8BE-E18E-E4F9B511BFB5}"/>
              </a:ext>
            </a:extLst>
          </p:cNvPr>
          <p:cNvSpPr txBox="1"/>
          <p:nvPr/>
        </p:nvSpPr>
        <p:spPr>
          <a:xfrm>
            <a:off x="1070402" y="136012"/>
            <a:ext cx="50482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a:t>
            </a:r>
          </a:p>
        </p:txBody>
      </p:sp>
      <p:sp>
        <p:nvSpPr>
          <p:cNvPr id="38" name="TextBox 37">
            <a:extLst>
              <a:ext uri="{FF2B5EF4-FFF2-40B4-BE49-F238E27FC236}">
                <a16:creationId xmlns:a16="http://schemas.microsoft.com/office/drawing/2014/main" id="{376B85E4-D213-2F17-E63E-B0910C97758B}"/>
              </a:ext>
            </a:extLst>
          </p:cNvPr>
          <p:cNvSpPr txBox="1"/>
          <p:nvPr/>
        </p:nvSpPr>
        <p:spPr>
          <a:xfrm>
            <a:off x="1070402" y="3373960"/>
            <a:ext cx="50482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a:t>
            </a:r>
          </a:p>
        </p:txBody>
      </p:sp>
      <p:sp>
        <p:nvSpPr>
          <p:cNvPr id="2" name="TextBox 1">
            <a:extLst>
              <a:ext uri="{FF2B5EF4-FFF2-40B4-BE49-F238E27FC236}">
                <a16:creationId xmlns:a16="http://schemas.microsoft.com/office/drawing/2014/main" id="{36C5B827-498B-E1DC-A2C9-4EDFC6A38719}"/>
              </a:ext>
            </a:extLst>
          </p:cNvPr>
          <p:cNvSpPr txBox="1"/>
          <p:nvPr/>
        </p:nvSpPr>
        <p:spPr>
          <a:xfrm>
            <a:off x="8753383" y="3586579"/>
            <a:ext cx="2894120" cy="313932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4. </a:t>
            </a:r>
            <a:r>
              <a:rPr lang="en-US" sz="900" dirty="0">
                <a:latin typeface="Arial" panose="020B0604020202020204" pitchFamily="34" charset="0"/>
                <a:cs typeface="Arial" panose="020B0604020202020204" pitchFamily="34" charset="0"/>
              </a:rPr>
              <a:t>Mapping breakpoint telomeric of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in MC1286 cell lines using PCR. (A) Top: scheme of mate pair reads with duplication of B-C fragment.  Left: mate pairs in duplication. Right: discordant mate pairs aligned to genome. Middle: coordinates (on chromosome 8) of aligned MC1286PE cell line read pairs identified by mate-pair. Bottom: PCR primers and minimal distance between primer pairs. The o3021/3022 pair doesn’t span the breakpoint and is used as a positive control. (B) PCR assay of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rearrangement. Left: Primers designed on either side of the breakpoint (o3021/3022) as a positive control and across the breakpoint (o3023/3024); only MC1286PE2 (PE2) cell line is positive for the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breakpoint. Right: PE1T (PE1 tumor), and PE6 are gDNA derived from patient’s recurrent pleural effusion. All other lanes are derived from MC1286 cell lines (PE1, PE2, PE3, PE5, PE7). Only cell lines PE2, PE3, and PE5 have the telomeric </a:t>
            </a:r>
            <a:r>
              <a:rPr lang="en-US" sz="900" i="1" dirty="0">
                <a:latin typeface="Arial" panose="020B0604020202020204" pitchFamily="34" charset="0"/>
                <a:cs typeface="Arial" panose="020B0604020202020204" pitchFamily="34" charset="0"/>
              </a:rPr>
              <a:t>MYC</a:t>
            </a:r>
            <a:r>
              <a:rPr lang="en-US" sz="900" dirty="0">
                <a:latin typeface="Arial" panose="020B0604020202020204" pitchFamily="34" charset="0"/>
                <a:cs typeface="Arial" panose="020B0604020202020204" pitchFamily="34" charset="0"/>
              </a:rPr>
              <a:t> breakpoint. </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8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360663" y="2812288"/>
            <a:ext cx="3932210" cy="261610"/>
          </a:xfrm>
          <a:prstGeom prst="rect">
            <a:avLst/>
          </a:prstGeom>
          <a:noFill/>
        </p:spPr>
        <p:txBody>
          <a:bodyPr wrap="square" rtlCol="0">
            <a:spAutoFit/>
          </a:bodyPr>
          <a:lstStyle/>
          <a:p>
            <a:r>
              <a:rPr lang="en-US" sz="1100" dirty="0">
                <a:latin typeface="Arial" charset="0"/>
                <a:ea typeface="Arial" charset="0"/>
                <a:cs typeface="Arial" charset="0"/>
              </a:rPr>
              <a:t>*Progression on </a:t>
            </a:r>
            <a:r>
              <a:rPr lang="en-US" sz="1100" dirty="0" err="1">
                <a:latin typeface="Arial" charset="0"/>
                <a:ea typeface="Arial" charset="0"/>
                <a:cs typeface="Arial" charset="0"/>
              </a:rPr>
              <a:t>IMiD</a:t>
            </a:r>
            <a:r>
              <a:rPr lang="en-US" sz="1100" dirty="0">
                <a:latin typeface="Arial" charset="0"/>
                <a:ea typeface="Arial" charset="0"/>
                <a:cs typeface="Arial" charset="0"/>
              </a:rPr>
              <a:t> therapy at time of sample collection</a:t>
            </a:r>
          </a:p>
        </p:txBody>
      </p:sp>
      <p:graphicFrame>
        <p:nvGraphicFramePr>
          <p:cNvPr id="4" name="Content Placeholder 3"/>
          <p:cNvGraphicFramePr>
            <a:graphicFrameLocks noGrp="1"/>
          </p:cNvGraphicFramePr>
          <p:nvPr>
            <p:ph idx="1"/>
          </p:nvPr>
        </p:nvGraphicFramePr>
        <p:xfrm>
          <a:off x="5078685" y="488904"/>
          <a:ext cx="2282873" cy="2177080"/>
        </p:xfrm>
        <a:graphic>
          <a:graphicData uri="http://schemas.openxmlformats.org/drawingml/2006/table">
            <a:tbl>
              <a:tblPr firstRow="1" bandRow="1">
                <a:tableStyleId>{7E9639D4-E3E2-4D34-9284-5A2195B3D0D7}</a:tableStyleId>
              </a:tblPr>
              <a:tblGrid>
                <a:gridCol w="1081394">
                  <a:extLst>
                    <a:ext uri="{9D8B030D-6E8A-4147-A177-3AD203B41FA5}">
                      <a16:colId xmlns:a16="http://schemas.microsoft.com/office/drawing/2014/main" val="20000"/>
                    </a:ext>
                  </a:extLst>
                </a:gridCol>
                <a:gridCol w="1201479">
                  <a:extLst>
                    <a:ext uri="{9D8B030D-6E8A-4147-A177-3AD203B41FA5}">
                      <a16:colId xmlns:a16="http://schemas.microsoft.com/office/drawing/2014/main" val="20001"/>
                    </a:ext>
                  </a:extLst>
                </a:gridCol>
              </a:tblGrid>
              <a:tr h="350072">
                <a:tc>
                  <a:txBody>
                    <a:bodyPr/>
                    <a:lstStyle/>
                    <a:p>
                      <a:pPr algn="ctr"/>
                      <a:r>
                        <a:rPr lang="en-US" sz="1100" dirty="0">
                          <a:solidFill>
                            <a:schemeClr val="tx1"/>
                          </a:solidFill>
                          <a:latin typeface="Arial" charset="0"/>
                          <a:ea typeface="Arial" charset="0"/>
                          <a:cs typeface="Arial" charset="0"/>
                        </a:rPr>
                        <a:t>MC1286 Cell Line</a:t>
                      </a:r>
                    </a:p>
                  </a:txBody>
                  <a:tcPr>
                    <a:solidFill>
                      <a:schemeClr val="bg1"/>
                    </a:solidFill>
                  </a:tcPr>
                </a:tc>
                <a:tc>
                  <a:txBody>
                    <a:bodyPr/>
                    <a:lstStyle/>
                    <a:p>
                      <a:pPr algn="ctr"/>
                      <a:r>
                        <a:rPr lang="en-US" sz="1100" dirty="0">
                          <a:solidFill>
                            <a:schemeClr val="tx1"/>
                          </a:solidFill>
                          <a:latin typeface="Arial" charset="0"/>
                          <a:ea typeface="Arial" charset="0"/>
                          <a:cs typeface="Arial" charset="0"/>
                        </a:rPr>
                        <a:t>Pomalidomide PI</a:t>
                      </a:r>
                    </a:p>
                  </a:txBody>
                  <a:tcPr>
                    <a:solidFill>
                      <a:schemeClr val="bg1"/>
                    </a:solidFill>
                  </a:tcPr>
                </a:tc>
                <a:extLst>
                  <a:ext uri="{0D108BD9-81ED-4DB2-BD59-A6C34878D82A}">
                    <a16:rowId xmlns:a16="http://schemas.microsoft.com/office/drawing/2014/main" val="10000"/>
                  </a:ext>
                </a:extLst>
              </a:tr>
              <a:tr h="350072">
                <a:tc>
                  <a:txBody>
                    <a:bodyPr/>
                    <a:lstStyle/>
                    <a:p>
                      <a:pPr algn="ctr"/>
                      <a:r>
                        <a:rPr lang="en-US" sz="1100" dirty="0">
                          <a:solidFill>
                            <a:schemeClr val="tx1"/>
                          </a:solidFill>
                          <a:latin typeface="Arial" charset="0"/>
                          <a:ea typeface="Arial" charset="0"/>
                          <a:cs typeface="Arial" charset="0"/>
                        </a:rPr>
                        <a:t>PE1*</a:t>
                      </a:r>
                    </a:p>
                  </a:txBody>
                  <a:tcPr/>
                </a:tc>
                <a:tc>
                  <a:txBody>
                    <a:bodyPr/>
                    <a:lstStyle/>
                    <a:p>
                      <a:pPr algn="ctr"/>
                      <a:r>
                        <a:rPr lang="en-US" sz="1100" dirty="0">
                          <a:solidFill>
                            <a:schemeClr val="tx1"/>
                          </a:solidFill>
                          <a:latin typeface="Arial" charset="0"/>
                          <a:ea typeface="Arial" charset="0"/>
                          <a:cs typeface="Arial" charset="0"/>
                        </a:rPr>
                        <a:t>1.20</a:t>
                      </a:r>
                    </a:p>
                  </a:txBody>
                  <a:tcPr/>
                </a:tc>
                <a:extLst>
                  <a:ext uri="{0D108BD9-81ED-4DB2-BD59-A6C34878D82A}">
                    <a16:rowId xmlns:a16="http://schemas.microsoft.com/office/drawing/2014/main" val="10001"/>
                  </a:ext>
                </a:extLst>
              </a:tr>
              <a:tr h="350072">
                <a:tc>
                  <a:txBody>
                    <a:bodyPr/>
                    <a:lstStyle/>
                    <a:p>
                      <a:pPr algn="ctr"/>
                      <a:r>
                        <a:rPr lang="en-US" sz="1100" dirty="0">
                          <a:solidFill>
                            <a:schemeClr val="tx1"/>
                          </a:solidFill>
                          <a:latin typeface="Arial" charset="0"/>
                          <a:ea typeface="Arial" charset="0"/>
                          <a:cs typeface="Arial" charset="0"/>
                        </a:rPr>
                        <a:t>PE2</a:t>
                      </a:r>
                    </a:p>
                  </a:txBody>
                  <a:tcPr/>
                </a:tc>
                <a:tc>
                  <a:txBody>
                    <a:bodyPr/>
                    <a:lstStyle/>
                    <a:p>
                      <a:pPr algn="ctr"/>
                      <a:r>
                        <a:rPr lang="en-US" sz="1100" dirty="0">
                          <a:solidFill>
                            <a:schemeClr val="tx1"/>
                          </a:solidFill>
                          <a:latin typeface="Arial" charset="0"/>
                          <a:ea typeface="Arial" charset="0"/>
                          <a:cs typeface="Arial" charset="0"/>
                        </a:rPr>
                        <a:t>0.61</a:t>
                      </a:r>
                    </a:p>
                  </a:txBody>
                  <a:tcPr/>
                </a:tc>
                <a:extLst>
                  <a:ext uri="{0D108BD9-81ED-4DB2-BD59-A6C34878D82A}">
                    <a16:rowId xmlns:a16="http://schemas.microsoft.com/office/drawing/2014/main" val="10002"/>
                  </a:ext>
                </a:extLst>
              </a:tr>
              <a:tr h="350072">
                <a:tc>
                  <a:txBody>
                    <a:bodyPr/>
                    <a:lstStyle/>
                    <a:p>
                      <a:pPr algn="ctr"/>
                      <a:r>
                        <a:rPr lang="en-US" sz="1100" dirty="0">
                          <a:solidFill>
                            <a:schemeClr val="tx1"/>
                          </a:solidFill>
                          <a:latin typeface="Arial" charset="0"/>
                          <a:ea typeface="Arial" charset="0"/>
                          <a:cs typeface="Arial" charset="0"/>
                        </a:rPr>
                        <a:t>PE3*</a:t>
                      </a:r>
                    </a:p>
                  </a:txBody>
                  <a:tcPr/>
                </a:tc>
                <a:tc>
                  <a:txBody>
                    <a:bodyPr/>
                    <a:lstStyle/>
                    <a:p>
                      <a:pPr algn="ctr"/>
                      <a:r>
                        <a:rPr lang="en-US" sz="1100" dirty="0">
                          <a:solidFill>
                            <a:schemeClr val="tx1"/>
                          </a:solidFill>
                          <a:latin typeface="Arial" charset="0"/>
                          <a:ea typeface="Arial" charset="0"/>
                          <a:cs typeface="Arial" charset="0"/>
                        </a:rPr>
                        <a:t>0.96</a:t>
                      </a:r>
                    </a:p>
                  </a:txBody>
                  <a:tcPr/>
                </a:tc>
                <a:extLst>
                  <a:ext uri="{0D108BD9-81ED-4DB2-BD59-A6C34878D82A}">
                    <a16:rowId xmlns:a16="http://schemas.microsoft.com/office/drawing/2014/main" val="10003"/>
                  </a:ext>
                </a:extLst>
              </a:tr>
              <a:tr h="350072">
                <a:tc>
                  <a:txBody>
                    <a:bodyPr/>
                    <a:lstStyle/>
                    <a:p>
                      <a:pPr algn="ctr"/>
                      <a:r>
                        <a:rPr lang="en-US" sz="1100" dirty="0">
                          <a:solidFill>
                            <a:schemeClr val="tx1"/>
                          </a:solidFill>
                          <a:latin typeface="Arial" charset="0"/>
                          <a:ea typeface="Arial" charset="0"/>
                          <a:cs typeface="Arial" charset="0"/>
                        </a:rPr>
                        <a:t>PE5</a:t>
                      </a:r>
                    </a:p>
                  </a:txBody>
                  <a:tcPr/>
                </a:tc>
                <a:tc>
                  <a:txBody>
                    <a:bodyPr/>
                    <a:lstStyle/>
                    <a:p>
                      <a:pPr algn="ctr"/>
                      <a:r>
                        <a:rPr lang="en-US" sz="1100" dirty="0">
                          <a:solidFill>
                            <a:schemeClr val="tx1"/>
                          </a:solidFill>
                          <a:latin typeface="Arial" charset="0"/>
                          <a:ea typeface="Arial" charset="0"/>
                          <a:cs typeface="Arial" charset="0"/>
                        </a:rPr>
                        <a:t>1.10</a:t>
                      </a:r>
                    </a:p>
                  </a:txBody>
                  <a:tcPr/>
                </a:tc>
                <a:extLst>
                  <a:ext uri="{0D108BD9-81ED-4DB2-BD59-A6C34878D82A}">
                    <a16:rowId xmlns:a16="http://schemas.microsoft.com/office/drawing/2014/main" val="10004"/>
                  </a:ext>
                </a:extLst>
              </a:tr>
              <a:tr h="350072">
                <a:tc>
                  <a:txBody>
                    <a:bodyPr/>
                    <a:lstStyle/>
                    <a:p>
                      <a:pPr algn="ctr"/>
                      <a:r>
                        <a:rPr lang="en-US" sz="1100" dirty="0">
                          <a:solidFill>
                            <a:schemeClr val="tx1"/>
                          </a:solidFill>
                          <a:latin typeface="Arial" charset="0"/>
                          <a:ea typeface="Arial" charset="0"/>
                          <a:cs typeface="Arial" charset="0"/>
                        </a:rPr>
                        <a:t>PE7</a:t>
                      </a:r>
                    </a:p>
                  </a:txBody>
                  <a:tcPr/>
                </a:tc>
                <a:tc>
                  <a:txBody>
                    <a:bodyPr/>
                    <a:lstStyle/>
                    <a:p>
                      <a:pPr algn="ctr"/>
                      <a:r>
                        <a:rPr lang="en-US" sz="1100" dirty="0">
                          <a:solidFill>
                            <a:schemeClr val="tx1"/>
                          </a:solidFill>
                          <a:latin typeface="Arial" charset="0"/>
                          <a:ea typeface="Arial" charset="0"/>
                          <a:cs typeface="Arial" charset="0"/>
                        </a:rPr>
                        <a:t>0.49</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4347582" y="162607"/>
            <a:ext cx="3648862" cy="1344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4C75B4-3EEC-8C00-C1B4-6F18D891B23A}"/>
              </a:ext>
            </a:extLst>
          </p:cNvPr>
          <p:cNvSpPr txBox="1"/>
          <p:nvPr/>
        </p:nvSpPr>
        <p:spPr>
          <a:xfrm>
            <a:off x="3790764" y="3220202"/>
            <a:ext cx="5566299" cy="78483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Table 1</a:t>
            </a:r>
            <a:r>
              <a:rPr lang="en-US" sz="900" dirty="0">
                <a:latin typeface="Arial" panose="020B0604020202020204" pitchFamily="34" charset="0"/>
                <a:cs typeface="Arial" panose="020B0604020202020204" pitchFamily="34" charset="0"/>
              </a:rPr>
              <a:t>: Cell line response to </a:t>
            </a:r>
            <a:r>
              <a:rPr lang="en-US" sz="900" dirty="0" err="1">
                <a:latin typeface="Arial" panose="020B0604020202020204" pitchFamily="34" charset="0"/>
                <a:cs typeface="Arial" panose="020B0604020202020204" pitchFamily="34" charset="0"/>
              </a:rPr>
              <a:t>IMiD</a:t>
            </a:r>
            <a:r>
              <a:rPr lang="en-US" sz="900" dirty="0">
                <a:latin typeface="Arial" panose="020B0604020202020204" pitchFamily="34" charset="0"/>
                <a:cs typeface="Arial" panose="020B0604020202020204" pitchFamily="34" charset="0"/>
              </a:rPr>
              <a:t> therapy. Patient cell lines were treated for three</a:t>
            </a:r>
            <a:r>
              <a:rPr lang="en-US" sz="900" dirty="0">
                <a:solidFill>
                  <a:srgbClr val="FFFF00"/>
                </a:solidFill>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days with </a:t>
            </a:r>
            <a:r>
              <a:rPr lang="en-US" sz="900" dirty="0" err="1">
                <a:latin typeface="Arial" panose="020B0604020202020204" pitchFamily="34" charset="0"/>
                <a:cs typeface="Arial" panose="020B0604020202020204" pitchFamily="34" charset="0"/>
              </a:rPr>
              <a:t>IMiD</a:t>
            </a:r>
            <a:r>
              <a:rPr lang="en-US" sz="900" dirty="0">
                <a:latin typeface="Arial" panose="020B0604020202020204" pitchFamily="34" charset="0"/>
                <a:cs typeface="Arial" panose="020B0604020202020204" pitchFamily="34" charset="0"/>
              </a:rPr>
              <a:t> therapy, in this case pomalidomide. Proliferation index (PI) is defined as cell proliferation of treated culture (final cell number minus inoculum cell number) normalized to the proliferation of the untreated control (PI &lt; 1 indicates sensitivity to </a:t>
            </a:r>
            <a:r>
              <a:rPr lang="en-US" sz="900" dirty="0" err="1">
                <a:latin typeface="Arial" panose="020B0604020202020204" pitchFamily="34" charset="0"/>
                <a:cs typeface="Arial" panose="020B0604020202020204" pitchFamily="34" charset="0"/>
              </a:rPr>
              <a:t>IMiD</a:t>
            </a:r>
            <a:r>
              <a:rPr lang="en-US" sz="900" dirty="0">
                <a:latin typeface="Arial" panose="020B0604020202020204" pitchFamily="34" charset="0"/>
                <a:cs typeface="Arial" panose="020B0604020202020204" pitchFamily="34" charset="0"/>
              </a:rPr>
              <a:t> therapy).</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1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1DED2-3F93-B393-D1E5-BCE8BC72CFB6}"/>
              </a:ext>
            </a:extLst>
          </p:cNvPr>
          <p:cNvSpPr txBox="1"/>
          <p:nvPr/>
        </p:nvSpPr>
        <p:spPr>
          <a:xfrm>
            <a:off x="3863298" y="1097508"/>
            <a:ext cx="980507"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STAT3</a:t>
            </a:r>
          </a:p>
        </p:txBody>
      </p:sp>
      <p:sp>
        <p:nvSpPr>
          <p:cNvPr id="3" name="TextBox 2">
            <a:extLst>
              <a:ext uri="{FF2B5EF4-FFF2-40B4-BE49-F238E27FC236}">
                <a16:creationId xmlns:a16="http://schemas.microsoft.com/office/drawing/2014/main" id="{FD285130-72B0-D7D4-AE6E-9F7ECC95A7B5}"/>
              </a:ext>
            </a:extLst>
          </p:cNvPr>
          <p:cNvSpPr txBox="1"/>
          <p:nvPr/>
        </p:nvSpPr>
        <p:spPr>
          <a:xfrm>
            <a:off x="5407154" y="1100373"/>
            <a:ext cx="1046881"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pSTAT3</a:t>
            </a:r>
          </a:p>
        </p:txBody>
      </p:sp>
      <p:sp>
        <p:nvSpPr>
          <p:cNvPr id="4" name="TextBox 3">
            <a:extLst>
              <a:ext uri="{FF2B5EF4-FFF2-40B4-BE49-F238E27FC236}">
                <a16:creationId xmlns:a16="http://schemas.microsoft.com/office/drawing/2014/main" id="{D09311D4-1730-6AAF-1F87-E0A625611AB8}"/>
              </a:ext>
            </a:extLst>
          </p:cNvPr>
          <p:cNvSpPr txBox="1"/>
          <p:nvPr/>
        </p:nvSpPr>
        <p:spPr>
          <a:xfrm>
            <a:off x="6998485" y="1121155"/>
            <a:ext cx="919497" cy="253916"/>
          </a:xfrm>
          <a:prstGeom prst="rect">
            <a:avLst/>
          </a:prstGeom>
          <a:noFill/>
        </p:spPr>
        <p:txBody>
          <a:bodyPr wrap="square" rtlCol="0">
            <a:spAutoFit/>
          </a:bodyPr>
          <a:lstStyle/>
          <a:p>
            <a:r>
              <a:rPr lang="en-US" sz="1050" b="1" dirty="0">
                <a:latin typeface="Arial" charset="0"/>
                <a:ea typeface="Arial" charset="0"/>
                <a:cs typeface="Arial" charset="0"/>
              </a:rPr>
              <a:t>Merged</a:t>
            </a:r>
          </a:p>
        </p:txBody>
      </p:sp>
      <p:sp>
        <p:nvSpPr>
          <p:cNvPr id="5" name="TextBox 4">
            <a:extLst>
              <a:ext uri="{FF2B5EF4-FFF2-40B4-BE49-F238E27FC236}">
                <a16:creationId xmlns:a16="http://schemas.microsoft.com/office/drawing/2014/main" id="{E1E3B3D6-CC98-A1C9-5F4D-D700AF4484C7}"/>
              </a:ext>
            </a:extLst>
          </p:cNvPr>
          <p:cNvSpPr txBox="1"/>
          <p:nvPr/>
        </p:nvSpPr>
        <p:spPr>
          <a:xfrm>
            <a:off x="6857629" y="3092002"/>
            <a:ext cx="45710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0.37</a:t>
            </a:r>
          </a:p>
        </p:txBody>
      </p:sp>
      <p:sp>
        <p:nvSpPr>
          <p:cNvPr id="6" name="TextBox 5">
            <a:extLst>
              <a:ext uri="{FF2B5EF4-FFF2-40B4-BE49-F238E27FC236}">
                <a16:creationId xmlns:a16="http://schemas.microsoft.com/office/drawing/2014/main" id="{7FAA9CAE-F280-2B9F-FAEE-F60DB957A2D8}"/>
              </a:ext>
            </a:extLst>
          </p:cNvPr>
          <p:cNvSpPr txBox="1"/>
          <p:nvPr/>
        </p:nvSpPr>
        <p:spPr>
          <a:xfrm>
            <a:off x="6504966" y="3082119"/>
            <a:ext cx="45710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0.00</a:t>
            </a:r>
          </a:p>
        </p:txBody>
      </p:sp>
      <p:sp>
        <p:nvSpPr>
          <p:cNvPr id="7" name="TextBox 6">
            <a:extLst>
              <a:ext uri="{FF2B5EF4-FFF2-40B4-BE49-F238E27FC236}">
                <a16:creationId xmlns:a16="http://schemas.microsoft.com/office/drawing/2014/main" id="{D6BCDE14-0997-175D-B824-261A0D88324F}"/>
              </a:ext>
            </a:extLst>
          </p:cNvPr>
          <p:cNvSpPr txBox="1"/>
          <p:nvPr/>
        </p:nvSpPr>
        <p:spPr>
          <a:xfrm>
            <a:off x="7216743" y="3097397"/>
            <a:ext cx="45710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0.14</a:t>
            </a:r>
          </a:p>
        </p:txBody>
      </p:sp>
      <p:sp>
        <p:nvSpPr>
          <p:cNvPr id="8" name="TextBox 7">
            <a:extLst>
              <a:ext uri="{FF2B5EF4-FFF2-40B4-BE49-F238E27FC236}">
                <a16:creationId xmlns:a16="http://schemas.microsoft.com/office/drawing/2014/main" id="{51CF93F6-2230-06B1-7BDA-927FB56A90D9}"/>
              </a:ext>
            </a:extLst>
          </p:cNvPr>
          <p:cNvSpPr txBox="1"/>
          <p:nvPr/>
        </p:nvSpPr>
        <p:spPr>
          <a:xfrm>
            <a:off x="7589373" y="3093456"/>
            <a:ext cx="45710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0.66</a:t>
            </a:r>
          </a:p>
        </p:txBody>
      </p:sp>
      <p:sp>
        <p:nvSpPr>
          <p:cNvPr id="9" name="TextBox 8">
            <a:extLst>
              <a:ext uri="{FF2B5EF4-FFF2-40B4-BE49-F238E27FC236}">
                <a16:creationId xmlns:a16="http://schemas.microsoft.com/office/drawing/2014/main" id="{81EEF4FD-CC6C-74EA-ABA1-15E07109DF2E}"/>
              </a:ext>
            </a:extLst>
          </p:cNvPr>
          <p:cNvSpPr txBox="1"/>
          <p:nvPr/>
        </p:nvSpPr>
        <p:spPr>
          <a:xfrm>
            <a:off x="5920243" y="3011719"/>
            <a:ext cx="687420" cy="415498"/>
          </a:xfrm>
          <a:prstGeom prst="rect">
            <a:avLst/>
          </a:prstGeom>
          <a:noFill/>
        </p:spPr>
        <p:txBody>
          <a:bodyPr wrap="square" rtlCol="0">
            <a:spAutoFit/>
          </a:bodyPr>
          <a:lstStyle/>
          <a:p>
            <a:pPr algn="ctr"/>
            <a:r>
              <a:rPr lang="en-US" sz="1050" u="sng" dirty="0">
                <a:latin typeface="Arial" panose="020B0604020202020204" pitchFamily="34" charset="0"/>
                <a:cs typeface="Arial" panose="020B0604020202020204" pitchFamily="34" charset="0"/>
              </a:rPr>
              <a:t>pSTAT3</a:t>
            </a:r>
          </a:p>
          <a:p>
            <a:pPr algn="ctr"/>
            <a:r>
              <a:rPr lang="en-US" sz="1050" dirty="0">
                <a:latin typeface="Arial" panose="020B0604020202020204" pitchFamily="34" charset="0"/>
                <a:cs typeface="Arial" panose="020B0604020202020204" pitchFamily="34" charset="0"/>
              </a:rPr>
              <a:t>STAT3</a:t>
            </a:r>
          </a:p>
        </p:txBody>
      </p:sp>
      <p:grpSp>
        <p:nvGrpSpPr>
          <p:cNvPr id="10" name="Group 9">
            <a:extLst>
              <a:ext uri="{FF2B5EF4-FFF2-40B4-BE49-F238E27FC236}">
                <a16:creationId xmlns:a16="http://schemas.microsoft.com/office/drawing/2014/main" id="{731D1487-99BD-03E4-3E3C-1F63935D5498}"/>
              </a:ext>
            </a:extLst>
          </p:cNvPr>
          <p:cNvGrpSpPr/>
          <p:nvPr/>
        </p:nvGrpSpPr>
        <p:grpSpPr>
          <a:xfrm>
            <a:off x="6674201" y="1348804"/>
            <a:ext cx="1379355" cy="1175776"/>
            <a:chOff x="6769929" y="4434810"/>
            <a:chExt cx="1684371" cy="1393049"/>
          </a:xfrm>
        </p:grpSpPr>
        <p:pic>
          <p:nvPicPr>
            <p:cNvPr id="11" name="Picture 10">
              <a:extLst>
                <a:ext uri="{FF2B5EF4-FFF2-40B4-BE49-F238E27FC236}">
                  <a16:creationId xmlns:a16="http://schemas.microsoft.com/office/drawing/2014/main" id="{BCD7E541-F602-CB06-F152-305F837A13FE}"/>
                </a:ext>
              </a:extLst>
            </p:cNvPr>
            <p:cNvPicPr>
              <a:picLocks noChangeAspect="1"/>
            </p:cNvPicPr>
            <p:nvPr/>
          </p:nvPicPr>
          <p:blipFill rotWithShape="1">
            <a:blip r:embed="rId3"/>
            <a:srcRect l="26774" r="56984" b="39021"/>
            <a:stretch/>
          </p:blipFill>
          <p:spPr>
            <a:xfrm>
              <a:off x="6769929" y="4434810"/>
              <a:ext cx="468686" cy="1393049"/>
            </a:xfrm>
            <a:prstGeom prst="rect">
              <a:avLst/>
            </a:prstGeom>
          </p:spPr>
        </p:pic>
        <p:pic>
          <p:nvPicPr>
            <p:cNvPr id="12" name="Picture 11">
              <a:extLst>
                <a:ext uri="{FF2B5EF4-FFF2-40B4-BE49-F238E27FC236}">
                  <a16:creationId xmlns:a16="http://schemas.microsoft.com/office/drawing/2014/main" id="{1D4C4581-4F74-D68E-D01A-63257F226EC0}"/>
                </a:ext>
              </a:extLst>
            </p:cNvPr>
            <p:cNvPicPr>
              <a:picLocks noChangeAspect="1"/>
            </p:cNvPicPr>
            <p:nvPr/>
          </p:nvPicPr>
          <p:blipFill rotWithShape="1">
            <a:blip r:embed="rId3"/>
            <a:srcRect l="55013" r="1950" b="39021"/>
            <a:stretch/>
          </p:blipFill>
          <p:spPr>
            <a:xfrm>
              <a:off x="7212384" y="4434810"/>
              <a:ext cx="1241916" cy="1393049"/>
            </a:xfrm>
            <a:prstGeom prst="rect">
              <a:avLst/>
            </a:prstGeom>
          </p:spPr>
        </p:pic>
      </p:grpSp>
      <p:grpSp>
        <p:nvGrpSpPr>
          <p:cNvPr id="13" name="Group 12">
            <a:extLst>
              <a:ext uri="{FF2B5EF4-FFF2-40B4-BE49-F238E27FC236}">
                <a16:creationId xmlns:a16="http://schemas.microsoft.com/office/drawing/2014/main" id="{3784C17F-2C59-6DFB-D881-7C0EE4C764DA}"/>
              </a:ext>
            </a:extLst>
          </p:cNvPr>
          <p:cNvGrpSpPr/>
          <p:nvPr/>
        </p:nvGrpSpPr>
        <p:grpSpPr>
          <a:xfrm>
            <a:off x="3503704" y="1338824"/>
            <a:ext cx="1418559" cy="1175776"/>
            <a:chOff x="3820514" y="3772313"/>
            <a:chExt cx="1659724" cy="1393049"/>
          </a:xfrm>
        </p:grpSpPr>
        <p:pic>
          <p:nvPicPr>
            <p:cNvPr id="14" name="Picture 13">
              <a:extLst>
                <a:ext uri="{FF2B5EF4-FFF2-40B4-BE49-F238E27FC236}">
                  <a16:creationId xmlns:a16="http://schemas.microsoft.com/office/drawing/2014/main" id="{66754051-246B-E5AC-26A2-5BE001FEEFD9}"/>
                </a:ext>
              </a:extLst>
            </p:cNvPr>
            <p:cNvPicPr>
              <a:picLocks noChangeAspect="1"/>
            </p:cNvPicPr>
            <p:nvPr/>
          </p:nvPicPr>
          <p:blipFill rotWithShape="1">
            <a:blip r:embed="rId4"/>
            <a:srcRect l="27683" r="57598" b="39021"/>
            <a:stretch/>
          </p:blipFill>
          <p:spPr>
            <a:xfrm>
              <a:off x="3820514" y="3772313"/>
              <a:ext cx="424752" cy="1393049"/>
            </a:xfrm>
            <a:prstGeom prst="rect">
              <a:avLst/>
            </a:prstGeom>
          </p:spPr>
        </p:pic>
        <p:pic>
          <p:nvPicPr>
            <p:cNvPr id="15" name="Picture 14">
              <a:extLst>
                <a:ext uri="{FF2B5EF4-FFF2-40B4-BE49-F238E27FC236}">
                  <a16:creationId xmlns:a16="http://schemas.microsoft.com/office/drawing/2014/main" id="{C3BF443F-0814-F65F-5261-70AAED20D9AE}"/>
                </a:ext>
              </a:extLst>
            </p:cNvPr>
            <p:cNvPicPr>
              <a:picLocks noChangeAspect="1"/>
            </p:cNvPicPr>
            <p:nvPr/>
          </p:nvPicPr>
          <p:blipFill rotWithShape="1">
            <a:blip r:embed="rId4"/>
            <a:srcRect l="54740" r="2463" b="39021"/>
            <a:stretch/>
          </p:blipFill>
          <p:spPr>
            <a:xfrm>
              <a:off x="4245266" y="3772313"/>
              <a:ext cx="1234972" cy="1393049"/>
            </a:xfrm>
            <a:prstGeom prst="rect">
              <a:avLst/>
            </a:prstGeom>
          </p:spPr>
        </p:pic>
      </p:grpSp>
      <p:grpSp>
        <p:nvGrpSpPr>
          <p:cNvPr id="16" name="Group 15">
            <a:extLst>
              <a:ext uri="{FF2B5EF4-FFF2-40B4-BE49-F238E27FC236}">
                <a16:creationId xmlns:a16="http://schemas.microsoft.com/office/drawing/2014/main" id="{E7EE11A5-23D7-BAF3-CD61-418DC960EEFD}"/>
              </a:ext>
            </a:extLst>
          </p:cNvPr>
          <p:cNvGrpSpPr/>
          <p:nvPr/>
        </p:nvGrpSpPr>
        <p:grpSpPr>
          <a:xfrm>
            <a:off x="5153088" y="1351422"/>
            <a:ext cx="1287474" cy="1173158"/>
            <a:chOff x="8406226" y="5254932"/>
            <a:chExt cx="1702995" cy="1393050"/>
          </a:xfrm>
        </p:grpSpPr>
        <p:pic>
          <p:nvPicPr>
            <p:cNvPr id="17" name="Picture 16">
              <a:extLst>
                <a:ext uri="{FF2B5EF4-FFF2-40B4-BE49-F238E27FC236}">
                  <a16:creationId xmlns:a16="http://schemas.microsoft.com/office/drawing/2014/main" id="{280D100F-CBF8-9AE1-84A0-DD1DAC940EEA}"/>
                </a:ext>
              </a:extLst>
            </p:cNvPr>
            <p:cNvPicPr>
              <a:picLocks noChangeAspect="1"/>
            </p:cNvPicPr>
            <p:nvPr/>
          </p:nvPicPr>
          <p:blipFill rotWithShape="1">
            <a:blip r:embed="rId5"/>
            <a:srcRect l="53585" r="1964" b="39021"/>
            <a:stretch/>
          </p:blipFill>
          <p:spPr>
            <a:xfrm>
              <a:off x="8826518" y="5254934"/>
              <a:ext cx="1282703" cy="1393048"/>
            </a:xfrm>
            <a:prstGeom prst="rect">
              <a:avLst/>
            </a:prstGeom>
          </p:spPr>
        </p:pic>
        <p:pic>
          <p:nvPicPr>
            <p:cNvPr id="18" name="Picture 17">
              <a:extLst>
                <a:ext uri="{FF2B5EF4-FFF2-40B4-BE49-F238E27FC236}">
                  <a16:creationId xmlns:a16="http://schemas.microsoft.com/office/drawing/2014/main" id="{D34F2F33-321A-A838-D72B-D294EE5EA9C1}"/>
                </a:ext>
              </a:extLst>
            </p:cNvPr>
            <p:cNvPicPr>
              <a:picLocks noChangeAspect="1"/>
            </p:cNvPicPr>
            <p:nvPr/>
          </p:nvPicPr>
          <p:blipFill rotWithShape="1">
            <a:blip r:embed="rId5"/>
            <a:srcRect l="27754" r="57334" b="39021"/>
            <a:stretch/>
          </p:blipFill>
          <p:spPr>
            <a:xfrm>
              <a:off x="8406226" y="5254932"/>
              <a:ext cx="430302" cy="1393049"/>
            </a:xfrm>
            <a:prstGeom prst="rect">
              <a:avLst/>
            </a:prstGeom>
          </p:spPr>
        </p:pic>
      </p:grpSp>
      <p:sp>
        <p:nvSpPr>
          <p:cNvPr id="19" name="TextBox 18">
            <a:extLst>
              <a:ext uri="{FF2B5EF4-FFF2-40B4-BE49-F238E27FC236}">
                <a16:creationId xmlns:a16="http://schemas.microsoft.com/office/drawing/2014/main" id="{1CD81D79-6CAB-D80A-A649-5FD9E24E4401}"/>
              </a:ext>
            </a:extLst>
          </p:cNvPr>
          <p:cNvSpPr txBox="1"/>
          <p:nvPr/>
        </p:nvSpPr>
        <p:spPr>
          <a:xfrm rot="18965998">
            <a:off x="6412159" y="2612096"/>
            <a:ext cx="651362"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KMS26</a:t>
            </a:r>
          </a:p>
        </p:txBody>
      </p:sp>
      <p:sp>
        <p:nvSpPr>
          <p:cNvPr id="20" name="TextBox 19">
            <a:extLst>
              <a:ext uri="{FF2B5EF4-FFF2-40B4-BE49-F238E27FC236}">
                <a16:creationId xmlns:a16="http://schemas.microsoft.com/office/drawing/2014/main" id="{D536EEF8-CE20-C376-85BA-902F9F097178}"/>
              </a:ext>
            </a:extLst>
          </p:cNvPr>
          <p:cNvSpPr txBox="1"/>
          <p:nvPr/>
        </p:nvSpPr>
        <p:spPr>
          <a:xfrm rot="18900000">
            <a:off x="6861142" y="2601705"/>
            <a:ext cx="496565"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8226</a:t>
            </a:r>
          </a:p>
        </p:txBody>
      </p:sp>
      <p:sp>
        <p:nvSpPr>
          <p:cNvPr id="21" name="TextBox 20">
            <a:extLst>
              <a:ext uri="{FF2B5EF4-FFF2-40B4-BE49-F238E27FC236}">
                <a16:creationId xmlns:a16="http://schemas.microsoft.com/office/drawing/2014/main" id="{20D6FBB9-0F8C-81F0-67AA-B67934257ABE}"/>
              </a:ext>
            </a:extLst>
          </p:cNvPr>
          <p:cNvSpPr txBox="1"/>
          <p:nvPr/>
        </p:nvSpPr>
        <p:spPr>
          <a:xfrm rot="18900000">
            <a:off x="7245252" y="2601705"/>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PE1</a:t>
            </a:r>
          </a:p>
        </p:txBody>
      </p:sp>
      <p:sp>
        <p:nvSpPr>
          <p:cNvPr id="22" name="TextBox 21">
            <a:extLst>
              <a:ext uri="{FF2B5EF4-FFF2-40B4-BE49-F238E27FC236}">
                <a16:creationId xmlns:a16="http://schemas.microsoft.com/office/drawing/2014/main" id="{BF7B9FA5-A8EF-23DF-9CB4-C52AF4B28E94}"/>
              </a:ext>
            </a:extLst>
          </p:cNvPr>
          <p:cNvSpPr txBox="1"/>
          <p:nvPr/>
        </p:nvSpPr>
        <p:spPr>
          <a:xfrm rot="18900000">
            <a:off x="7593169" y="2601705"/>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PE7</a:t>
            </a:r>
          </a:p>
        </p:txBody>
      </p:sp>
      <p:sp>
        <p:nvSpPr>
          <p:cNvPr id="23" name="TextBox 22">
            <a:extLst>
              <a:ext uri="{FF2B5EF4-FFF2-40B4-BE49-F238E27FC236}">
                <a16:creationId xmlns:a16="http://schemas.microsoft.com/office/drawing/2014/main" id="{771856B6-DA0F-84E4-AF6F-6FCCA3DA14AF}"/>
              </a:ext>
            </a:extLst>
          </p:cNvPr>
          <p:cNvSpPr txBox="1"/>
          <p:nvPr/>
        </p:nvSpPr>
        <p:spPr>
          <a:xfrm rot="18965998">
            <a:off x="4829275" y="2639804"/>
            <a:ext cx="651362"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KMS26</a:t>
            </a:r>
          </a:p>
        </p:txBody>
      </p:sp>
      <p:sp>
        <p:nvSpPr>
          <p:cNvPr id="24" name="TextBox 23">
            <a:extLst>
              <a:ext uri="{FF2B5EF4-FFF2-40B4-BE49-F238E27FC236}">
                <a16:creationId xmlns:a16="http://schemas.microsoft.com/office/drawing/2014/main" id="{DB5686A5-1CD4-C150-9E0E-4B6DDF7204CE}"/>
              </a:ext>
            </a:extLst>
          </p:cNvPr>
          <p:cNvSpPr txBox="1"/>
          <p:nvPr/>
        </p:nvSpPr>
        <p:spPr>
          <a:xfrm rot="18900000">
            <a:off x="5278258" y="2629413"/>
            <a:ext cx="496565"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8226</a:t>
            </a:r>
          </a:p>
        </p:txBody>
      </p:sp>
      <p:sp>
        <p:nvSpPr>
          <p:cNvPr id="25" name="TextBox 24">
            <a:extLst>
              <a:ext uri="{FF2B5EF4-FFF2-40B4-BE49-F238E27FC236}">
                <a16:creationId xmlns:a16="http://schemas.microsoft.com/office/drawing/2014/main" id="{5312485B-F6D5-A9AB-1FAF-A52DFC7580DA}"/>
              </a:ext>
            </a:extLst>
          </p:cNvPr>
          <p:cNvSpPr txBox="1"/>
          <p:nvPr/>
        </p:nvSpPr>
        <p:spPr>
          <a:xfrm rot="18900000">
            <a:off x="5662368" y="2629413"/>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PE1</a:t>
            </a:r>
          </a:p>
        </p:txBody>
      </p:sp>
      <p:sp>
        <p:nvSpPr>
          <p:cNvPr id="26" name="TextBox 25">
            <a:extLst>
              <a:ext uri="{FF2B5EF4-FFF2-40B4-BE49-F238E27FC236}">
                <a16:creationId xmlns:a16="http://schemas.microsoft.com/office/drawing/2014/main" id="{A7A10590-0C58-294E-B5B4-C15CFAFD13AE}"/>
              </a:ext>
            </a:extLst>
          </p:cNvPr>
          <p:cNvSpPr txBox="1"/>
          <p:nvPr/>
        </p:nvSpPr>
        <p:spPr>
          <a:xfrm rot="18900000">
            <a:off x="6010285" y="2629413"/>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PE7</a:t>
            </a:r>
          </a:p>
        </p:txBody>
      </p:sp>
      <p:sp>
        <p:nvSpPr>
          <p:cNvPr id="27" name="TextBox 26">
            <a:extLst>
              <a:ext uri="{FF2B5EF4-FFF2-40B4-BE49-F238E27FC236}">
                <a16:creationId xmlns:a16="http://schemas.microsoft.com/office/drawing/2014/main" id="{6E6DDEDF-5891-D126-BF9F-D7C43ACC34CA}"/>
              </a:ext>
            </a:extLst>
          </p:cNvPr>
          <p:cNvSpPr txBox="1"/>
          <p:nvPr/>
        </p:nvSpPr>
        <p:spPr>
          <a:xfrm rot="18965998">
            <a:off x="3187513" y="2660586"/>
            <a:ext cx="651362"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KMS26</a:t>
            </a:r>
          </a:p>
        </p:txBody>
      </p:sp>
      <p:sp>
        <p:nvSpPr>
          <p:cNvPr id="28" name="TextBox 27">
            <a:extLst>
              <a:ext uri="{FF2B5EF4-FFF2-40B4-BE49-F238E27FC236}">
                <a16:creationId xmlns:a16="http://schemas.microsoft.com/office/drawing/2014/main" id="{CC29F441-257B-47B9-64AC-BDAA4F96CE92}"/>
              </a:ext>
            </a:extLst>
          </p:cNvPr>
          <p:cNvSpPr txBox="1"/>
          <p:nvPr/>
        </p:nvSpPr>
        <p:spPr>
          <a:xfrm rot="18900000">
            <a:off x="3636496" y="2639804"/>
            <a:ext cx="496565"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8226</a:t>
            </a:r>
          </a:p>
        </p:txBody>
      </p:sp>
      <p:sp>
        <p:nvSpPr>
          <p:cNvPr id="29" name="TextBox 28">
            <a:extLst>
              <a:ext uri="{FF2B5EF4-FFF2-40B4-BE49-F238E27FC236}">
                <a16:creationId xmlns:a16="http://schemas.microsoft.com/office/drawing/2014/main" id="{82E4C937-0C9A-AF71-2957-096C8365EABB}"/>
              </a:ext>
            </a:extLst>
          </p:cNvPr>
          <p:cNvSpPr txBox="1"/>
          <p:nvPr/>
        </p:nvSpPr>
        <p:spPr>
          <a:xfrm rot="18900000">
            <a:off x="4020606" y="2639804"/>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PE1</a:t>
            </a:r>
          </a:p>
        </p:txBody>
      </p:sp>
      <p:sp>
        <p:nvSpPr>
          <p:cNvPr id="30" name="TextBox 29">
            <a:extLst>
              <a:ext uri="{FF2B5EF4-FFF2-40B4-BE49-F238E27FC236}">
                <a16:creationId xmlns:a16="http://schemas.microsoft.com/office/drawing/2014/main" id="{46E10127-62F1-CB8B-A3E1-EB8F71D398E7}"/>
              </a:ext>
            </a:extLst>
          </p:cNvPr>
          <p:cNvSpPr txBox="1"/>
          <p:nvPr/>
        </p:nvSpPr>
        <p:spPr>
          <a:xfrm rot="18900000">
            <a:off x="4368523" y="2639804"/>
            <a:ext cx="44951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PE7</a:t>
            </a:r>
          </a:p>
        </p:txBody>
      </p:sp>
      <p:sp>
        <p:nvSpPr>
          <p:cNvPr id="31" name="TextBox 30">
            <a:extLst>
              <a:ext uri="{FF2B5EF4-FFF2-40B4-BE49-F238E27FC236}">
                <a16:creationId xmlns:a16="http://schemas.microsoft.com/office/drawing/2014/main" id="{C0E787D6-F292-0078-1A31-A201825279F1}"/>
              </a:ext>
            </a:extLst>
          </p:cNvPr>
          <p:cNvSpPr txBox="1"/>
          <p:nvPr/>
        </p:nvSpPr>
        <p:spPr>
          <a:xfrm>
            <a:off x="3342983" y="3587908"/>
            <a:ext cx="5154519" cy="78483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5</a:t>
            </a:r>
            <a:r>
              <a:rPr lang="en-US" sz="900" dirty="0">
                <a:latin typeface="Arial" panose="020B0604020202020204" pitchFamily="34" charset="0"/>
                <a:cs typeface="Arial" panose="020B0604020202020204" pitchFamily="34" charset="0"/>
              </a:rPr>
              <a:t>. Western blot (WB) of total STAT3 (left), phosphorylated STAT3 (pSTAT3, middle), and merged (right) in cell lines KMS26 (positive control), 8226 (negative control) and MC1286 cell lines PE1 and PE7. Ratio of pSTAT3/STAT3 fluorescence signal is listed below respective cell lines.</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81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62328-9BF3-863B-3669-86A720A7604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A353D6-AF64-B9D9-4BAB-5A7B502B2782}"/>
              </a:ext>
            </a:extLst>
          </p:cNvPr>
          <p:cNvSpPr txBox="1"/>
          <p:nvPr/>
        </p:nvSpPr>
        <p:spPr>
          <a:xfrm>
            <a:off x="586917" y="984290"/>
            <a:ext cx="462759" cy="369332"/>
          </a:xfrm>
          <a:prstGeom prst="rect">
            <a:avLst/>
          </a:prstGeom>
          <a:noFill/>
        </p:spPr>
        <p:txBody>
          <a:bodyPr wrap="square" rtlCol="0">
            <a:spAutoFit/>
          </a:bodyPr>
          <a:lstStyle/>
          <a:p>
            <a:r>
              <a:rPr lang="en-US" b="1" dirty="0"/>
              <a:t>A.</a:t>
            </a:r>
          </a:p>
        </p:txBody>
      </p:sp>
      <p:sp>
        <p:nvSpPr>
          <p:cNvPr id="9" name="TextBox 8">
            <a:extLst>
              <a:ext uri="{FF2B5EF4-FFF2-40B4-BE49-F238E27FC236}">
                <a16:creationId xmlns:a16="http://schemas.microsoft.com/office/drawing/2014/main" id="{25AD0084-8071-4C4D-4A1E-E6059B0EF1B3}"/>
              </a:ext>
            </a:extLst>
          </p:cNvPr>
          <p:cNvSpPr txBox="1"/>
          <p:nvPr/>
        </p:nvSpPr>
        <p:spPr>
          <a:xfrm>
            <a:off x="6605861" y="940366"/>
            <a:ext cx="462759" cy="369332"/>
          </a:xfrm>
          <a:prstGeom prst="rect">
            <a:avLst/>
          </a:prstGeom>
          <a:noFill/>
        </p:spPr>
        <p:txBody>
          <a:bodyPr wrap="square" rtlCol="0">
            <a:spAutoFit/>
          </a:bodyPr>
          <a:lstStyle/>
          <a:p>
            <a:r>
              <a:rPr lang="en-US" b="1" dirty="0"/>
              <a:t>B</a:t>
            </a:r>
          </a:p>
        </p:txBody>
      </p:sp>
      <p:pic>
        <p:nvPicPr>
          <p:cNvPr id="2" name="Picture 1" descr="A screenshot of a video game&#10;&#10;AI-generated content may be incorrect.">
            <a:extLst>
              <a:ext uri="{FF2B5EF4-FFF2-40B4-BE49-F238E27FC236}">
                <a16:creationId xmlns:a16="http://schemas.microsoft.com/office/drawing/2014/main" id="{62901452-B242-6F12-CAB5-778F81195B9B}"/>
              </a:ext>
            </a:extLst>
          </p:cNvPr>
          <p:cNvPicPr>
            <a:picLocks noChangeAspect="1"/>
          </p:cNvPicPr>
          <p:nvPr/>
        </p:nvPicPr>
        <p:blipFill>
          <a:blip r:embed="rId3"/>
          <a:srcRect l="13465"/>
          <a:stretch>
            <a:fillRect/>
          </a:stretch>
        </p:blipFill>
        <p:spPr>
          <a:xfrm>
            <a:off x="586917" y="1469236"/>
            <a:ext cx="4612381" cy="4118215"/>
          </a:xfrm>
          <a:prstGeom prst="rect">
            <a:avLst/>
          </a:prstGeom>
        </p:spPr>
      </p:pic>
      <p:pic>
        <p:nvPicPr>
          <p:cNvPr id="5" name="Picture 4" descr="A graph of different sizes and numbers&#10;&#10;AI-generated content may be incorrect.">
            <a:extLst>
              <a:ext uri="{FF2B5EF4-FFF2-40B4-BE49-F238E27FC236}">
                <a16:creationId xmlns:a16="http://schemas.microsoft.com/office/drawing/2014/main" id="{811C4865-FA98-42BE-77EC-1866A2B270EE}"/>
              </a:ext>
            </a:extLst>
          </p:cNvPr>
          <p:cNvPicPr>
            <a:picLocks noChangeAspect="1"/>
          </p:cNvPicPr>
          <p:nvPr/>
        </p:nvPicPr>
        <p:blipFill>
          <a:blip r:embed="rId4"/>
          <a:srcRect l="3986" t="995" r="3240" b="4645"/>
          <a:stretch>
            <a:fillRect/>
          </a:stretch>
        </p:blipFill>
        <p:spPr>
          <a:xfrm>
            <a:off x="6316719" y="1353622"/>
            <a:ext cx="5381296" cy="3996144"/>
          </a:xfrm>
          <a:prstGeom prst="rect">
            <a:avLst/>
          </a:prstGeom>
        </p:spPr>
      </p:pic>
      <p:sp>
        <p:nvSpPr>
          <p:cNvPr id="3" name="TextBox 2">
            <a:extLst>
              <a:ext uri="{FF2B5EF4-FFF2-40B4-BE49-F238E27FC236}">
                <a16:creationId xmlns:a16="http://schemas.microsoft.com/office/drawing/2014/main" id="{2F66D8B6-5DAF-17AD-8E2A-1359B692203D}"/>
              </a:ext>
            </a:extLst>
          </p:cNvPr>
          <p:cNvSpPr txBox="1"/>
          <p:nvPr/>
        </p:nvSpPr>
        <p:spPr>
          <a:xfrm>
            <a:off x="586918" y="5859262"/>
            <a:ext cx="11433448" cy="50783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6</a:t>
            </a:r>
            <a:r>
              <a:rPr lang="en-US" sz="900" dirty="0">
                <a:latin typeface="Arial" panose="020B0604020202020204" pitchFamily="34" charset="0"/>
                <a:cs typeface="Arial" panose="020B0604020202020204" pitchFamily="34" charset="0"/>
              </a:rPr>
              <a:t>. A. Sample correlation heatmap which shows the Pearson correlation coefficients between all samples. Samples are shown in triplicates (e.g. PE7.1 = MC1286PE7 one of three samples). B. </a:t>
            </a:r>
            <a:r>
              <a:rPr lang="en-US" sz="900" dirty="0" err="1">
                <a:latin typeface="Arial" panose="020B0604020202020204" pitchFamily="34" charset="0"/>
                <a:cs typeface="Arial" panose="020B0604020202020204" pitchFamily="34" charset="0"/>
              </a:rPr>
              <a:t>UpSet</a:t>
            </a:r>
            <a:r>
              <a:rPr lang="en-US" sz="900" dirty="0">
                <a:latin typeface="Arial" panose="020B0604020202020204" pitchFamily="34" charset="0"/>
                <a:cs typeface="Arial" panose="020B0604020202020204" pitchFamily="34" charset="0"/>
              </a:rPr>
              <a:t> plot shows the overlap of significantly differentially expressed proteins (FDR ≤ 0.05) across the three MC1286 cell line comparisons. </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00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red bar chart&#10;&#10;AI-generated content may be incorrect.">
            <a:extLst>
              <a:ext uri="{FF2B5EF4-FFF2-40B4-BE49-F238E27FC236}">
                <a16:creationId xmlns:a16="http://schemas.microsoft.com/office/drawing/2014/main" id="{E7CE9DB1-A279-CB04-6240-8DB690E63E5A}"/>
              </a:ext>
            </a:extLst>
          </p:cNvPr>
          <p:cNvPicPr>
            <a:picLocks noChangeAspect="1"/>
          </p:cNvPicPr>
          <p:nvPr/>
        </p:nvPicPr>
        <p:blipFill>
          <a:blip r:embed="rId3"/>
          <a:stretch>
            <a:fillRect/>
          </a:stretch>
        </p:blipFill>
        <p:spPr>
          <a:xfrm>
            <a:off x="203128" y="0"/>
            <a:ext cx="4898571" cy="685800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61A87F02-703E-E469-4E41-A80BC26575FE}"/>
              </a:ext>
            </a:extLst>
          </p:cNvPr>
          <p:cNvPicPr>
            <a:picLocks noChangeAspect="1"/>
          </p:cNvPicPr>
          <p:nvPr/>
        </p:nvPicPr>
        <p:blipFill>
          <a:blip r:embed="rId4"/>
          <a:stretch>
            <a:fillRect/>
          </a:stretch>
        </p:blipFill>
        <p:spPr>
          <a:xfrm>
            <a:off x="5231228" y="0"/>
            <a:ext cx="4898571" cy="6858000"/>
          </a:xfrm>
          <a:prstGeom prst="rect">
            <a:avLst/>
          </a:prstGeom>
        </p:spPr>
      </p:pic>
      <p:sp>
        <p:nvSpPr>
          <p:cNvPr id="2" name="TextBox 1">
            <a:extLst>
              <a:ext uri="{FF2B5EF4-FFF2-40B4-BE49-F238E27FC236}">
                <a16:creationId xmlns:a16="http://schemas.microsoft.com/office/drawing/2014/main" id="{E82D64F2-861F-AFD4-DF32-988F2FD44065}"/>
              </a:ext>
            </a:extLst>
          </p:cNvPr>
          <p:cNvSpPr txBox="1"/>
          <p:nvPr/>
        </p:nvSpPr>
        <p:spPr>
          <a:xfrm>
            <a:off x="8735625" y="5779363"/>
            <a:ext cx="3253247" cy="78483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Supplemental Figure 7</a:t>
            </a:r>
            <a:r>
              <a:rPr lang="en-US" sz="900" dirty="0">
                <a:latin typeface="Arial" panose="020B0604020202020204" pitchFamily="34" charset="0"/>
                <a:cs typeface="Arial" panose="020B0604020202020204" pitchFamily="34" charset="0"/>
              </a:rPr>
              <a:t>. GSEA HALLMARK and REACTOME analysis of MC1286PE3 compared to MC1286PE1 (left) and MC1286PE7 compared to MC1286PE1 (right).</a:t>
            </a:r>
          </a:p>
          <a:p>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944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otalTime>3881</TotalTime>
  <Words>1555</Words>
  <Application>Microsoft Office PowerPoint</Application>
  <PresentationFormat>Widescreen</PresentationFormat>
  <Paragraphs>127</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Supplementary figures/tables</dc:title>
  <dc:creator>Julia Wiedmeier</dc:creator>
  <cp:lastModifiedBy>Wiedmeier-Nutor, Erin E., M.D., M.P.H.</cp:lastModifiedBy>
  <cp:revision>11</cp:revision>
  <cp:lastPrinted>2021-01-30T00:48:12Z</cp:lastPrinted>
  <dcterms:created xsi:type="dcterms:W3CDTF">2021-01-30T00:45:00Z</dcterms:created>
  <dcterms:modified xsi:type="dcterms:W3CDTF">2026-03-01T00:40:44Z</dcterms:modified>
</cp:coreProperties>
</file>