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32"/>
  </p:notesMasterIdLst>
  <p:sldIdLst>
    <p:sldId id="375" r:id="rId2"/>
    <p:sldId id="344" r:id="rId3"/>
    <p:sldId id="346" r:id="rId4"/>
    <p:sldId id="347" r:id="rId5"/>
    <p:sldId id="348" r:id="rId6"/>
    <p:sldId id="349" r:id="rId7"/>
    <p:sldId id="358" r:id="rId8"/>
    <p:sldId id="351" r:id="rId9"/>
    <p:sldId id="352" r:id="rId10"/>
    <p:sldId id="353" r:id="rId11"/>
    <p:sldId id="354" r:id="rId12"/>
    <p:sldId id="355" r:id="rId13"/>
    <p:sldId id="356" r:id="rId14"/>
    <p:sldId id="357" r:id="rId15"/>
    <p:sldId id="360" r:id="rId16"/>
    <p:sldId id="361" r:id="rId17"/>
    <p:sldId id="362" r:id="rId18"/>
    <p:sldId id="363" r:id="rId19"/>
    <p:sldId id="364" r:id="rId20"/>
    <p:sldId id="365" r:id="rId21"/>
    <p:sldId id="366" r:id="rId22"/>
    <p:sldId id="367" r:id="rId23"/>
    <p:sldId id="368" r:id="rId24"/>
    <p:sldId id="369" r:id="rId25"/>
    <p:sldId id="370" r:id="rId26"/>
    <p:sldId id="371" r:id="rId27"/>
    <p:sldId id="372" r:id="rId28"/>
    <p:sldId id="374" r:id="rId29"/>
    <p:sldId id="373" r:id="rId30"/>
    <p:sldId id="345" r:id="rId31"/>
  </p:sldIdLst>
  <p:sldSz cx="12192000" cy="6858000"/>
  <p:notesSz cx="6858000" cy="9144000"/>
  <p:defaultTextStyle>
    <a:defPPr>
      <a:defRPr lang="en-KH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659"/>
    <p:restoredTop sz="95073"/>
  </p:normalViewPr>
  <p:slideViewPr>
    <p:cSldViewPr snapToGrid="0" snapToObjects="1">
      <p:cViewPr varScale="1">
        <p:scale>
          <a:sx n="73" d="100"/>
          <a:sy n="73" d="100"/>
        </p:scale>
        <p:origin x="393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K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FEDEEB-C1CD-2A4E-8246-5FA7D0D5D61E}" type="datetimeFigureOut">
              <a:rPr lang="en-KH" smtClean="0"/>
              <a:t>01/25/2026</a:t>
            </a:fld>
            <a:endParaRPr lang="en-K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K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K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K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012E1F-BCDE-BA4F-97ED-A5723DCA8336}" type="slidenum">
              <a:rPr lang="en-KH" smtClean="0"/>
              <a:t>‹#›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417721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KH" dirty="0"/>
              <a:t>Distributed ledger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012E1F-BCDE-BA4F-97ED-A5723DCA8336}" type="slidenum">
              <a:rPr lang="en-KH" smtClean="0"/>
              <a:t>2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19357041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752BFA-D15C-6EA3-9F1B-BA51C6033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36E95F0-DB98-ECFD-EDFC-AA5364886E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90D214F-38E3-E01D-E7E3-CD9086B345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KH" dirty="0"/>
              <a:t>Distributed ledger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27F47C-1F1F-7DF3-D354-988460836C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012E1F-BCDE-BA4F-97ED-A5723DCA8336}" type="slidenum">
              <a:rPr lang="en-KH" smtClean="0"/>
              <a:t>11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27340891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607B2-E248-16C6-395C-03F47B6012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A832953-D021-BD8D-F208-A99956C26E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FD4CBE6-D59B-D0C7-765D-B51E890348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KH" dirty="0"/>
              <a:t>Distributed ledger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2BAC1D-25BE-D656-34DB-87E2D88F89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012E1F-BCDE-BA4F-97ED-A5723DCA8336}" type="slidenum">
              <a:rPr lang="en-KH" smtClean="0"/>
              <a:t>12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11512879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AC82E3-4513-2BE9-73FA-7E3CB10CDA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654B586-0A1F-FDF5-A21E-86FC9B04B1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3AA721A-15A5-5721-0E24-D81F28550A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KH" dirty="0"/>
              <a:t>Distributed ledger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26E7F0-C6CF-6D54-7B25-35D7B99BEA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012E1F-BCDE-BA4F-97ED-A5723DCA8336}" type="slidenum">
              <a:rPr lang="en-KH" smtClean="0"/>
              <a:t>13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24665749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C56B9C-A3A0-6926-DEF8-A973BB4AE7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5864CFE-B3BA-7FCD-BC9B-A79E2FFA8D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112D88B-92F0-696F-8DB7-84BA27B505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KH" dirty="0"/>
              <a:t>Distributed ledger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FCC293-E2B0-F977-D3BD-6C2F42CB53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012E1F-BCDE-BA4F-97ED-A5723DCA8336}" type="slidenum">
              <a:rPr lang="en-KH" smtClean="0"/>
              <a:t>14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21545208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9687A7-D2BD-8BD1-7EB1-9988446654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7C47C0-7C57-3AD2-6985-BAB63DE41C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D8558A1-3C1B-234A-575E-13A7E33D98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KH" dirty="0"/>
              <a:t>Distributed ledger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53274B-9AD3-00B0-02A3-4E07EB89AF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012E1F-BCDE-BA4F-97ED-A5723DCA8336}" type="slidenum">
              <a:rPr lang="en-KH" smtClean="0"/>
              <a:t>15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5730173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569BE3-E5DB-FFAF-D85D-D12BC62F6D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09C28A-3233-9FE8-E972-8902BBA9A8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0C02B62-BF78-1C39-989F-DE9FEBC377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KH" dirty="0"/>
              <a:t>Distributed ledger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87B852-FB88-1044-09B3-3695A36BEC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012E1F-BCDE-BA4F-97ED-A5723DCA8336}" type="slidenum">
              <a:rPr lang="en-KH" smtClean="0"/>
              <a:t>16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16323532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EF7774-2590-7C79-9702-3409722B0E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AF94A9-2A26-DCBF-B132-FF887A56CE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2569469-649B-B895-BA20-D8ABA234F2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KH" dirty="0"/>
              <a:t>Distributed ledger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8C2512-2AB7-B05A-E8C1-E113A010C2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012E1F-BCDE-BA4F-97ED-A5723DCA8336}" type="slidenum">
              <a:rPr lang="en-KH" smtClean="0"/>
              <a:t>17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8295743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2F8FF1-C0B1-41AB-B1FD-8B3B6B8F3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012472A-7E64-1031-31D0-39418BDCBB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4196C69-88F3-0693-EF0A-B6E0E98951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KH" dirty="0"/>
              <a:t>Distributed ledger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15D340-759A-6087-CBBC-DBB3929BC4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012E1F-BCDE-BA4F-97ED-A5723DCA8336}" type="slidenum">
              <a:rPr lang="en-KH" smtClean="0"/>
              <a:t>18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5220272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9DBD13-6EFA-484F-C9AD-D012E4CED1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70DA00D-31DF-306D-6ED6-E2C00DC16A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B07A4F-FD0B-B0DA-401B-A42FAFD4BA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KH" dirty="0"/>
              <a:t>Distributed ledger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CB4A4D-75F1-0F14-1F92-8D04744596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012E1F-BCDE-BA4F-97ED-A5723DCA8336}" type="slidenum">
              <a:rPr lang="en-KH" smtClean="0"/>
              <a:t>19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4914784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1BD480-971B-3629-FCFE-3C7B2F7235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8BEAA4-7CAF-CCC1-CAFE-68C0D42C8E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B60D54C-E518-029E-AA3F-E42B271810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KH" dirty="0"/>
              <a:t>Distributed ledger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9BE2A8-FFAE-0F3C-E7BD-83B8E6A5E2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012E1F-BCDE-BA4F-97ED-A5723DCA8336}" type="slidenum">
              <a:rPr lang="en-KH" smtClean="0"/>
              <a:t>20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1764689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943CAA-DFAE-CC75-D7B7-DF9ADC3E96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5B1901-4364-1AF1-4252-1CB4C582E7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3B5FE4-AF6A-E08A-BE38-DF1D226568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KH" dirty="0"/>
              <a:t>Distributed ledger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DACEA9-8248-E051-C75E-A7721DC206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012E1F-BCDE-BA4F-97ED-A5723DCA8336}" type="slidenum">
              <a:rPr lang="en-KH" smtClean="0"/>
              <a:t>3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36915557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956922-4969-81D4-F46B-F4406260D2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C1158FF-B026-52A6-2EDF-25729CA64F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BFAA093-7A2B-1B6A-F4D4-7D6C9EBEAD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KH" dirty="0"/>
              <a:t>Distributed ledger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F63294-646F-9435-FDF6-C6CD53A618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012E1F-BCDE-BA4F-97ED-A5723DCA8336}" type="slidenum">
              <a:rPr lang="en-KH" smtClean="0"/>
              <a:t>21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22479434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ED152B-BA76-1252-CDEB-8532BAB0E7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99F4E2A-80D4-C70A-5112-8D8D3B1F13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92D94FC-60B6-BFEA-57F2-7C46024C3C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KH" dirty="0"/>
              <a:t>Distributed ledger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639BBA-B666-675A-C4E7-589D380784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012E1F-BCDE-BA4F-97ED-A5723DCA8336}" type="slidenum">
              <a:rPr lang="en-KH" smtClean="0"/>
              <a:t>22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6734486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EDD841-ECFC-D598-A97E-FEFC136EC8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F5D6F2F-5FB9-281C-87B5-098FC4F45B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44C3448-F647-A9AE-A81C-B5C7446A58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KH" dirty="0"/>
              <a:t>Distributed ledger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61CCDC-4BBD-44D0-1903-97B7FCA68E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012E1F-BCDE-BA4F-97ED-A5723DCA8336}" type="slidenum">
              <a:rPr lang="en-KH" smtClean="0"/>
              <a:t>23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17582104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FABFCF-54D7-C97F-30A5-74231473A5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3CA11F1-895A-B73C-AD94-3F66159AEB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719D1F-8BE0-8D7B-C546-8E53610609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KH" dirty="0"/>
              <a:t>Distributed ledger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90A511-9937-908B-93A3-E722E86C95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012E1F-BCDE-BA4F-97ED-A5723DCA8336}" type="slidenum">
              <a:rPr lang="en-KH" smtClean="0"/>
              <a:t>24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28525183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CD4615-E516-7242-8999-B8B85F313B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5779A8A-3ED3-16E8-9EE7-8CB2807FD4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A5B00CB-0E24-9F68-AB73-BDF80E1461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KH" dirty="0"/>
              <a:t>Distributed ledger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871143-9B56-9B4A-4EEF-C1E21F980D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012E1F-BCDE-BA4F-97ED-A5723DCA8336}" type="slidenum">
              <a:rPr lang="en-KH" smtClean="0"/>
              <a:t>25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13957898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1E95FE-A960-C454-99B2-CE8CB31095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CC40AE-FA0E-ECA4-A3C3-EF4E75FB56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AE0836-3AF8-427B-D1D4-C192F65B9B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KH" dirty="0"/>
              <a:t>Distributed ledger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9DB339-D7C7-0717-3835-0FB4ADA4FD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012E1F-BCDE-BA4F-97ED-A5723DCA8336}" type="slidenum">
              <a:rPr lang="en-KH" smtClean="0"/>
              <a:t>26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24324903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050049-29C9-8F54-C457-F98CD9480C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B42B38B-CB81-D53B-4B64-35504FBB37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725F78-A1F9-FC3F-B6EB-1C9528C3B7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KH" dirty="0"/>
              <a:t>Distributed ledger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79C233-82FC-40CC-8D72-74C8ABCD16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012E1F-BCDE-BA4F-97ED-A5723DCA8336}" type="slidenum">
              <a:rPr lang="en-KH" smtClean="0"/>
              <a:t>27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80036120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B4615C-69DC-D742-78A7-58197122C4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A446187-5DB0-C1D7-0ED2-6629AE8628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68D5A2-FE90-108F-006D-8BA94037A5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KH" dirty="0"/>
              <a:t>Distributed ledger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22E2F2-4913-B91C-76EB-E73857E04D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012E1F-BCDE-BA4F-97ED-A5723DCA8336}" type="slidenum">
              <a:rPr lang="en-KH" smtClean="0"/>
              <a:t>28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320215376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382CC7-498A-93AA-AC78-3542B3AB4E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3490F4A-43E6-6454-8BAB-A05BBC5DF9D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75453AA-01A2-6888-453B-43A425BC7A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KH" dirty="0"/>
              <a:t>Distributed ledger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ED2EE9-9289-3C92-2256-5E240CFA2D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012E1F-BCDE-BA4F-97ED-A5723DCA8336}" type="slidenum">
              <a:rPr lang="en-KH" smtClean="0"/>
              <a:t>29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17441361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76A48C-9326-D12E-5B4D-176AFA8C82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4185F61-BA09-A1F4-C779-5C82ECC720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47A5EC0-D071-B13D-9663-1F42F1B5F0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KH" dirty="0"/>
              <a:t>Distributed ledger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905632-8783-0E4B-A63D-DD37D56195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012E1F-BCDE-BA4F-97ED-A5723DCA8336}" type="slidenum">
              <a:rPr lang="en-KH" smtClean="0"/>
              <a:t>4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10808276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23157E-7B4A-2986-830E-5436A355E3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E44A7DE-981E-B153-3509-0485C9A891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7E5A7C-B843-B4C5-19E4-6FB84A9A75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KH" dirty="0"/>
              <a:t>Distributed ledger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78831-0FBA-C166-FFEC-482509FC06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012E1F-BCDE-BA4F-97ED-A5723DCA8336}" type="slidenum">
              <a:rPr lang="en-KH" smtClean="0"/>
              <a:t>5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2981343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0FB7B0-0017-A86A-296F-854AD058F0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7004E10-B699-B9AC-2A2B-94B7D5D1CE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6FB9BED-407E-6035-2B96-316BE86DEF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KH" dirty="0"/>
              <a:t>Distributed ledger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512A2D-6036-9607-0EC8-1EB90258EE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012E1F-BCDE-BA4F-97ED-A5723DCA8336}" type="slidenum">
              <a:rPr lang="en-KH" smtClean="0"/>
              <a:t>6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36444413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40B3CB-3EFD-633A-B6C9-DEF610B847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2B2A96B-63CC-C4A8-84E6-9B4D46684F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2918A9-3BF8-1D56-080B-81773DB038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KH" dirty="0"/>
              <a:t>Distributed ledger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2EEF14-9C0C-1AB7-95DF-9DCF9EDD89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012E1F-BCDE-BA4F-97ED-A5723DCA8336}" type="slidenum">
              <a:rPr lang="en-KH" smtClean="0"/>
              <a:t>7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34929387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F684E6-89A7-C5D4-81DA-68A516A54D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EA2491-EC7B-AA85-C078-D9D532988A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4A786E-675E-B597-DC0F-F9970BC220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KH" dirty="0"/>
              <a:t>Distributed ledger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328AB4-946F-A27B-2B7C-0EAD0961C5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012E1F-BCDE-BA4F-97ED-A5723DCA8336}" type="slidenum">
              <a:rPr lang="en-KH" smtClean="0"/>
              <a:t>8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11671655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3E66E-22B4-B39D-0787-C29D8750E2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2791950-9354-039C-2745-3DD49457A8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67AB4B-A5B5-D66A-4E4D-C671D4CD5A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KH" dirty="0"/>
              <a:t>Distributed ledger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A3021D-0049-0D23-EC50-FA119A411A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012E1F-BCDE-BA4F-97ED-A5723DCA8336}" type="slidenum">
              <a:rPr lang="en-KH" smtClean="0"/>
              <a:t>9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26307067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0D54E8-8449-6271-E3B5-12E9F9ADFA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D5D9B84-43EA-F53D-7758-561C8B209A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20E44F-AED0-D2FA-DFA3-A3AFEF74A5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KH" dirty="0"/>
              <a:t>Distributed ledger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D4ABF7-45D4-9C6D-8A0E-58CC8EC0F8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012E1F-BCDE-BA4F-97ED-A5723DCA8336}" type="slidenum">
              <a:rPr lang="en-KH" smtClean="0"/>
              <a:t>10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14431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41AB68-848A-E24A-801C-2C03149CD9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K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A9D2124-5BF0-0943-AFA2-3508A1C0D2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K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DC11F3-E6FB-094F-B793-1DEA423E4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D0989-73BC-9C47-A489-7D0B19745EBF}" type="datetime1">
              <a:rPr lang="en-US" smtClean="0"/>
              <a:t>1/25/2026</a:t>
            </a:fld>
            <a:endParaRPr lang="en-K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D27370-42EC-DD43-8BCD-493CB84B0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K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57FC64-288B-8040-AF06-50292C965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9DA52-5A9B-D74F-B6D1-23077B790422}" type="slidenum">
              <a:rPr lang="en-KH" smtClean="0"/>
              <a:t>‹#›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3724762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D0B4AE-55B3-6347-B837-2144720244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K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D3862F-9892-1F41-83DB-A5186F4BF9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K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F08A8C-A548-DD45-AE51-B48ADB2FE7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9C77F-A413-BC4B-B8D2-3CE36B5FD11B}" type="datetime1">
              <a:rPr lang="en-US" smtClean="0"/>
              <a:t>1/25/2026</a:t>
            </a:fld>
            <a:endParaRPr lang="en-K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50A7B6-2EC9-0640-9C3F-3A50A7580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K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D4E0A7-7F57-374D-A049-ABD233797C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9DA52-5A9B-D74F-B6D1-23077B790422}" type="slidenum">
              <a:rPr lang="en-KH" smtClean="0"/>
              <a:t>‹#›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4202496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AAA0FA1-A080-FE42-80FC-49D564A194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K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14A589-35C8-5247-84E5-A8AB9CCC3E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K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FBBFAB-2C8B-3B43-A7B0-5312A23F5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C4303-8BB0-874F-8E36-037CC4553EBA}" type="datetime1">
              <a:rPr lang="en-US" smtClean="0"/>
              <a:t>1/25/2026</a:t>
            </a:fld>
            <a:endParaRPr lang="en-K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49A3D5-E54C-6048-BC18-B178B718A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K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D8F7AD-C851-4140-A949-8A6D758DA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9DA52-5A9B-D74F-B6D1-23077B790422}" type="slidenum">
              <a:rPr lang="en-KH" smtClean="0"/>
              <a:t>‹#›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4031093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49A2D6-BC82-414C-9350-CD502F1627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K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6411D0-3130-1940-9EB5-FA82FFCF3F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K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2A827C-0EFD-6442-9CA9-BF0C1B83C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DDD8E-941B-9E49-ABCC-953F78BEAD39}" type="datetime1">
              <a:rPr lang="en-US" smtClean="0"/>
              <a:t>1/25/2026</a:t>
            </a:fld>
            <a:endParaRPr lang="en-K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B93420-E8C7-064B-A47A-249F0D082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K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4F18E6-1AE5-FF43-8CEB-D7AD1D0FCA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9DA52-5A9B-D74F-B6D1-23077B790422}" type="slidenum">
              <a:rPr lang="en-KH" smtClean="0"/>
              <a:t>‹#›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3895759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AFA885-8204-394F-B766-D4059EA6A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K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C4C8E6-CE14-A94C-A023-A37A803881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BA2D1-C931-2143-BF7E-4C84AB4CC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75B5-BF6A-ED40-95E8-83B7A2DCB111}" type="datetime1">
              <a:rPr lang="en-US" smtClean="0"/>
              <a:t>1/25/2026</a:t>
            </a:fld>
            <a:endParaRPr lang="en-K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7578B0-EEA0-6243-901E-DC7EB9BE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K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DFC67C-D83C-9545-96BE-781F2847A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9DA52-5A9B-D74F-B6D1-23077B790422}" type="slidenum">
              <a:rPr lang="en-KH" smtClean="0"/>
              <a:t>‹#›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2636399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51167-6C03-144B-92E0-C670DA1FC6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K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6BBC8F-186A-AD4F-B434-434C5862F6B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K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5E4D16-ABA4-C54A-8287-7A5204BE0A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K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64785F-1F48-B44C-8500-B8AA89C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AC8FF-DDB7-D845-B3F7-81A5A7F5F4E4}" type="datetime1">
              <a:rPr lang="en-US" smtClean="0"/>
              <a:t>1/25/2026</a:t>
            </a:fld>
            <a:endParaRPr lang="en-K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BD3148-33DA-7F40-8235-4DA35C209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K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679C7E-E1B8-7448-889E-1966A6E0EC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9DA52-5A9B-D74F-B6D1-23077B790422}" type="slidenum">
              <a:rPr lang="en-KH" smtClean="0"/>
              <a:t>‹#›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2047957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5E0923-9566-1E4A-AE7B-559C9092BC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K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398345-7D3A-8D45-A1FD-FC6DC7C5D0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5D536A-2CA1-574F-ABE6-C86549BAA9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K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C05FDA-CCA3-E748-93AD-B32BAFC18F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5E98ED7-DA18-5D43-BCED-4474782796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K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1722601-D1FB-3A44-8211-3C6E71A3B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23C69-A849-FA40-B9FD-176E1CF54311}" type="datetime1">
              <a:rPr lang="en-US" smtClean="0"/>
              <a:t>1/25/2026</a:t>
            </a:fld>
            <a:endParaRPr lang="en-K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B6CBAA5-3B6B-D948-8B38-69AE506743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K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43F7785-989C-8D43-ACDD-9434FF0BC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9DA52-5A9B-D74F-B6D1-23077B790422}" type="slidenum">
              <a:rPr lang="en-KH" smtClean="0"/>
              <a:t>‹#›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3686254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937803-3B5F-2746-9D3E-14D0962D98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K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D40E3F-B31F-624B-9C21-AC2191FD3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B2168-8B31-974C-9287-93140FDFD780}" type="datetime1">
              <a:rPr lang="en-US" smtClean="0"/>
              <a:t>1/25/2026</a:t>
            </a:fld>
            <a:endParaRPr lang="en-K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A7E4B3-1224-7045-86C3-04592FCBD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K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279FAD-78DB-CC4C-9603-250F0C8249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9DA52-5A9B-D74F-B6D1-23077B790422}" type="slidenum">
              <a:rPr lang="en-KH" smtClean="0"/>
              <a:t>‹#›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2203376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C568BF-C168-BF46-B6F3-A42AAC76D5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DAC84-5D26-D143-B45A-476D62EA2128}" type="datetime1">
              <a:rPr lang="en-US" smtClean="0"/>
              <a:t>1/25/2026</a:t>
            </a:fld>
            <a:endParaRPr lang="en-K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714D5A5-933E-9144-BB43-38B32887EC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K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5FB50F-6642-A54B-8F8C-1EFDB7142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9DA52-5A9B-D74F-B6D1-23077B790422}" type="slidenum">
              <a:rPr lang="en-KH" smtClean="0"/>
              <a:t>‹#›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798167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EB6BB3-82E2-D24A-A74A-EC6F7B010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K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30E72B-9F1D-BC42-B95E-78531CBE04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K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30E737-8A75-8A4D-9DC3-9056412EA7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6AE34B-9A2F-2D40-BED7-699684C112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03C2A-981D-A346-B6E7-EC5ADC9975EF}" type="datetime1">
              <a:rPr lang="en-US" smtClean="0"/>
              <a:t>1/25/2026</a:t>
            </a:fld>
            <a:endParaRPr lang="en-K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13FFB5-2315-E445-A4A0-124BC3FE72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K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9B9077-6134-8549-8D13-DABD85796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9DA52-5A9B-D74F-B6D1-23077B790422}" type="slidenum">
              <a:rPr lang="en-KH" smtClean="0"/>
              <a:t>‹#›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35404825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67DD1-0589-954C-8D4A-239FA15BE3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K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812C283-96DA-6842-8628-3FC7F3BABBE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K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0E46B7-029D-2940-912B-CA7D197137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90A688-67AB-E647-B232-65F096CD2B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FD1C6-73EC-0A49-A741-7F4FDC7EA0F4}" type="datetime1">
              <a:rPr lang="en-US" smtClean="0"/>
              <a:t>1/25/2026</a:t>
            </a:fld>
            <a:endParaRPr lang="en-K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2D4BA5-6AA3-0C4D-B8C5-3C0B4099A3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K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0CC6B0-329F-1A45-A39C-AF25F8BA0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9DA52-5A9B-D74F-B6D1-23077B790422}" type="slidenum">
              <a:rPr lang="en-KH" smtClean="0"/>
              <a:t>‹#›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2505758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3A3013F-9269-CF47-AF0A-C0FAE1B1A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K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29D65B-575F-7849-9D5F-607E78308B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K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1C7C85-9795-B64B-B57C-427174A82A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466AB7-1413-9341-B1FA-28FF50B42DC6}" type="datetime1">
              <a:rPr lang="en-US" smtClean="0"/>
              <a:t>1/25/2026</a:t>
            </a:fld>
            <a:endParaRPr lang="en-K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6A8E2C-859C-3F49-B8E2-1D3B5D2071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K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FE251D-B99D-2E43-B562-7BF47BEA53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49DA52-5A9B-D74F-B6D1-23077B790422}" type="slidenum">
              <a:rPr lang="en-KH" smtClean="0"/>
              <a:t>‹#›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2359926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KH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1DFFBF-53C9-FD47-AD83-34D4790AA8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1513" y="286341"/>
            <a:ext cx="10747336" cy="1763144"/>
          </a:xfrm>
        </p:spPr>
        <p:txBody>
          <a:bodyPr>
            <a:normAutofit fontScale="90000"/>
          </a:bodyPr>
          <a:lstStyle/>
          <a:p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Ubuntu" panose="020B0504030602030204" pitchFamily="34" charset="0"/>
              </a:rPr>
            </a:b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Ubuntu" panose="020B0504030602030204" pitchFamily="34" charset="0"/>
              </a:rPr>
              <a:t>Lecture 1: Introduction to Computer Security</a:t>
            </a:r>
            <a:endParaRPr lang="en-KH" dirty="0">
              <a:effectLst>
                <a:outerShdw blurRad="38100" dist="38100" dir="2700000" algn="tl">
                  <a:srgbClr val="C0C0C0"/>
                </a:outerShdw>
              </a:effectLst>
              <a:latin typeface="Ubuntu" panose="020B0504030602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B8D439-D48B-4F48-951A-DF52BCAC55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2189" y="2619104"/>
            <a:ext cx="9862457" cy="3486421"/>
          </a:xfrm>
        </p:spPr>
        <p:txBody>
          <a:bodyPr>
            <a:noAutofit/>
          </a:bodyPr>
          <a:lstStyle/>
          <a:p>
            <a:pPr algn="l"/>
            <a:r>
              <a:rPr lang="en-KH" sz="2600" b="1" dirty="0">
                <a:latin typeface="Ubuntu" panose="020B0504030602030204" pitchFamily="34" charset="0"/>
              </a:rPr>
              <a:t>Instructor name</a:t>
            </a:r>
            <a:r>
              <a:rPr lang="en-US" sz="2600" dirty="0">
                <a:latin typeface="Ubuntu" panose="020B0504030602030204" pitchFamily="34" charset="0"/>
              </a:rPr>
              <a:t>		</a:t>
            </a:r>
            <a:r>
              <a:rPr lang="en-KH" sz="2600" b="1" dirty="0">
                <a:latin typeface="Ubuntu" panose="020B0504030602030204" pitchFamily="34" charset="0"/>
              </a:rPr>
              <a:t>:</a:t>
            </a:r>
            <a:endParaRPr lang="en-US" sz="2600" dirty="0">
              <a:latin typeface="Ubuntu" panose="020B0504030602030204" pitchFamily="34" charset="0"/>
            </a:endParaRPr>
          </a:p>
          <a:p>
            <a:pPr algn="l"/>
            <a:r>
              <a:rPr lang="en-KH" sz="2600" b="1" dirty="0">
                <a:latin typeface="Ubuntu" panose="020B0504030602030204" pitchFamily="34" charset="0"/>
              </a:rPr>
              <a:t>Telegram </a:t>
            </a:r>
            <a:r>
              <a:rPr lang="en-US" sz="2600" b="1" dirty="0">
                <a:latin typeface="Ubuntu" panose="020B0504030602030204" pitchFamily="34" charset="0"/>
              </a:rPr>
              <a:t>Contact</a:t>
            </a:r>
            <a:r>
              <a:rPr lang="en-KH" sz="2600" b="1" dirty="0">
                <a:latin typeface="Ubuntu" panose="020B0504030602030204" pitchFamily="34" charset="0"/>
              </a:rPr>
              <a:t>	: </a:t>
            </a:r>
            <a:r>
              <a:rPr lang="en-KH" sz="2600" dirty="0">
                <a:latin typeface="Ubuntu" panose="020B0504030602030204" pitchFamily="34" charset="0"/>
              </a:rPr>
              <a:t> </a:t>
            </a:r>
            <a:endParaRPr lang="en-US" sz="2600" dirty="0">
              <a:latin typeface="Ubuntu" panose="020B0504030602030204" pitchFamily="34" charset="0"/>
            </a:endParaRPr>
          </a:p>
          <a:p>
            <a:pPr algn="l"/>
            <a:r>
              <a:rPr lang="en-US" sz="2600" b="1" dirty="0">
                <a:latin typeface="Ubuntu" panose="020B0504030602030204" pitchFamily="34" charset="0"/>
              </a:rPr>
              <a:t>Qualifications</a:t>
            </a:r>
          </a:p>
        </p:txBody>
      </p:sp>
    </p:spTree>
    <p:extLst>
      <p:ext uri="{BB962C8B-B14F-4D97-AF65-F5344CB8AC3E}">
        <p14:creationId xmlns:p14="http://schemas.microsoft.com/office/powerpoint/2010/main" val="27560578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B63CDA-FF74-0BE8-7E14-A6122B161F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400C-5F6D-B3C5-42D4-CCECD43EF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306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Ubuntu" panose="020B0504030602030204" pitchFamily="34" charset="0"/>
              </a:rPr>
              <a:t>2 CIA Triad &amp; Threats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23792A-DD2C-31BB-868D-01FC2E5F77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6904"/>
            <a:ext cx="10928684" cy="52494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latin typeface="Ubuntu" panose="020B0504030602030204" pitchFamily="34" charset="0"/>
              </a:rPr>
              <a:t>b. Integrity</a:t>
            </a:r>
          </a:p>
          <a:p>
            <a:r>
              <a:rPr lang="en-US" sz="2400" dirty="0">
                <a:latin typeface="Ubuntu" panose="020B0504030602030204" pitchFamily="34" charset="0"/>
              </a:rPr>
              <a:t>Integrity ensures that information remains accurate, unaltered, and trustworthy.</a:t>
            </a:r>
            <a:br>
              <a:rPr lang="en-US" sz="2400" dirty="0">
                <a:latin typeface="Ubuntu" panose="020B0504030602030204" pitchFamily="34" charset="0"/>
              </a:rPr>
            </a:br>
            <a:r>
              <a:rPr lang="en-US" sz="2400" dirty="0">
                <a:latin typeface="Ubuntu" panose="020B0504030602030204" pitchFamily="34" charset="0"/>
              </a:rPr>
              <a:t>Attackers violate integrity when they modify, corrupt, or delete data.</a:t>
            </a:r>
          </a:p>
          <a:p>
            <a:r>
              <a:rPr lang="en-US" sz="2400" dirty="0">
                <a:latin typeface="Ubuntu" panose="020B0504030602030204" pitchFamily="34" charset="0"/>
              </a:rPr>
              <a:t>Examples: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Hashing and checksums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File permissions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Change detection systems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Digital signatures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400" b="1" dirty="0">
              <a:latin typeface="Ubuntu" panose="020B0504030602030204" pitchFamily="34" charset="0"/>
            </a:endParaRPr>
          </a:p>
          <a:p>
            <a:pPr marL="0" indent="0">
              <a:buNone/>
            </a:pPr>
            <a:endParaRPr lang="en-US" sz="2400" dirty="0">
              <a:latin typeface="Ubuntu" panose="020B0504030602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B3F215-BC6E-BB98-DA32-B3CEAC48F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9DA52-5A9B-D74F-B6D1-23077B790422}" type="slidenum">
              <a:rPr lang="en-KH" smtClean="0"/>
              <a:t>10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28973966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3BCFE3-BC94-DF7D-BB4E-A50E8F624B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09A4AE-7A67-4AEB-F34F-A64CF3FC3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306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Ubuntu" panose="020B0504030602030204" pitchFamily="34" charset="0"/>
              </a:rPr>
              <a:t>2 CIA Triad &amp; Threats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FFD729-E8C7-DA53-F174-54287802FA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6904"/>
            <a:ext cx="10928684" cy="52494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latin typeface="Ubuntu" panose="020B0504030602030204" pitchFamily="34" charset="0"/>
              </a:rPr>
              <a:t>c. Availability: </a:t>
            </a:r>
            <a:r>
              <a:rPr lang="en-US" sz="2400" dirty="0">
                <a:latin typeface="Ubuntu" panose="020B0504030602030204" pitchFamily="34" charset="0"/>
              </a:rPr>
              <a:t>Availability ensures that information and systems are accessible when needed. Attacks on availability prevent users from accessing resources.</a:t>
            </a:r>
          </a:p>
          <a:p>
            <a:r>
              <a:rPr lang="en-US" sz="2400" dirty="0">
                <a:latin typeface="Ubuntu" panose="020B0504030602030204" pitchFamily="34" charset="0"/>
              </a:rPr>
              <a:t>Examples: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System backups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Redundant hardware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DDoS protection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Reliable network uptime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400" b="1" dirty="0">
              <a:latin typeface="Ubuntu" panose="020B0504030602030204" pitchFamily="34" charset="0"/>
            </a:endParaRPr>
          </a:p>
          <a:p>
            <a:pPr marL="0" indent="0">
              <a:buNone/>
            </a:pPr>
            <a:endParaRPr lang="en-US" sz="2400" dirty="0">
              <a:latin typeface="Ubuntu" panose="020B0504030602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986314-1E99-16A1-05D3-C4764EBBF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9DA52-5A9B-D74F-B6D1-23077B790422}" type="slidenum">
              <a:rPr lang="en-KH" smtClean="0"/>
              <a:t>11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20198625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0F4ADF-981D-3A08-3C42-C5071C68B8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BBA3D0-1503-F1F5-F4A0-ACE9F9042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306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Ubuntu" panose="020B0504030602030204" pitchFamily="34" charset="0"/>
              </a:rPr>
              <a:t>2 CIA Triad &amp; Threats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72C6F3-BE74-A541-71B1-B8780BD3B9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6904"/>
            <a:ext cx="10928684" cy="52494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latin typeface="Ubuntu" panose="020B0504030602030204" pitchFamily="34" charset="0"/>
              </a:rPr>
              <a:t>2.2 Common Threats to the CIA Triad</a:t>
            </a:r>
          </a:p>
          <a:p>
            <a:pPr marL="0" indent="0">
              <a:buNone/>
            </a:pPr>
            <a:r>
              <a:rPr lang="en-US" sz="2400" b="1" dirty="0">
                <a:latin typeface="Ubuntu" panose="020B0504030602030204" pitchFamily="34" charset="0"/>
              </a:rPr>
              <a:t>a. Malware Attacks</a:t>
            </a:r>
          </a:p>
          <a:p>
            <a:r>
              <a:rPr lang="en-US" sz="2400" dirty="0">
                <a:latin typeface="Ubuntu" panose="020B0504030602030204" pitchFamily="34" charset="0"/>
              </a:rPr>
              <a:t>Malicious software—viruses, worms, Trojans, ransomware—damages confidentiality, integrity, and availability. Malware as one of the most common threats to personal and organizational systems.</a:t>
            </a:r>
          </a:p>
          <a:p>
            <a:pPr marL="0" indent="0">
              <a:buNone/>
            </a:pPr>
            <a:r>
              <a:rPr lang="en-US" sz="2400" b="1" dirty="0">
                <a:latin typeface="Ubuntu" panose="020B0504030602030204" pitchFamily="34" charset="0"/>
              </a:rPr>
              <a:t>b. Social Engineering &amp; Phishing</a:t>
            </a:r>
          </a:p>
          <a:p>
            <a:r>
              <a:rPr lang="en-US" sz="2400" dirty="0">
                <a:latin typeface="Ubuntu" panose="020B0504030602030204" pitchFamily="34" charset="0"/>
              </a:rPr>
              <a:t>Attackers trick users into revealing sensitive data or giving access.</a:t>
            </a:r>
            <a:br>
              <a:rPr lang="en-US" sz="2400" dirty="0">
                <a:latin typeface="Ubuntu" panose="020B0504030602030204" pitchFamily="34" charset="0"/>
              </a:rPr>
            </a:br>
            <a:r>
              <a:rPr lang="en-US" sz="2400" dirty="0">
                <a:latin typeface="Ubuntu" panose="020B0504030602030204" pitchFamily="34" charset="0"/>
              </a:rPr>
              <a:t>These attacks frequently target </a:t>
            </a:r>
            <a:r>
              <a:rPr lang="en-US" sz="2400" b="1" dirty="0">
                <a:latin typeface="Ubuntu" panose="020B0504030602030204" pitchFamily="34" charset="0"/>
              </a:rPr>
              <a:t>confidentiality</a:t>
            </a:r>
            <a:r>
              <a:rPr lang="en-US" sz="2400" dirty="0">
                <a:latin typeface="Ubuntu" panose="020B0504030602030204" pitchFamily="34" charset="0"/>
              </a:rPr>
              <a:t> by stealing passwords and account details.</a:t>
            </a:r>
          </a:p>
          <a:p>
            <a:pPr marL="0" indent="0">
              <a:buNone/>
            </a:pPr>
            <a:endParaRPr lang="en-US" sz="2400" dirty="0">
              <a:latin typeface="Ubuntu" panose="020B0504030602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91B21B-D26F-2E70-D0BE-77B7A21C47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9DA52-5A9B-D74F-B6D1-23077B790422}" type="slidenum">
              <a:rPr lang="en-KH" smtClean="0"/>
              <a:t>12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21758459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9F1F21-0E17-A958-4602-4A9AEB6CD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433836-030C-02DA-B857-7A9A396DAC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306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Ubuntu" panose="020B0504030602030204" pitchFamily="34" charset="0"/>
              </a:rPr>
              <a:t>2 CIA Triad &amp; Threats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D71998-56A0-16CB-0A7B-0031BAB310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6904"/>
            <a:ext cx="10928684" cy="52494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latin typeface="Ubuntu" panose="020B0504030602030204" pitchFamily="34" charset="0"/>
              </a:rPr>
              <a:t>2.2 Common Threats to the CIA Triad</a:t>
            </a:r>
          </a:p>
          <a:p>
            <a:pPr marL="0" indent="0">
              <a:buNone/>
            </a:pPr>
            <a:r>
              <a:rPr lang="en-US" sz="2400" b="1" dirty="0">
                <a:latin typeface="Ubuntu" panose="020B0504030602030204" pitchFamily="34" charset="0"/>
              </a:rPr>
              <a:t>c. Unauthorized Access</a:t>
            </a:r>
          </a:p>
          <a:p>
            <a:r>
              <a:rPr lang="en-US" sz="2400" dirty="0">
                <a:latin typeface="Ubuntu" panose="020B0504030602030204" pitchFamily="34" charset="0"/>
              </a:rPr>
              <a:t>Occurs when attackers bypass authentication or exploit weak passwords.</a:t>
            </a:r>
            <a:br>
              <a:rPr lang="en-US" sz="2400" dirty="0">
                <a:latin typeface="Ubuntu" panose="020B0504030602030204" pitchFamily="34" charset="0"/>
              </a:rPr>
            </a:br>
            <a:r>
              <a:rPr lang="en-US" sz="2400" dirty="0">
                <a:latin typeface="Ubuntu" panose="020B0504030602030204" pitchFamily="34" charset="0"/>
              </a:rPr>
              <a:t>This threatens </a:t>
            </a:r>
            <a:r>
              <a:rPr lang="en-US" sz="2400" b="1" dirty="0">
                <a:latin typeface="Ubuntu" panose="020B0504030602030204" pitchFamily="34" charset="0"/>
              </a:rPr>
              <a:t>confidentiality</a:t>
            </a:r>
            <a:r>
              <a:rPr lang="en-US" sz="2400" dirty="0">
                <a:latin typeface="Ubuntu" panose="020B0504030602030204" pitchFamily="34" charset="0"/>
              </a:rPr>
              <a:t> and </a:t>
            </a:r>
            <a:r>
              <a:rPr lang="en-US" sz="2400" b="1" dirty="0">
                <a:latin typeface="Ubuntu" panose="020B0504030602030204" pitchFamily="34" charset="0"/>
              </a:rPr>
              <a:t>integrity</a:t>
            </a:r>
            <a:r>
              <a:rPr lang="en-US" sz="2400" dirty="0">
                <a:latin typeface="Ubuntu" panose="020B0504030602030204" pitchFamily="34" charset="0"/>
              </a:rPr>
              <a:t>, giving attackers the ability to read or change data.</a:t>
            </a:r>
            <a:br>
              <a:rPr lang="en-US" sz="2400" dirty="0">
                <a:latin typeface="Ubuntu" panose="020B0504030602030204" pitchFamily="34" charset="0"/>
              </a:rPr>
            </a:br>
            <a:endParaRPr lang="en-US" sz="2400" dirty="0">
              <a:latin typeface="Ubuntu" panose="020B0504030602030204" pitchFamily="34" charset="0"/>
            </a:endParaRPr>
          </a:p>
          <a:p>
            <a:pPr marL="0" indent="0">
              <a:buNone/>
            </a:pPr>
            <a:r>
              <a:rPr lang="en-US" sz="2400" b="1" dirty="0">
                <a:latin typeface="Ubuntu" panose="020B0504030602030204" pitchFamily="34" charset="0"/>
              </a:rPr>
              <a:t>d. Data Tampering</a:t>
            </a:r>
          </a:p>
          <a:p>
            <a:r>
              <a:rPr lang="en-US" sz="2400" dirty="0">
                <a:latin typeface="Ubuntu" panose="020B0504030602030204" pitchFamily="34" charset="0"/>
              </a:rPr>
              <a:t>When attackers alter files, configurations, or records. This directly impacts </a:t>
            </a:r>
            <a:r>
              <a:rPr lang="en-US" sz="2400" b="1" dirty="0">
                <a:latin typeface="Ubuntu" panose="020B0504030602030204" pitchFamily="34" charset="0"/>
              </a:rPr>
              <a:t>integrity</a:t>
            </a:r>
            <a:r>
              <a:rPr lang="en-US" sz="2400" dirty="0">
                <a:latin typeface="Ubuntu" panose="020B0504030602030204" pitchFamily="34" charset="0"/>
              </a:rPr>
              <a:t> and may lead to financial loss or operational failure.</a:t>
            </a:r>
          </a:p>
          <a:p>
            <a:endParaRPr lang="en-US" sz="2400" dirty="0">
              <a:latin typeface="Ubuntu" panose="020B0504030602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984FBE-6880-9A29-4832-A060A5B15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9DA52-5A9B-D74F-B6D1-23077B790422}" type="slidenum">
              <a:rPr lang="en-KH" smtClean="0"/>
              <a:t>13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31967915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77BFEF-516A-CDD3-9BF5-7DD0C5FA4E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5D8A6A-4C4C-A79F-A6E7-C6C02DF625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306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Ubuntu" panose="020B0504030602030204" pitchFamily="34" charset="0"/>
              </a:rPr>
              <a:t>2 CIA Triad &amp; Threats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EA30EC-9DC1-FF30-6FD9-4F7F0B1940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6904"/>
            <a:ext cx="10928684" cy="52494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latin typeface="Ubuntu" panose="020B0504030602030204" pitchFamily="34" charset="0"/>
              </a:rPr>
              <a:t>2.2 Common Threats to the CIA Triad</a:t>
            </a:r>
          </a:p>
          <a:p>
            <a:pPr marL="0" indent="0">
              <a:buNone/>
            </a:pPr>
            <a:r>
              <a:rPr lang="en-US" sz="2400" b="1" dirty="0">
                <a:latin typeface="Ubuntu" panose="020B0504030602030204" pitchFamily="34" charset="0"/>
              </a:rPr>
              <a:t>e. Denial-of-Service (DoS) Attacks</a:t>
            </a:r>
          </a:p>
          <a:p>
            <a:r>
              <a:rPr lang="en-US" sz="2400" dirty="0">
                <a:latin typeface="Ubuntu" panose="020B0504030602030204" pitchFamily="34" charset="0"/>
              </a:rPr>
              <a:t>These attacks overload systems or networks, making them unavailable to legitimate users.</a:t>
            </a:r>
            <a:br>
              <a:rPr lang="en-US" sz="2400" dirty="0">
                <a:latin typeface="Ubuntu" panose="020B0504030602030204" pitchFamily="34" charset="0"/>
              </a:rPr>
            </a:br>
            <a:r>
              <a:rPr lang="en-US" sz="2400" dirty="0">
                <a:latin typeface="Ubuntu" panose="020B0504030602030204" pitchFamily="34" charset="0"/>
              </a:rPr>
              <a:t>This is a direct threat to availability.</a:t>
            </a:r>
          </a:p>
          <a:p>
            <a:pPr marL="0" indent="0">
              <a:buNone/>
            </a:pPr>
            <a:endParaRPr lang="en-US" sz="2400" dirty="0">
              <a:latin typeface="Ubuntu" panose="020B0504030602030204" pitchFamily="34" charset="0"/>
            </a:endParaRPr>
          </a:p>
          <a:p>
            <a:pPr marL="0" indent="0">
              <a:buNone/>
            </a:pPr>
            <a:r>
              <a:rPr lang="en-US" sz="2400" b="1" dirty="0">
                <a:latin typeface="Ubuntu" panose="020B0504030602030204" pitchFamily="34" charset="0"/>
              </a:rPr>
              <a:t>f. Insider Threats</a:t>
            </a:r>
          </a:p>
          <a:p>
            <a:r>
              <a:rPr lang="en-US" sz="2400" dirty="0">
                <a:latin typeface="Ubuntu" panose="020B0504030602030204" pitchFamily="34" charset="0"/>
              </a:rPr>
              <a:t>Employees, contractors, or students with legitimate access who misuse their privileges. They can violate all three components of the CIA Triad.</a:t>
            </a:r>
          </a:p>
          <a:p>
            <a:endParaRPr lang="en-US" sz="2400" dirty="0">
              <a:latin typeface="Ubuntu" panose="020B0504030602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66E6D3-CBDF-8F00-D0D7-86D530706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9DA52-5A9B-D74F-B6D1-23077B790422}" type="slidenum">
              <a:rPr lang="en-KH" smtClean="0"/>
              <a:t>14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37511622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078A70-EFFF-26B5-34A0-107B8DD938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BA761C-A236-6CB2-094B-43C87D2F2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306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Ubuntu" panose="020B0504030602030204" pitchFamily="34" charset="0"/>
              </a:rPr>
              <a:t>2 CIA Triad &amp; Threats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457D8A-EDDC-AF5B-FE34-376D62BBD4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6904"/>
            <a:ext cx="10928684" cy="52494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latin typeface="Ubuntu" panose="020B0504030602030204" pitchFamily="34" charset="0"/>
              </a:rPr>
              <a:t>2.3 Lab Demo Explanation: </a:t>
            </a:r>
            <a:r>
              <a:rPr lang="en-US" sz="2400" dirty="0">
                <a:latin typeface="Ubuntu" panose="020B0504030602030204" pitchFamily="34" charset="0"/>
              </a:rPr>
              <a:t>This lab helps students </a:t>
            </a:r>
            <a:r>
              <a:rPr lang="en-US" sz="2400" i="1" dirty="0">
                <a:latin typeface="Ubuntu" panose="020B0504030602030204" pitchFamily="34" charset="0"/>
              </a:rPr>
              <a:t>see how the CIA Triad works in real life using Windows features and common attacks</a:t>
            </a:r>
            <a:r>
              <a:rPr lang="en-US" sz="2400" dirty="0">
                <a:latin typeface="Ubuntu" panose="020B0504030602030204" pitchFamily="34" charset="0"/>
              </a:rPr>
              <a:t>.</a:t>
            </a:r>
            <a:endParaRPr lang="en-US" sz="2400" b="1" dirty="0">
              <a:latin typeface="Ubuntu" panose="020B0504030602030204" pitchFamily="34" charset="0"/>
            </a:endParaRPr>
          </a:p>
          <a:p>
            <a:pPr marL="0" indent="0">
              <a:buNone/>
            </a:pPr>
            <a:r>
              <a:rPr lang="en-US" sz="2400" b="1" dirty="0">
                <a:latin typeface="Ubuntu" panose="020B0504030602030204" pitchFamily="34" charset="0"/>
              </a:rPr>
              <a:t>a. Confidentiality – Windows File Access &amp; Password Protection</a:t>
            </a:r>
          </a:p>
          <a:p>
            <a:r>
              <a:rPr lang="en-US" sz="2400" b="1" dirty="0">
                <a:latin typeface="Ubuntu" panose="020B0504030602030204" pitchFamily="34" charset="0"/>
              </a:rPr>
              <a:t>Demonstration: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Right-click a folder → </a:t>
            </a:r>
            <a:r>
              <a:rPr lang="en-US" b="1" dirty="0">
                <a:latin typeface="Ubuntu" panose="020B0504030602030204" pitchFamily="34" charset="0"/>
              </a:rPr>
              <a:t>Properties → Security</a:t>
            </a:r>
            <a:endParaRPr lang="en-US" dirty="0">
              <a:latin typeface="Ubuntu" panose="020B0504030602030204" pitchFamily="34" charset="0"/>
            </a:endParaRPr>
          </a:p>
          <a:p>
            <a:pPr lvl="1"/>
            <a:r>
              <a:rPr lang="en-US" dirty="0">
                <a:latin typeface="Ubuntu" panose="020B0504030602030204" pitchFamily="34" charset="0"/>
              </a:rPr>
              <a:t>Show how different users (Admin, Standard User, Guest) have:</a:t>
            </a:r>
          </a:p>
          <a:p>
            <a:pPr lvl="2"/>
            <a:r>
              <a:rPr lang="en-US" sz="2400" b="1" dirty="0">
                <a:latin typeface="Ubuntu" panose="020B0504030602030204" pitchFamily="34" charset="0"/>
              </a:rPr>
              <a:t>Read</a:t>
            </a:r>
            <a:endParaRPr lang="en-US" sz="2400" dirty="0">
              <a:latin typeface="Ubuntu" panose="020B0504030602030204" pitchFamily="34" charset="0"/>
            </a:endParaRPr>
          </a:p>
          <a:p>
            <a:pPr lvl="2"/>
            <a:r>
              <a:rPr lang="en-US" sz="2400" b="1" dirty="0">
                <a:latin typeface="Ubuntu" panose="020B0504030602030204" pitchFamily="34" charset="0"/>
              </a:rPr>
              <a:t>Write</a:t>
            </a:r>
            <a:endParaRPr lang="en-US" sz="2400" dirty="0">
              <a:latin typeface="Ubuntu" panose="020B0504030602030204" pitchFamily="34" charset="0"/>
            </a:endParaRPr>
          </a:p>
          <a:p>
            <a:pPr lvl="2"/>
            <a:r>
              <a:rPr lang="en-US" sz="2400" b="1" dirty="0">
                <a:latin typeface="Ubuntu" panose="020B0504030602030204" pitchFamily="34" charset="0"/>
              </a:rPr>
              <a:t>Modify</a:t>
            </a:r>
            <a:endParaRPr lang="en-US" sz="2400" dirty="0">
              <a:latin typeface="Ubuntu" panose="020B0504030602030204" pitchFamily="34" charset="0"/>
            </a:endParaRPr>
          </a:p>
          <a:p>
            <a:pPr lvl="2"/>
            <a:r>
              <a:rPr lang="en-US" sz="2400" b="1" dirty="0">
                <a:latin typeface="Ubuntu" panose="020B0504030602030204" pitchFamily="34" charset="0"/>
              </a:rPr>
              <a:t>Full control</a:t>
            </a:r>
            <a:endParaRPr lang="en-US" sz="2400" dirty="0">
              <a:latin typeface="Ubuntu" panose="020B0504030602030204" pitchFamily="34" charset="0"/>
            </a:endParaRPr>
          </a:p>
          <a:p>
            <a:pPr lvl="1"/>
            <a:r>
              <a:rPr lang="en-US" dirty="0">
                <a:latin typeface="Ubuntu" panose="020B0504030602030204" pitchFamily="34" charset="0"/>
              </a:rPr>
              <a:t>Change permissions and show how unauthorized users are denied access.</a:t>
            </a:r>
          </a:p>
          <a:p>
            <a:pPr marL="0" indent="0">
              <a:buNone/>
            </a:pPr>
            <a:endParaRPr lang="en-US" sz="2400" dirty="0">
              <a:latin typeface="Ubuntu" panose="020B0504030602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1AE34A-1AA5-6552-DDA9-B507284B2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9DA52-5A9B-D74F-B6D1-23077B790422}" type="slidenum">
              <a:rPr lang="en-KH" smtClean="0"/>
              <a:t>15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29836204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A3B426-8A47-8CC3-8CB8-44D4213B5D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E5B39E-A7DD-CE98-B1BB-0814B00DC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306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Ubuntu" panose="020B0504030602030204" pitchFamily="34" charset="0"/>
              </a:rPr>
              <a:t>2 CIA Triad &amp; Threats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A45E34-08CF-5ABC-333B-2A597E34DA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6904"/>
            <a:ext cx="10928684" cy="52494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latin typeface="Ubuntu" panose="020B0504030602030204" pitchFamily="34" charset="0"/>
              </a:rPr>
              <a:t>2.3 Lab Demo Explanation: </a:t>
            </a:r>
            <a:r>
              <a:rPr lang="en-US" sz="2400" dirty="0">
                <a:latin typeface="Ubuntu" panose="020B0504030602030204" pitchFamily="34" charset="0"/>
              </a:rPr>
              <a:t>This lab helps students </a:t>
            </a:r>
            <a:r>
              <a:rPr lang="en-US" sz="2400" i="1" dirty="0">
                <a:latin typeface="Ubuntu" panose="020B0504030602030204" pitchFamily="34" charset="0"/>
              </a:rPr>
              <a:t>see how the CIA Triad works in real life using Windows features and common attacks</a:t>
            </a:r>
            <a:r>
              <a:rPr lang="en-US" sz="2400" dirty="0">
                <a:latin typeface="Ubuntu" panose="020B0504030602030204" pitchFamily="34" charset="0"/>
              </a:rPr>
              <a:t>.</a:t>
            </a:r>
            <a:endParaRPr lang="en-US" sz="2400" b="1" dirty="0">
              <a:latin typeface="Ubuntu" panose="020B0504030602030204" pitchFamily="34" charset="0"/>
            </a:endParaRPr>
          </a:p>
          <a:p>
            <a:pPr marL="0" indent="0">
              <a:buNone/>
            </a:pPr>
            <a:r>
              <a:rPr lang="en-US" sz="2400" b="1" dirty="0">
                <a:latin typeface="Ubuntu" panose="020B0504030602030204" pitchFamily="34" charset="0"/>
              </a:rPr>
              <a:t>a. Confidentiality – Windows File Access &amp; Password Protection</a:t>
            </a:r>
          </a:p>
          <a:p>
            <a:r>
              <a:rPr lang="en-US" sz="2400" b="1" dirty="0">
                <a:latin typeface="Ubuntu" panose="020B0504030602030204" pitchFamily="34" charset="0"/>
              </a:rPr>
              <a:t>How this maps to Confidentiality:</a:t>
            </a:r>
          </a:p>
          <a:p>
            <a:pPr lvl="1"/>
            <a:r>
              <a:rPr lang="en-US" dirty="0">
                <a:highlight>
                  <a:srgbClr val="FFFF00"/>
                </a:highlight>
                <a:latin typeface="Ubuntu" panose="020B0504030602030204" pitchFamily="34" charset="0"/>
              </a:rPr>
              <a:t>Access Control Lists (ACLs) show </a:t>
            </a:r>
            <a:r>
              <a:rPr lang="en-US" b="1" dirty="0">
                <a:highlight>
                  <a:srgbClr val="FFFF00"/>
                </a:highlight>
                <a:latin typeface="Ubuntu" panose="020B0504030602030204" pitchFamily="34" charset="0"/>
              </a:rPr>
              <a:t>who is allowed</a:t>
            </a:r>
            <a:r>
              <a:rPr lang="en-US" dirty="0">
                <a:highlight>
                  <a:srgbClr val="FFFF00"/>
                </a:highlight>
                <a:latin typeface="Ubuntu" panose="020B0504030602030204" pitchFamily="34" charset="0"/>
              </a:rPr>
              <a:t> to view file</a:t>
            </a:r>
            <a:r>
              <a:rPr lang="en-US" dirty="0">
                <a:latin typeface="Ubuntu" panose="020B0504030602030204" pitchFamily="34" charset="0"/>
              </a:rPr>
              <a:t>s.</a:t>
            </a:r>
          </a:p>
          <a:p>
            <a:pPr lvl="1"/>
            <a:r>
              <a:rPr lang="en-US" dirty="0">
                <a:highlight>
                  <a:srgbClr val="FFFF00"/>
                </a:highlight>
                <a:latin typeface="Ubuntu" panose="020B0504030602030204" pitchFamily="34" charset="0"/>
              </a:rPr>
              <a:t>Passwords ensure only the correct user can log in.</a:t>
            </a:r>
          </a:p>
          <a:p>
            <a:pPr lvl="1"/>
            <a:r>
              <a:rPr lang="en-US" dirty="0">
                <a:highlight>
                  <a:srgbClr val="FFFF00"/>
                </a:highlight>
                <a:latin typeface="Ubuntu" panose="020B0504030602030204" pitchFamily="34" charset="0"/>
              </a:rPr>
              <a:t>Unauthorized users cannot read or copy protected files → </a:t>
            </a:r>
            <a:r>
              <a:rPr lang="en-US" b="1" dirty="0">
                <a:highlight>
                  <a:srgbClr val="FFFF00"/>
                </a:highlight>
                <a:latin typeface="Ubuntu" panose="020B0504030602030204" pitchFamily="34" charset="0"/>
              </a:rPr>
              <a:t>Confidentiality preserved</a:t>
            </a:r>
            <a:r>
              <a:rPr lang="en-US" dirty="0">
                <a:highlight>
                  <a:srgbClr val="FFFF00"/>
                </a:highlight>
                <a:latin typeface="Ubuntu" panose="020B0504030602030204" pitchFamily="34" charset="0"/>
              </a:rPr>
              <a:t>.</a:t>
            </a:r>
          </a:p>
          <a:p>
            <a:endParaRPr lang="en-US" sz="2400" dirty="0">
              <a:latin typeface="Ubuntu" panose="020B0504030602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82F693-EF13-F55A-4A4E-6C44D092E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9DA52-5A9B-D74F-B6D1-23077B790422}" type="slidenum">
              <a:rPr lang="en-KH" smtClean="0"/>
              <a:t>16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13541274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8051E5-C22A-17CB-CC19-21FA30DF16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761210-0A31-D475-8117-09BFA5E5A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306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Ubuntu" panose="020B0504030602030204" pitchFamily="34" charset="0"/>
              </a:rPr>
              <a:t>2 CIA Triad &amp; Threats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1C45B-A0FD-0A63-522B-A599DF280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6904"/>
            <a:ext cx="10928684" cy="52494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latin typeface="Ubuntu" panose="020B0504030602030204" pitchFamily="34" charset="0"/>
              </a:rPr>
              <a:t>b. Integrity – What happens when data is altered</a:t>
            </a:r>
          </a:p>
          <a:p>
            <a:r>
              <a:rPr lang="en-US" sz="2400" b="1" dirty="0">
                <a:latin typeface="Ubuntu" panose="020B0504030602030204" pitchFamily="34" charset="0"/>
              </a:rPr>
              <a:t>Demonstration: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Open a text file as Admin and change its content.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Log in as a Standard User and attempt to modify the same file → Windows denies permission.</a:t>
            </a:r>
          </a:p>
          <a:p>
            <a:r>
              <a:rPr lang="en-US" sz="2400" b="1" dirty="0">
                <a:latin typeface="Ubuntu" panose="020B0504030602030204" pitchFamily="34" charset="0"/>
              </a:rPr>
              <a:t>How this maps to Integrity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Integrity means data must not be changed by unauthorized people.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Windows permissions prevent unauthorized changes.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Students see how access control protects data accuracy.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FBB988-A09A-6D93-7B2C-933C1E5770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9DA52-5A9B-D74F-B6D1-23077B790422}" type="slidenum">
              <a:rPr lang="en-KH" smtClean="0"/>
              <a:t>17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22760813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D6165C-EACE-E95C-03EA-AE1CAF2768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39CABF-7EB6-C292-9880-24347E3D46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306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Ubuntu" panose="020B0504030602030204" pitchFamily="34" charset="0"/>
              </a:rPr>
              <a:t>2 CIA Triad &amp; Threats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807494-25EF-134E-475F-C42F2E76A2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6904"/>
            <a:ext cx="10928684" cy="52494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latin typeface="Ubuntu" panose="020B0504030602030204" pitchFamily="34" charset="0"/>
              </a:rPr>
              <a:t>c. Availability – What an attack looks like</a:t>
            </a:r>
          </a:p>
          <a:p>
            <a:r>
              <a:rPr lang="en-US" sz="2400" b="1" dirty="0">
                <a:latin typeface="Ubuntu" panose="020B0504030602030204" pitchFamily="34" charset="0"/>
              </a:rPr>
              <a:t>Demonstration: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Show how deleting a required file or stopping a service affects system availability.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Explain how malware (e.g., ransomware) prevents users from accessing files.</a:t>
            </a:r>
          </a:p>
          <a:p>
            <a:r>
              <a:rPr lang="en-US" sz="2400" b="1" dirty="0">
                <a:latin typeface="Ubuntu" panose="020B0504030602030204" pitchFamily="34" charset="0"/>
              </a:rPr>
              <a:t>How this maps to Availability: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Availability means users must be able to access data when needed.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Damage or deletion = </a:t>
            </a:r>
            <a:r>
              <a:rPr lang="en-US" b="1" dirty="0">
                <a:latin typeface="Ubuntu" panose="020B0504030602030204" pitchFamily="34" charset="0"/>
              </a:rPr>
              <a:t>availability attack</a:t>
            </a:r>
            <a:r>
              <a:rPr lang="en-US" dirty="0">
                <a:latin typeface="Ubuntu" panose="020B0504030602030204" pitchFamily="34" charset="0"/>
              </a:rPr>
              <a:t>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E89DF6-463D-BFA6-9D6F-57DCA8F24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9DA52-5A9B-D74F-B6D1-23077B790422}" type="slidenum">
              <a:rPr lang="en-KH" smtClean="0"/>
              <a:t>18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6954697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F5D4A1-2C3F-5CE3-C86B-D7AEE2D680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72F025-4C62-4DB9-7BF3-CED3F8027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306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Ubuntu" panose="020B0504030602030204" pitchFamily="34" charset="0"/>
              </a:rPr>
              <a:t>2 CIA Triad &amp; Threats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951871-7FBF-1081-3A12-BCF0C5B722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6904"/>
            <a:ext cx="10928684" cy="52494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latin typeface="Ubuntu" panose="020B0504030602030204" pitchFamily="34" charset="0"/>
              </a:rPr>
              <a:t>c. Phishing Example – How it attacks Confidentiality</a:t>
            </a:r>
          </a:p>
          <a:p>
            <a:r>
              <a:rPr lang="en-US" sz="2400" b="1" dirty="0">
                <a:latin typeface="Ubuntu" panose="020B0504030602030204" pitchFamily="34" charset="0"/>
              </a:rPr>
              <a:t>Demo: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Show students a sample phishing email (You can use a screenshot or text example).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Explain: Fake links → steal passwords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Fake login pages → steal personal info</a:t>
            </a:r>
          </a:p>
          <a:p>
            <a:r>
              <a:rPr lang="en-US" sz="2400" b="1" dirty="0">
                <a:latin typeface="Ubuntu" panose="020B0504030602030204" pitchFamily="34" charset="0"/>
              </a:rPr>
              <a:t>CIA Mapping: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Phishing tries to steal login credentials → breaking Confidentiality.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Once stolen, attackers can change data → breaking Integrity.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Attackers may lock accounts → breaking Availability.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8A16D4-740F-591C-94C8-5838BAAE0C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9DA52-5A9B-D74F-B6D1-23077B790422}" type="slidenum">
              <a:rPr lang="en-KH" smtClean="0"/>
              <a:t>19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39332041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9E830-DD2E-D044-8929-B7AF595127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306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Ubuntu" panose="020B0504030602030204" pitchFamily="34" charset="0"/>
              </a:rPr>
              <a:t>1. What is Computer Security?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126855-B9E5-114A-9941-F784EB232F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6904"/>
            <a:ext cx="10928684" cy="524944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b="1" dirty="0">
                <a:latin typeface="Ubuntu" panose="020B0504030602030204" pitchFamily="34" charset="0"/>
              </a:rPr>
              <a:t>1.1 Definition of Information Security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Ubuntu" panose="020B0504030602030204" pitchFamily="34" charset="0"/>
              </a:rPr>
              <a:t>Information security refers to the processes and practices designed to protect information and information systems from unauthorized access, misuse, disclosure, destruction, or disruption.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Ubuntu" panose="020B0504030602030204" pitchFamily="34" charset="0"/>
              </a:rPr>
              <a:t>Information must be protected whether it is in storage, being processed, or transmitted. Computer security ensures that data remains safe, accurate, and accessible only to authorized individuals.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967B5A-4EC5-3C43-B731-473878263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9DA52-5A9B-D74F-B6D1-23077B790422}" type="slidenum">
              <a:rPr lang="en-KH" smtClean="0"/>
              <a:t>2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8115233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7FA059-CC65-A2FC-9CB0-C05B0DFC68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89FD45-1A96-3A89-874B-BDE0B6F58C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306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Ubuntu" panose="020B0504030602030204" pitchFamily="34" charset="0"/>
              </a:rPr>
              <a:t>3 Practical Security Tools in Windows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1F1523-54EE-03C9-E825-66648D697A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6904"/>
            <a:ext cx="10928684" cy="52494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latin typeface="Ubuntu" panose="020B0504030602030204" pitchFamily="34" charset="0"/>
              </a:rPr>
              <a:t>3.1 Windows Defender – Built-in Anti-Malware Protection</a:t>
            </a:r>
          </a:p>
          <a:p>
            <a:r>
              <a:rPr lang="en-US" sz="2400" dirty="0">
                <a:latin typeface="Ubuntu" panose="020B0504030602030204" pitchFamily="34" charset="0"/>
              </a:rPr>
              <a:t>Windows Defender is Microsoft’s built-in security suite that protects against: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Viruses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Spyware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Ransomware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Trojans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Potentially unwanted programs</a:t>
            </a:r>
          </a:p>
          <a:p>
            <a:r>
              <a:rPr lang="en-US" sz="2400" dirty="0">
                <a:latin typeface="Ubuntu" panose="020B0504030602030204" pitchFamily="34" charset="0"/>
              </a:rPr>
              <a:t>Anti-malware tools work by </a:t>
            </a:r>
            <a:r>
              <a:rPr lang="en-US" sz="2400" b="1" dirty="0">
                <a:latin typeface="Ubuntu" panose="020B0504030602030204" pitchFamily="34" charset="0"/>
              </a:rPr>
              <a:t>real-time scanning</a:t>
            </a:r>
            <a:r>
              <a:rPr lang="en-US" sz="2400" dirty="0">
                <a:latin typeface="Ubuntu" panose="020B0504030602030204" pitchFamily="34" charset="0"/>
              </a:rPr>
              <a:t>, </a:t>
            </a:r>
            <a:r>
              <a:rPr lang="en-US" sz="2400" b="1" dirty="0">
                <a:latin typeface="Ubuntu" panose="020B0504030602030204" pitchFamily="34" charset="0"/>
              </a:rPr>
              <a:t>signature detection</a:t>
            </a:r>
            <a:r>
              <a:rPr lang="en-US" sz="2400" dirty="0">
                <a:latin typeface="Ubuntu" panose="020B0504030602030204" pitchFamily="34" charset="0"/>
              </a:rPr>
              <a:t>, and </a:t>
            </a:r>
            <a:r>
              <a:rPr lang="en-US" sz="2400" b="1" dirty="0">
                <a:latin typeface="Ubuntu" panose="020B0504030602030204" pitchFamily="34" charset="0"/>
              </a:rPr>
              <a:t>behavior monitoring</a:t>
            </a:r>
            <a:r>
              <a:rPr lang="en-US" sz="2400" dirty="0">
                <a:latin typeface="Ubuntu" panose="020B0504030602030204" pitchFamily="34" charset="0"/>
              </a:rPr>
              <a:t> to block malicious activity.</a:t>
            </a:r>
          </a:p>
          <a:p>
            <a:endParaRPr lang="en-US" sz="2400" dirty="0">
              <a:latin typeface="Ubuntu" panose="020B0504030602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06FCB0-9962-D35A-F714-AEB1930E9A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9DA52-5A9B-D74F-B6D1-23077B790422}" type="slidenum">
              <a:rPr lang="en-KH" smtClean="0"/>
              <a:t>20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31344458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CC714C-C949-BD46-B40E-DDA6BFD3A9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C7B704-964B-931D-7E63-985FABFF93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306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Ubuntu" panose="020B0504030602030204" pitchFamily="34" charset="0"/>
              </a:rPr>
              <a:t>3 Practical Security Tools in Windows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E95C65-DC1D-8043-3E22-42EC9B7B0D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6904"/>
            <a:ext cx="10928684" cy="52494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latin typeface="Ubuntu" panose="020B0504030602030204" pitchFamily="34" charset="0"/>
              </a:rPr>
              <a:t>3.1 Windows Defender – Built-in Anti-Malware Protection</a:t>
            </a:r>
          </a:p>
          <a:p>
            <a:r>
              <a:rPr lang="en-US" sz="2400" b="1" dirty="0">
                <a:latin typeface="Ubuntu" panose="020B0504030602030204" pitchFamily="34" charset="0"/>
              </a:rPr>
              <a:t>Key tasks demonstrated in the lab: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Turn on </a:t>
            </a:r>
            <a:r>
              <a:rPr lang="en-US" b="1" dirty="0">
                <a:latin typeface="Ubuntu" panose="020B0504030602030204" pitchFamily="34" charset="0"/>
              </a:rPr>
              <a:t>Real-time Protection</a:t>
            </a:r>
            <a:endParaRPr lang="en-US" dirty="0">
              <a:latin typeface="Ubuntu" panose="020B0504030602030204" pitchFamily="34" charset="0"/>
            </a:endParaRPr>
          </a:p>
          <a:p>
            <a:pPr lvl="1"/>
            <a:r>
              <a:rPr lang="en-US" dirty="0">
                <a:latin typeface="Ubuntu" panose="020B0504030602030204" pitchFamily="34" charset="0"/>
              </a:rPr>
              <a:t>Turn on </a:t>
            </a:r>
            <a:r>
              <a:rPr lang="en-US" b="1" dirty="0">
                <a:latin typeface="Ubuntu" panose="020B0504030602030204" pitchFamily="34" charset="0"/>
              </a:rPr>
              <a:t>Cloud-delivered protection</a:t>
            </a:r>
            <a:endParaRPr lang="en-US" dirty="0">
              <a:latin typeface="Ubuntu" panose="020B0504030602030204" pitchFamily="34" charset="0"/>
            </a:endParaRPr>
          </a:p>
          <a:p>
            <a:pPr lvl="1"/>
            <a:r>
              <a:rPr lang="en-US" dirty="0">
                <a:latin typeface="Ubuntu" panose="020B0504030602030204" pitchFamily="34" charset="0"/>
              </a:rPr>
              <a:t>Update virus definitions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Perform a </a:t>
            </a:r>
            <a:r>
              <a:rPr lang="en-US" b="1" dirty="0">
                <a:latin typeface="Ubuntu" panose="020B0504030602030204" pitchFamily="34" charset="0"/>
              </a:rPr>
              <a:t>Quick Scan</a:t>
            </a:r>
            <a:endParaRPr lang="en-US" dirty="0">
              <a:latin typeface="Ubuntu" panose="020B0504030602030204" pitchFamily="34" charset="0"/>
            </a:endParaRPr>
          </a:p>
          <a:p>
            <a:pPr lvl="1"/>
            <a:r>
              <a:rPr lang="en-US" dirty="0">
                <a:latin typeface="Ubuntu" panose="020B0504030602030204" pitchFamily="34" charset="0"/>
              </a:rPr>
              <a:t>View the </a:t>
            </a:r>
            <a:r>
              <a:rPr lang="en-US" b="1" dirty="0">
                <a:latin typeface="Ubuntu" panose="020B0504030602030204" pitchFamily="34" charset="0"/>
              </a:rPr>
              <a:t>Protection History</a:t>
            </a:r>
            <a:r>
              <a:rPr lang="en-US" dirty="0">
                <a:latin typeface="Ubuntu" panose="020B0504030602030204" pitchFamily="34" charset="0"/>
              </a:rPr>
              <a:t> (blocked files, quarantined items)</a:t>
            </a:r>
          </a:p>
          <a:p>
            <a:r>
              <a:rPr lang="en-US" sz="2400" b="1" dirty="0">
                <a:latin typeface="Ubuntu" panose="020B0504030602030204" pitchFamily="34" charset="0"/>
              </a:rPr>
              <a:t>CIA Mapping:</a:t>
            </a:r>
          </a:p>
          <a:p>
            <a:pPr lvl="1"/>
            <a:r>
              <a:rPr lang="en-US" b="1" dirty="0">
                <a:latin typeface="Ubuntu" panose="020B0504030602030204" pitchFamily="34" charset="0"/>
              </a:rPr>
              <a:t>Confidentiality:</a:t>
            </a:r>
            <a:r>
              <a:rPr lang="en-US" dirty="0">
                <a:latin typeface="Ubuntu" panose="020B0504030602030204" pitchFamily="34" charset="0"/>
              </a:rPr>
              <a:t> blocks credential-stealing malware</a:t>
            </a:r>
          </a:p>
          <a:p>
            <a:pPr lvl="1"/>
            <a:r>
              <a:rPr lang="en-US" b="1" dirty="0">
                <a:latin typeface="Ubuntu" panose="020B0504030602030204" pitchFamily="34" charset="0"/>
              </a:rPr>
              <a:t>Integrity:</a:t>
            </a:r>
            <a:r>
              <a:rPr lang="en-US" dirty="0">
                <a:latin typeface="Ubuntu" panose="020B0504030602030204" pitchFamily="34" charset="0"/>
              </a:rPr>
              <a:t> prevents unauthorized modification of files</a:t>
            </a:r>
          </a:p>
          <a:p>
            <a:pPr lvl="1"/>
            <a:r>
              <a:rPr lang="en-US" b="1" dirty="0">
                <a:latin typeface="Ubuntu" panose="020B0504030602030204" pitchFamily="34" charset="0"/>
              </a:rPr>
              <a:t>Availability:</a:t>
            </a:r>
            <a:r>
              <a:rPr lang="en-US" dirty="0">
                <a:latin typeface="Ubuntu" panose="020B0504030602030204" pitchFamily="34" charset="0"/>
              </a:rPr>
              <a:t> stops ransomware that locks data</a:t>
            </a:r>
          </a:p>
          <a:p>
            <a:endParaRPr lang="en-US" sz="2400" dirty="0">
              <a:latin typeface="Ubuntu" panose="020B0504030602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1D8939-08E8-7854-F009-7245E11AB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9DA52-5A9B-D74F-B6D1-23077B790422}" type="slidenum">
              <a:rPr lang="en-KH" smtClean="0"/>
              <a:t>21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18300331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8DAE69-9629-7536-98ED-F88F76534E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B9D214-8BB3-BBFC-4F84-98B6DC02B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306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Ubuntu" panose="020B0504030602030204" pitchFamily="34" charset="0"/>
              </a:rPr>
              <a:t>3 Practical Security Tools in Windows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9D8D82-65EA-6EC1-8B03-ED477606C8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6904"/>
            <a:ext cx="10928684" cy="52494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latin typeface="Ubuntu" panose="020B0504030602030204" pitchFamily="34" charset="0"/>
              </a:rPr>
              <a:t>3.2 Windows Firewall – Network Traffic Filtering</a:t>
            </a:r>
          </a:p>
          <a:p>
            <a:r>
              <a:rPr lang="en-US" sz="2400" dirty="0">
                <a:latin typeface="Ubuntu" panose="020B0504030602030204" pitchFamily="34" charset="0"/>
              </a:rPr>
              <a:t>Windows Firewall defends against unauthorized network access by filtering: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Incoming connections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Outgoing connections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Application-level traffic</a:t>
            </a:r>
          </a:p>
          <a:p>
            <a:r>
              <a:rPr lang="en-US" sz="2400" dirty="0">
                <a:latin typeface="Ubuntu" panose="020B0504030602030204" pitchFamily="34" charset="0"/>
              </a:rPr>
              <a:t>Firewalls are a core defense mechanism used to </a:t>
            </a:r>
            <a:r>
              <a:rPr lang="en-US" sz="2400" b="1" dirty="0">
                <a:latin typeface="Ubuntu" panose="020B0504030602030204" pitchFamily="34" charset="0"/>
              </a:rPr>
              <a:t>block network-based attacks</a:t>
            </a:r>
            <a:r>
              <a:rPr lang="en-US" sz="2400" dirty="0">
                <a:latin typeface="Ubuntu" panose="020B0504030602030204" pitchFamily="34" charset="0"/>
              </a:rPr>
              <a:t>, prevent worms from spreading, and stop suspicious external connections.</a:t>
            </a:r>
          </a:p>
          <a:p>
            <a:pPr marL="0" indent="0">
              <a:buNone/>
            </a:pPr>
            <a:endParaRPr lang="en-US" sz="2400" dirty="0">
              <a:latin typeface="Ubuntu" panose="020B0504030602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68F180-FD2B-E0B4-6F56-AA72740AA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9DA52-5A9B-D74F-B6D1-23077B790422}" type="slidenum">
              <a:rPr lang="en-KH" smtClean="0"/>
              <a:t>22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34753340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C7E3C7-1501-B99C-225C-5D3A09F1A3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1CA580-3831-8B85-A2AD-144CB9A63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306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Ubuntu" panose="020B0504030602030204" pitchFamily="34" charset="0"/>
              </a:rPr>
              <a:t>3 Practical Security Tools in Windows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93AAC2-A750-4076-B6F7-19D031A58E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6904"/>
            <a:ext cx="10928684" cy="52494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latin typeface="Ubuntu" panose="020B0504030602030204" pitchFamily="34" charset="0"/>
              </a:rPr>
              <a:t>3.2 Windows Firewall – Network Traffic Filtering</a:t>
            </a:r>
          </a:p>
          <a:p>
            <a:r>
              <a:rPr lang="en-US" sz="2400" b="1" dirty="0">
                <a:latin typeface="Ubuntu" panose="020B0504030602030204" pitchFamily="34" charset="0"/>
              </a:rPr>
              <a:t>Key tasks demonstrated in the lab: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Verify Firewall is </a:t>
            </a:r>
            <a:r>
              <a:rPr lang="en-US" b="1" dirty="0">
                <a:latin typeface="Ubuntu" panose="020B0504030602030204" pitchFamily="34" charset="0"/>
              </a:rPr>
              <a:t>ON</a:t>
            </a:r>
            <a:r>
              <a:rPr lang="en-US" dirty="0">
                <a:latin typeface="Ubuntu" panose="020B0504030602030204" pitchFamily="34" charset="0"/>
              </a:rPr>
              <a:t> for Domain, Private, Public networks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View </a:t>
            </a:r>
            <a:r>
              <a:rPr lang="en-US" b="1" dirty="0">
                <a:latin typeface="Ubuntu" panose="020B0504030602030204" pitchFamily="34" charset="0"/>
              </a:rPr>
              <a:t>Allowed apps</a:t>
            </a:r>
            <a:r>
              <a:rPr lang="en-US" dirty="0">
                <a:latin typeface="Ubuntu" panose="020B0504030602030204" pitchFamily="34" charset="0"/>
              </a:rPr>
              <a:t> (who has network permission)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Block or allow an app manually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Demonstrate how a blocked application cannot communicate online</a:t>
            </a:r>
          </a:p>
          <a:p>
            <a:r>
              <a:rPr lang="en-US" sz="2400" b="1" dirty="0">
                <a:latin typeface="Ubuntu" panose="020B0504030602030204" pitchFamily="34" charset="0"/>
              </a:rPr>
              <a:t>CIA Mapping:</a:t>
            </a:r>
          </a:p>
          <a:p>
            <a:pPr lvl="1"/>
            <a:r>
              <a:rPr lang="en-US" b="1" dirty="0">
                <a:latin typeface="Ubuntu" panose="020B0504030602030204" pitchFamily="34" charset="0"/>
              </a:rPr>
              <a:t>Confidentiality:</a:t>
            </a:r>
            <a:r>
              <a:rPr lang="en-US" dirty="0">
                <a:latin typeface="Ubuntu" panose="020B0504030602030204" pitchFamily="34" charset="0"/>
              </a:rPr>
              <a:t> blocks unauthorized remote access</a:t>
            </a:r>
          </a:p>
          <a:p>
            <a:pPr lvl="1"/>
            <a:r>
              <a:rPr lang="en-US" b="1" dirty="0">
                <a:latin typeface="Ubuntu" panose="020B0504030602030204" pitchFamily="34" charset="0"/>
              </a:rPr>
              <a:t>Integrity:</a:t>
            </a:r>
            <a:r>
              <a:rPr lang="en-US" dirty="0">
                <a:latin typeface="Ubuntu" panose="020B0504030602030204" pitchFamily="34" charset="0"/>
              </a:rPr>
              <a:t> prevents malicious remote modification</a:t>
            </a:r>
          </a:p>
          <a:p>
            <a:pPr lvl="1"/>
            <a:r>
              <a:rPr lang="en-US" b="1" dirty="0">
                <a:latin typeface="Ubuntu" panose="020B0504030602030204" pitchFamily="34" charset="0"/>
              </a:rPr>
              <a:t>Availability:</a:t>
            </a:r>
            <a:r>
              <a:rPr lang="en-US" dirty="0">
                <a:latin typeface="Ubuntu" panose="020B0504030602030204" pitchFamily="34" charset="0"/>
              </a:rPr>
              <a:t> stops network attacks that may disrupt system service</a:t>
            </a:r>
          </a:p>
          <a:p>
            <a:endParaRPr lang="en-US" sz="2400" dirty="0">
              <a:latin typeface="Ubuntu" panose="020B0504030602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EACD05-1D80-A5E0-2BDF-7666B4213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9DA52-5A9B-D74F-B6D1-23077B790422}" type="slidenum">
              <a:rPr lang="en-KH" smtClean="0"/>
              <a:t>23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40115012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569F75-27E5-9492-834F-30B5DE4195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4C73D2-AE0E-1189-805C-09E0C4085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306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Ubuntu" panose="020B0504030602030204" pitchFamily="34" charset="0"/>
              </a:rPr>
              <a:t>3 Practical Security Tools in Windows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DD530-B2F2-5D14-FAD0-B87E5B09BB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6904"/>
            <a:ext cx="10928684" cy="52494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latin typeface="Ubuntu" panose="020B0504030602030204" pitchFamily="34" charset="0"/>
              </a:rPr>
              <a:t>3.3 Windows Security Dashboard – Central Management</a:t>
            </a:r>
          </a:p>
          <a:p>
            <a:r>
              <a:rPr lang="en-US" sz="2400" dirty="0">
                <a:latin typeface="Ubuntu" panose="020B0504030602030204" pitchFamily="34" charset="0"/>
              </a:rPr>
              <a:t>The Windows Security dashboard provides a unified view of: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Virus &amp; threat protection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Firewall &amp; network protection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Account protection &amp; Device security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App &amp; browser control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Windows updates</a:t>
            </a:r>
          </a:p>
          <a:p>
            <a:r>
              <a:rPr lang="en-US" sz="2400" dirty="0">
                <a:latin typeface="Ubuntu" panose="020B0504030602030204" pitchFamily="34" charset="0"/>
              </a:rPr>
              <a:t>Modern OS security requires </a:t>
            </a:r>
            <a:r>
              <a:rPr lang="en-US" sz="2400" b="1" dirty="0">
                <a:latin typeface="Ubuntu" panose="020B0504030602030204" pitchFamily="34" charset="0"/>
              </a:rPr>
              <a:t>multiple layers</a:t>
            </a:r>
            <a:r>
              <a:rPr lang="en-US" sz="2400" dirty="0">
                <a:latin typeface="Ubuntu" panose="020B0504030602030204" pitchFamily="34" charset="0"/>
              </a:rPr>
              <a:t>, and the dashboard integrates these layers into one control center. </a:t>
            </a:r>
          </a:p>
          <a:p>
            <a:pPr marL="0" indent="0">
              <a:buNone/>
            </a:pPr>
            <a:endParaRPr lang="en-US" sz="2400" dirty="0">
              <a:latin typeface="Ubuntu" panose="020B0504030602030204" pitchFamily="34" charset="0"/>
            </a:endParaRPr>
          </a:p>
          <a:p>
            <a:pPr marL="0" indent="0">
              <a:buNone/>
            </a:pPr>
            <a:endParaRPr lang="en-US" sz="2400" dirty="0">
              <a:latin typeface="Ubuntu" panose="020B0504030602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C6BCB9-192F-9066-FF3A-7C627C8511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9DA52-5A9B-D74F-B6D1-23077B790422}" type="slidenum">
              <a:rPr lang="en-KH" smtClean="0"/>
              <a:t>24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2870411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DDF0DC-ACA5-57AE-0A78-808B0931E1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80580B-4938-A651-74E4-A1DB1DB59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306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Ubuntu" panose="020B0504030602030204" pitchFamily="34" charset="0"/>
              </a:rPr>
              <a:t>3 Practical Security Tools in Windows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09EC6F-EB45-1951-A68C-743E3FD0E3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6904"/>
            <a:ext cx="10928684" cy="52494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latin typeface="Ubuntu" panose="020B0504030602030204" pitchFamily="34" charset="0"/>
              </a:rPr>
              <a:t>3.4 Hands-on Activity: Windows Defender &amp; Firewall</a:t>
            </a:r>
          </a:p>
          <a:p>
            <a:r>
              <a:rPr lang="en-US" sz="2400" b="1" dirty="0">
                <a:latin typeface="Ubuntu" panose="020B0504030602030204" pitchFamily="34" charset="0"/>
              </a:rPr>
              <a:t>Step 1 — Enable Windows Defender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>
                <a:latin typeface="Ubuntu" panose="020B0504030602030204" pitchFamily="34" charset="0"/>
              </a:rPr>
              <a:t>Open </a:t>
            </a:r>
            <a:r>
              <a:rPr lang="en-US" b="1" dirty="0">
                <a:highlight>
                  <a:srgbClr val="FFFF00"/>
                </a:highlight>
                <a:latin typeface="Ubuntu" panose="020B0504030602030204" pitchFamily="34" charset="0"/>
              </a:rPr>
              <a:t>Start Menu </a:t>
            </a:r>
            <a:r>
              <a:rPr lang="en-US" b="1" dirty="0">
                <a:latin typeface="Ubuntu" panose="020B0504030602030204" pitchFamily="34" charset="0"/>
              </a:rPr>
              <a:t>→ </a:t>
            </a:r>
            <a:r>
              <a:rPr lang="en-US" b="1" dirty="0">
                <a:highlight>
                  <a:srgbClr val="FFFF00"/>
                </a:highlight>
                <a:latin typeface="Ubuntu" panose="020B0504030602030204" pitchFamily="34" charset="0"/>
              </a:rPr>
              <a:t>Windows Security</a:t>
            </a:r>
            <a:endParaRPr lang="en-US" dirty="0">
              <a:highlight>
                <a:srgbClr val="FFFF00"/>
              </a:highlight>
              <a:latin typeface="Ubuntu" panose="020B0504030602030204" pitchFamily="34" charset="0"/>
            </a:endParaRPr>
          </a:p>
          <a:p>
            <a:pPr marL="914400" lvl="1" indent="-457200">
              <a:buFont typeface="+mj-lt"/>
              <a:buAutoNum type="arabicPeriod"/>
            </a:pPr>
            <a:r>
              <a:rPr lang="en-US" dirty="0">
                <a:latin typeface="Ubuntu" panose="020B0504030602030204" pitchFamily="34" charset="0"/>
              </a:rPr>
              <a:t>Click </a:t>
            </a:r>
            <a:r>
              <a:rPr lang="en-US" b="1" dirty="0">
                <a:highlight>
                  <a:srgbClr val="FFFF00"/>
                </a:highlight>
                <a:latin typeface="Ubuntu" panose="020B0504030602030204" pitchFamily="34" charset="0"/>
              </a:rPr>
              <a:t>Virus &amp; threat protection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>
                <a:latin typeface="Ubuntu" panose="020B0504030602030204" pitchFamily="34" charset="0"/>
              </a:rPr>
              <a:t>In Virus &amp; threat protection settings, </a:t>
            </a:r>
            <a:r>
              <a:rPr lang="en-US" b="1" dirty="0">
                <a:latin typeface="Ubuntu" panose="020B0504030602030204" pitchFamily="34" charset="0"/>
              </a:rPr>
              <a:t>click </a:t>
            </a:r>
            <a:r>
              <a:rPr lang="en-US" b="1" dirty="0">
                <a:highlight>
                  <a:srgbClr val="FFFF00"/>
                </a:highlight>
                <a:latin typeface="Ubuntu" panose="020B0504030602030204" pitchFamily="34" charset="0"/>
              </a:rPr>
              <a:t>Manage settings</a:t>
            </a:r>
            <a:endParaRPr lang="en-US" dirty="0">
              <a:highlight>
                <a:srgbClr val="FFFF00"/>
              </a:highlight>
              <a:latin typeface="Ubuntu" panose="020B0504030602030204" pitchFamily="34" charset="0"/>
            </a:endParaRPr>
          </a:p>
          <a:p>
            <a:pPr marL="914400" lvl="1" indent="-457200">
              <a:buFont typeface="+mj-lt"/>
              <a:buAutoNum type="arabicPeriod"/>
            </a:pPr>
            <a:r>
              <a:rPr lang="en-US" dirty="0">
                <a:latin typeface="Ubuntu" panose="020B0504030602030204" pitchFamily="34" charset="0"/>
              </a:rPr>
              <a:t>Ensure these settings are </a:t>
            </a:r>
            <a:r>
              <a:rPr lang="en-US" b="1" dirty="0">
                <a:highlight>
                  <a:srgbClr val="FFFF00"/>
                </a:highlight>
                <a:latin typeface="Ubuntu" panose="020B0504030602030204" pitchFamily="34" charset="0"/>
              </a:rPr>
              <a:t>ON</a:t>
            </a:r>
            <a:r>
              <a:rPr lang="en-US" dirty="0">
                <a:latin typeface="Ubuntu" panose="020B0504030602030204" pitchFamily="34" charset="0"/>
              </a:rPr>
              <a:t>:</a:t>
            </a:r>
          </a:p>
          <a:p>
            <a:pPr lvl="2"/>
            <a:r>
              <a:rPr lang="en-US" sz="2400" dirty="0">
                <a:highlight>
                  <a:srgbClr val="FFFF00"/>
                </a:highlight>
                <a:latin typeface="Ubuntu" panose="020B0504030602030204" pitchFamily="34" charset="0"/>
              </a:rPr>
              <a:t>Real-time protection</a:t>
            </a:r>
          </a:p>
          <a:p>
            <a:pPr lvl="2"/>
            <a:r>
              <a:rPr lang="en-US" sz="2400" dirty="0">
                <a:highlight>
                  <a:srgbClr val="FFFF00"/>
                </a:highlight>
                <a:latin typeface="Ubuntu" panose="020B0504030602030204" pitchFamily="34" charset="0"/>
              </a:rPr>
              <a:t>Cloud-delivered protection</a:t>
            </a:r>
          </a:p>
          <a:p>
            <a:pPr lvl="2"/>
            <a:r>
              <a:rPr lang="en-US" sz="2400" dirty="0">
                <a:highlight>
                  <a:srgbClr val="FFFF00"/>
                </a:highlight>
                <a:latin typeface="Ubuntu" panose="020B0504030602030204" pitchFamily="34" charset="0"/>
              </a:rPr>
              <a:t>Automatic sample submission</a:t>
            </a:r>
          </a:p>
          <a:p>
            <a:pPr lvl="2"/>
            <a:r>
              <a:rPr lang="en-US" sz="2400" dirty="0">
                <a:highlight>
                  <a:srgbClr val="FFFF00"/>
                </a:highlight>
                <a:latin typeface="Ubuntu" panose="020B0504030602030204" pitchFamily="34" charset="0"/>
              </a:rPr>
              <a:t>Temper Protection</a:t>
            </a:r>
            <a:r>
              <a:rPr lang="en-US" sz="2400" dirty="0">
                <a:latin typeface="Ubuntu" panose="020B0504030602030204" pitchFamily="34" charset="0"/>
              </a:rPr>
              <a:t>	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>
                <a:latin typeface="Ubuntu" panose="020B0504030602030204" pitchFamily="34" charset="0"/>
              </a:rPr>
              <a:t>Click </a:t>
            </a:r>
            <a:r>
              <a:rPr lang="en-US" b="1" dirty="0">
                <a:highlight>
                  <a:srgbClr val="FFFF00"/>
                </a:highlight>
                <a:latin typeface="Ubuntu" panose="020B0504030602030204" pitchFamily="34" charset="0"/>
              </a:rPr>
              <a:t>Back</a:t>
            </a:r>
            <a:r>
              <a:rPr lang="en-US" dirty="0">
                <a:latin typeface="Ubuntu" panose="020B0504030602030204" pitchFamily="34" charset="0"/>
              </a:rPr>
              <a:t> button , and click </a:t>
            </a:r>
            <a:r>
              <a:rPr lang="en-US" b="1" dirty="0">
                <a:highlight>
                  <a:srgbClr val="FFFF00"/>
                </a:highlight>
                <a:latin typeface="Ubuntu" panose="020B0504030602030204" pitchFamily="34" charset="0"/>
              </a:rPr>
              <a:t>Check for updates</a:t>
            </a:r>
            <a:r>
              <a:rPr lang="en-US" dirty="0">
                <a:highlight>
                  <a:srgbClr val="FFFF00"/>
                </a:highlight>
                <a:latin typeface="Ubuntu" panose="020B0504030602030204" pitchFamily="34" charset="0"/>
              </a:rPr>
              <a:t> </a:t>
            </a:r>
            <a:r>
              <a:rPr lang="en-US" dirty="0">
                <a:latin typeface="Ubuntu" panose="020B0504030602030204" pitchFamily="34" charset="0"/>
              </a:rPr>
              <a:t>to update virus definitions.</a:t>
            </a:r>
          </a:p>
          <a:p>
            <a:endParaRPr lang="en-US" sz="2400" dirty="0">
              <a:latin typeface="Ubuntu" panose="020B0504030602030204" pitchFamily="34" charset="0"/>
            </a:endParaRPr>
          </a:p>
          <a:p>
            <a:pPr marL="0" indent="0">
              <a:buNone/>
            </a:pPr>
            <a:endParaRPr lang="en-US" sz="2400" dirty="0">
              <a:latin typeface="Ubuntu" panose="020B0504030602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11CAD1-0D00-4680-4E2B-4A0262CBD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9DA52-5A9B-D74F-B6D1-23077B790422}" type="slidenum">
              <a:rPr lang="en-KH" smtClean="0"/>
              <a:t>25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40301927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E3E5D4-50A2-8E96-6448-9D846338E7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A08F32-D53E-8252-72C8-C9FF0D5DF0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306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Ubuntu" panose="020B0504030602030204" pitchFamily="34" charset="0"/>
              </a:rPr>
              <a:t>3 Practical Security Tools in Windows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AC3B9A-31EF-FAF2-29E8-34D5F084B6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6904"/>
            <a:ext cx="10928684" cy="52494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latin typeface="Ubuntu" panose="020B0504030602030204" pitchFamily="34" charset="0"/>
              </a:rPr>
              <a:t>3.4 Hands-on Activity: Windows Defender &amp; Firewall</a:t>
            </a:r>
          </a:p>
          <a:p>
            <a:r>
              <a:rPr lang="en-US" sz="2400" b="1" dirty="0">
                <a:latin typeface="Ubuntu" panose="020B0504030602030204" pitchFamily="34" charset="0"/>
              </a:rPr>
              <a:t>Step 2 — Enable Windows Firewall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>
                <a:latin typeface="Ubuntu" panose="020B0504030602030204" pitchFamily="34" charset="0"/>
              </a:rPr>
              <a:t>In </a:t>
            </a:r>
            <a:r>
              <a:rPr lang="en-US" b="1" dirty="0">
                <a:latin typeface="Ubuntu" panose="020B0504030602030204" pitchFamily="34" charset="0"/>
              </a:rPr>
              <a:t>Windows Security</a:t>
            </a:r>
            <a:r>
              <a:rPr lang="en-US" dirty="0">
                <a:latin typeface="Ubuntu" panose="020B0504030602030204" pitchFamily="34" charset="0"/>
              </a:rPr>
              <a:t>, click </a:t>
            </a:r>
            <a:r>
              <a:rPr lang="en-US" b="1" dirty="0">
                <a:highlight>
                  <a:srgbClr val="FFFF00"/>
                </a:highlight>
                <a:latin typeface="Ubuntu" panose="020B0504030602030204" pitchFamily="34" charset="0"/>
              </a:rPr>
              <a:t>Firewall &amp; network protection</a:t>
            </a:r>
            <a:endParaRPr lang="en-US" dirty="0">
              <a:highlight>
                <a:srgbClr val="FFFF00"/>
              </a:highlight>
              <a:latin typeface="Ubuntu" panose="020B0504030602030204" pitchFamily="34" charset="0"/>
            </a:endParaRPr>
          </a:p>
          <a:p>
            <a:pPr marL="914400" lvl="1" indent="-457200">
              <a:buFont typeface="+mj-lt"/>
              <a:buAutoNum type="arabicPeriod"/>
            </a:pPr>
            <a:r>
              <a:rPr lang="en-US" dirty="0">
                <a:latin typeface="Ubuntu" panose="020B0504030602030204" pitchFamily="34" charset="0"/>
              </a:rPr>
              <a:t>Make sure Firewall is </a:t>
            </a:r>
            <a:r>
              <a:rPr lang="en-US" b="1" dirty="0">
                <a:latin typeface="Ubuntu" panose="020B0504030602030204" pitchFamily="34" charset="0"/>
              </a:rPr>
              <a:t>ON</a:t>
            </a:r>
            <a:r>
              <a:rPr lang="en-US" dirty="0">
                <a:latin typeface="Ubuntu" panose="020B0504030602030204" pitchFamily="34" charset="0"/>
              </a:rPr>
              <a:t> for:</a:t>
            </a:r>
          </a:p>
          <a:p>
            <a:pPr lvl="2"/>
            <a:r>
              <a:rPr lang="en-US" sz="2400" dirty="0">
                <a:highlight>
                  <a:srgbClr val="FFFF00"/>
                </a:highlight>
                <a:latin typeface="Ubuntu" panose="020B0504030602030204" pitchFamily="34" charset="0"/>
              </a:rPr>
              <a:t>Domain network</a:t>
            </a:r>
          </a:p>
          <a:p>
            <a:pPr lvl="2"/>
            <a:r>
              <a:rPr lang="en-US" sz="2400" dirty="0">
                <a:highlight>
                  <a:srgbClr val="FFFF00"/>
                </a:highlight>
                <a:latin typeface="Ubuntu" panose="020B0504030602030204" pitchFamily="34" charset="0"/>
              </a:rPr>
              <a:t>Private network</a:t>
            </a:r>
          </a:p>
          <a:p>
            <a:pPr lvl="2"/>
            <a:r>
              <a:rPr lang="en-US" sz="2400" dirty="0">
                <a:highlight>
                  <a:srgbClr val="FFFF00"/>
                </a:highlight>
                <a:latin typeface="Ubuntu" panose="020B0504030602030204" pitchFamily="34" charset="0"/>
              </a:rPr>
              <a:t>Public network</a:t>
            </a:r>
          </a:p>
          <a:p>
            <a:pPr marL="457200" lvl="1" indent="0">
              <a:buNone/>
            </a:pPr>
            <a:endParaRPr lang="en-US" dirty="0">
              <a:latin typeface="Ubuntu" panose="020B0504030602030204" pitchFamily="34" charset="0"/>
            </a:endParaRPr>
          </a:p>
          <a:p>
            <a:pPr marL="0" indent="0">
              <a:buNone/>
            </a:pPr>
            <a:endParaRPr lang="en-US" sz="2400" dirty="0">
              <a:latin typeface="Ubuntu" panose="020B0504030602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CF3838-6E50-64AB-E256-5013390F73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9DA52-5A9B-D74F-B6D1-23077B790422}" type="slidenum">
              <a:rPr lang="en-KH" smtClean="0"/>
              <a:t>26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19533359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0AAED1-9722-93E5-5906-0F622C93A0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14540-5AB2-6607-D402-8505690F32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306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Ubuntu" panose="020B0504030602030204" pitchFamily="34" charset="0"/>
              </a:rPr>
              <a:t>3 Practical Security Tools in Windows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CD9C97-540B-7012-BB83-9B5C4EAA49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6904"/>
            <a:ext cx="10928684" cy="52494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latin typeface="Ubuntu" panose="020B0504030602030204" pitchFamily="34" charset="0"/>
              </a:rPr>
              <a:t>3.4 Hands-on Activity: Windows Defender &amp; Firewall</a:t>
            </a:r>
          </a:p>
          <a:p>
            <a:r>
              <a:rPr lang="en-US" sz="2400" b="1" dirty="0">
                <a:latin typeface="Ubuntu" panose="020B0504030602030204" pitchFamily="34" charset="0"/>
              </a:rPr>
              <a:t>Step 3 — Perform a Quick Scan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>
                <a:latin typeface="Ubuntu" panose="020B0504030602030204" pitchFamily="34" charset="0"/>
              </a:rPr>
              <a:t>Go back to </a:t>
            </a:r>
            <a:r>
              <a:rPr lang="en-US" b="1" dirty="0">
                <a:highlight>
                  <a:srgbClr val="FFFF00"/>
                </a:highlight>
                <a:latin typeface="Ubuntu" panose="020B0504030602030204" pitchFamily="34" charset="0"/>
              </a:rPr>
              <a:t>Virus &amp; threat protection</a:t>
            </a:r>
            <a:endParaRPr lang="en-US" dirty="0">
              <a:highlight>
                <a:srgbClr val="FFFF00"/>
              </a:highlight>
              <a:latin typeface="Ubuntu" panose="020B0504030602030204" pitchFamily="34" charset="0"/>
            </a:endParaRPr>
          </a:p>
          <a:p>
            <a:pPr marL="914400" lvl="1" indent="-457200">
              <a:buFont typeface="+mj-lt"/>
              <a:buAutoNum type="arabicPeriod"/>
            </a:pPr>
            <a:r>
              <a:rPr lang="en-US" dirty="0">
                <a:latin typeface="Ubuntu" panose="020B0504030602030204" pitchFamily="34" charset="0"/>
              </a:rPr>
              <a:t>Select </a:t>
            </a:r>
            <a:r>
              <a:rPr lang="en-US" b="1" dirty="0">
                <a:highlight>
                  <a:srgbClr val="FFFF00"/>
                </a:highlight>
                <a:latin typeface="Ubuntu" panose="020B0504030602030204" pitchFamily="34" charset="0"/>
              </a:rPr>
              <a:t>Quick scan</a:t>
            </a:r>
            <a:endParaRPr lang="en-US" dirty="0">
              <a:highlight>
                <a:srgbClr val="FFFF00"/>
              </a:highlight>
              <a:latin typeface="Ubuntu" panose="020B0504030602030204" pitchFamily="34" charset="0"/>
            </a:endParaRPr>
          </a:p>
          <a:p>
            <a:pPr marL="914400" lvl="1" indent="-457200">
              <a:buFont typeface="+mj-lt"/>
              <a:buAutoNum type="arabicPeriod"/>
            </a:pPr>
            <a:r>
              <a:rPr lang="en-US" dirty="0">
                <a:latin typeface="Ubuntu" panose="020B0504030602030204" pitchFamily="34" charset="0"/>
              </a:rPr>
              <a:t>Wait for the scan to finish.</a:t>
            </a:r>
          </a:p>
          <a:p>
            <a:r>
              <a:rPr lang="en-US" sz="2400" b="1" dirty="0">
                <a:latin typeface="Ubuntu" panose="020B0504030602030204" pitchFamily="34" charset="0"/>
              </a:rPr>
              <a:t>Step 4 — Review the Report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After the scan &gt; Click </a:t>
            </a:r>
            <a:r>
              <a:rPr lang="en-US" b="1" dirty="0">
                <a:highlight>
                  <a:srgbClr val="FFFF00"/>
                </a:highlight>
                <a:latin typeface="Ubuntu" panose="020B0504030602030204" pitchFamily="34" charset="0"/>
              </a:rPr>
              <a:t>Protection history</a:t>
            </a:r>
            <a:endParaRPr lang="en-US" dirty="0">
              <a:highlight>
                <a:srgbClr val="FFFF00"/>
              </a:highlight>
              <a:latin typeface="Ubuntu" panose="020B0504030602030204" pitchFamily="34" charset="0"/>
            </a:endParaRPr>
          </a:p>
          <a:p>
            <a:pPr lvl="1"/>
            <a:r>
              <a:rPr lang="en-US" dirty="0">
                <a:latin typeface="Ubuntu" panose="020B0504030602030204" pitchFamily="34" charset="0"/>
              </a:rPr>
              <a:t>Show students:</a:t>
            </a:r>
          </a:p>
          <a:p>
            <a:pPr lvl="2"/>
            <a:r>
              <a:rPr lang="en-US" sz="2400" dirty="0">
                <a:latin typeface="Ubuntu" panose="020B0504030602030204" pitchFamily="34" charset="0"/>
              </a:rPr>
              <a:t>Quarantined files</a:t>
            </a:r>
          </a:p>
          <a:p>
            <a:pPr lvl="2"/>
            <a:r>
              <a:rPr lang="en-US" sz="2400" dirty="0">
                <a:latin typeface="Ubuntu" panose="020B0504030602030204" pitchFamily="34" charset="0"/>
              </a:rPr>
              <a:t>Blocked threats</a:t>
            </a:r>
          </a:p>
          <a:p>
            <a:pPr lvl="2"/>
            <a:r>
              <a:rPr lang="en-US" sz="2400" dirty="0">
                <a:latin typeface="Ubuntu" panose="020B0504030602030204" pitchFamily="34" charset="0"/>
              </a:rPr>
              <a:t>Suspicious behavior prevented</a:t>
            </a:r>
          </a:p>
          <a:p>
            <a:pPr lvl="2"/>
            <a:r>
              <a:rPr lang="en-US" sz="2400" dirty="0">
                <a:latin typeface="Ubuntu" panose="020B0504030602030204" pitchFamily="34" charset="0"/>
              </a:rPr>
              <a:t>Recently scanned items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Explain what each detected threat means.</a:t>
            </a:r>
          </a:p>
          <a:p>
            <a:pPr lvl="1"/>
            <a:endParaRPr lang="en-US" dirty="0">
              <a:latin typeface="Ubuntu" panose="020B0504030602030204" pitchFamily="34" charset="0"/>
            </a:endParaRPr>
          </a:p>
          <a:p>
            <a:pPr marL="0" indent="0">
              <a:buNone/>
            </a:pPr>
            <a:endParaRPr lang="en-US" sz="2400" dirty="0">
              <a:latin typeface="Ubuntu" panose="020B0504030602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41EA71-A774-5421-FC20-08ADC8D51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9DA52-5A9B-D74F-B6D1-23077B790422}" type="slidenum">
              <a:rPr lang="en-KH" smtClean="0"/>
              <a:t>27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35574914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98F721-308B-B0B9-70D3-2F9958132B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D55860-E81E-6947-4AE4-E23AD9E6A6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306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Ubuntu" panose="020B0504030602030204" pitchFamily="34" charset="0"/>
              </a:rPr>
              <a:t>3 Practical Security Tools in Windows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32BC1-DC43-E16C-A519-BAE1D38301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6904"/>
            <a:ext cx="10928684" cy="52494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latin typeface="Ubuntu" panose="020B0504030602030204" pitchFamily="34" charset="0"/>
              </a:rPr>
              <a:t>3.4 Hands-on Activity: Windows Defender &amp; Firewall</a:t>
            </a:r>
            <a:endParaRPr lang="en-US" dirty="0">
              <a:latin typeface="Ubuntu" panose="020B0504030602030204" pitchFamily="34" charset="0"/>
            </a:endParaRPr>
          </a:p>
          <a:p>
            <a:pPr marL="0" indent="0">
              <a:buNone/>
            </a:pPr>
            <a:endParaRPr lang="en-US" sz="2400" dirty="0">
              <a:latin typeface="Ubuntu" panose="020B0504030602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28E6F4-78D9-4F97-0EF3-617DA80E6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9DA52-5A9B-D74F-B6D1-23077B790422}" type="slidenum">
              <a:rPr lang="en-KH" smtClean="0"/>
              <a:t>28</a:t>
            </a:fld>
            <a:endParaRPr lang="en-KH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8A9AD0F-5F1E-36B1-E68E-E3E435C943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8700" y="1606030"/>
            <a:ext cx="7885969" cy="4866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091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4DCADD-08BE-7924-3BDD-000AD69E9F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50D043-9C83-689C-F395-83921BB3D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306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Ubuntu" panose="020B0504030602030204" pitchFamily="34" charset="0"/>
              </a:rPr>
              <a:t>3 Practical Security Tools in Windows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32D12A-2297-D01F-E310-DBC66E1A78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6904"/>
            <a:ext cx="10928684" cy="52494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latin typeface="Ubuntu" panose="020B0504030602030204" pitchFamily="34" charset="0"/>
              </a:rPr>
              <a:t>3.4 Hands-on Activity: Windows Defender &amp; Firewall</a:t>
            </a:r>
          </a:p>
          <a:p>
            <a:r>
              <a:rPr lang="en-US" sz="2400" b="1" dirty="0">
                <a:latin typeface="Ubuntu" panose="020B0504030602030204" pitchFamily="34" charset="0"/>
              </a:rPr>
              <a:t>Mini Reflection Question</a:t>
            </a:r>
          </a:p>
          <a:p>
            <a:r>
              <a:rPr lang="en-US" sz="2400" dirty="0">
                <a:latin typeface="Ubuntu" panose="020B0504030602030204" pitchFamily="34" charset="0"/>
              </a:rPr>
              <a:t>Answer this question: </a:t>
            </a:r>
            <a:r>
              <a:rPr lang="en-US" sz="2400" b="1" dirty="0">
                <a:latin typeface="Ubuntu" panose="020B0504030602030204" pitchFamily="34" charset="0"/>
              </a:rPr>
              <a:t>“Which threats did your system prevent?”</a:t>
            </a:r>
          </a:p>
          <a:p>
            <a:r>
              <a:rPr lang="en-US" sz="2400" dirty="0">
                <a:latin typeface="Ubuntu" panose="020B0504030602030204" pitchFamily="34" charset="0"/>
              </a:rPr>
              <a:t>Sample answers: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Malware blocked by Defender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Suspicious file or app quarantined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Dangerous website or script blocked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Unauthorized app blocked by Firewall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No threats found (still acceptable if system is clean)</a:t>
            </a:r>
          </a:p>
          <a:p>
            <a:r>
              <a:rPr lang="en-US" sz="2400" dirty="0">
                <a:latin typeface="Ubuntu" panose="020B0504030602030204" pitchFamily="34" charset="0"/>
              </a:rPr>
              <a:t>This reinforces how Windows’ built-in tools actively protect confidentiality, integrity, and availability.</a:t>
            </a:r>
          </a:p>
          <a:p>
            <a:pPr lvl="1"/>
            <a:endParaRPr lang="en-US" dirty="0">
              <a:latin typeface="Ubuntu" panose="020B0504030602030204" pitchFamily="34" charset="0"/>
            </a:endParaRPr>
          </a:p>
          <a:p>
            <a:pPr marL="0" indent="0">
              <a:buNone/>
            </a:pPr>
            <a:endParaRPr lang="en-US" sz="2400" dirty="0">
              <a:latin typeface="Ubuntu" panose="020B0504030602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BAB5DA-A86F-D3E5-F340-2A76269DE8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9DA52-5A9B-D74F-B6D1-23077B790422}" type="slidenum">
              <a:rPr lang="en-KH" smtClean="0"/>
              <a:t>29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37861075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20F041-B9BE-5D36-87FE-A1C93A4DA8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3BA62-B9F4-6608-F6FF-68C455E72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306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Ubuntu" panose="020B0504030602030204" pitchFamily="34" charset="0"/>
              </a:rPr>
              <a:t>1. What is Computer Security?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00E618-BEAC-17F8-BC03-F84B281BDE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6904"/>
            <a:ext cx="10928684" cy="524944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b="1" dirty="0">
                <a:latin typeface="Ubuntu" panose="020B0504030602030204" pitchFamily="34" charset="0"/>
              </a:rPr>
              <a:t>1.2 Purpose of Information Security</a:t>
            </a:r>
          </a:p>
          <a:p>
            <a:pPr>
              <a:lnSpc>
                <a:spcPct val="110000"/>
              </a:lnSpc>
            </a:pPr>
            <a:r>
              <a:rPr lang="en-US" sz="2400" dirty="0">
                <a:latin typeface="Ubuntu" panose="020B0504030602030204" pitchFamily="34" charset="0"/>
              </a:rPr>
              <a:t>The primary purpose of information security is to preserve the value of information assets. Organizations and individuals rely on computer security to:</a:t>
            </a:r>
          </a:p>
          <a:p>
            <a:pPr lvl="1">
              <a:lnSpc>
                <a:spcPct val="110000"/>
              </a:lnSpc>
            </a:pPr>
            <a:r>
              <a:rPr lang="en-US" dirty="0">
                <a:latin typeface="Ubuntu" panose="020B0504030602030204" pitchFamily="34" charset="0"/>
              </a:rPr>
              <a:t>Prevent unauthorized access to sensitive data</a:t>
            </a:r>
          </a:p>
          <a:p>
            <a:pPr lvl="1">
              <a:lnSpc>
                <a:spcPct val="110000"/>
              </a:lnSpc>
            </a:pPr>
            <a:r>
              <a:rPr lang="en-US" dirty="0">
                <a:latin typeface="Ubuntu" panose="020B0504030602030204" pitchFamily="34" charset="0"/>
              </a:rPr>
              <a:t>Protect systems from attacks or misuse</a:t>
            </a:r>
          </a:p>
          <a:p>
            <a:pPr lvl="1">
              <a:lnSpc>
                <a:spcPct val="110000"/>
              </a:lnSpc>
            </a:pPr>
            <a:r>
              <a:rPr lang="en-US" dirty="0">
                <a:latin typeface="Ubuntu" panose="020B0504030602030204" pitchFamily="34" charset="0"/>
              </a:rPr>
              <a:t>Ensure reliable operations of networks and devices</a:t>
            </a:r>
          </a:p>
          <a:p>
            <a:pPr lvl="1">
              <a:lnSpc>
                <a:spcPct val="110000"/>
              </a:lnSpc>
            </a:pPr>
            <a:r>
              <a:rPr lang="en-US" dirty="0">
                <a:latin typeface="Ubuntu" panose="020B0504030602030204" pitchFamily="34" charset="0"/>
              </a:rPr>
              <a:t>Maintain trust, privacy, and business continuity</a:t>
            </a:r>
          </a:p>
          <a:p>
            <a:pPr>
              <a:lnSpc>
                <a:spcPct val="110000"/>
              </a:lnSpc>
            </a:pPr>
            <a:r>
              <a:rPr lang="en-US" sz="2400" dirty="0">
                <a:latin typeface="Ubuntu" panose="020B0504030602030204" pitchFamily="34" charset="0"/>
              </a:rPr>
              <a:t>Modern threats make security essential for personal users, businesses, governments, and society because digital assets are constantly targeted.</a:t>
            </a:r>
          </a:p>
          <a:p>
            <a:pPr>
              <a:lnSpc>
                <a:spcPct val="150000"/>
              </a:lnSpc>
            </a:pPr>
            <a:endParaRPr lang="en-US" sz="2400" dirty="0">
              <a:latin typeface="Ubuntu" panose="020B0504030602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C5BF08-074F-A362-252A-658DE388B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9DA52-5A9B-D74F-B6D1-23077B790422}" type="slidenum">
              <a:rPr lang="en-KH" smtClean="0"/>
              <a:t>3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257585194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1DFFBF-53C9-FD47-AD83-34D4790AA8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1513" y="1122363"/>
            <a:ext cx="10747336" cy="2387600"/>
          </a:xfrm>
        </p:spPr>
        <p:txBody>
          <a:bodyPr>
            <a:normAutofit/>
          </a:bodyPr>
          <a:lstStyle/>
          <a:p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Ubuntu" panose="020B0504030602030204" pitchFamily="34" charset="0"/>
              </a:rPr>
            </a:b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Ubuntu" panose="020B0504030602030204" pitchFamily="34" charset="0"/>
              </a:rPr>
              <a:t>Thank You</a:t>
            </a:r>
            <a:r>
              <a:rPr lang="en-KH" dirty="0">
                <a:effectLst>
                  <a:outerShdw blurRad="38100" dist="38100" dir="2700000" algn="tl">
                    <a:srgbClr val="C0C0C0"/>
                  </a:outerShdw>
                </a:effectLst>
                <a:latin typeface="Ubuntu" panose="020B0504030602030204" pitchFamily="34" charset="0"/>
              </a:rPr>
              <a:t> 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Ubuntu" panose="020B0504030602030204" pitchFamily="34" charset="0"/>
              </a:rPr>
              <a:t> </a:t>
            </a:r>
            <a:endParaRPr lang="en-KH" dirty="0">
              <a:effectLst>
                <a:outerShdw blurRad="38100" dist="38100" dir="2700000" algn="tl">
                  <a:srgbClr val="C0C0C0"/>
                </a:outerShdw>
              </a:effectLst>
              <a:latin typeface="Ubuntu" panose="020B05040306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2402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EFECB6-318C-A57C-89E2-E93E59E97B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8A7BD0-F497-F756-586E-22D5BE30B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306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Ubuntu" panose="020B0504030602030204" pitchFamily="34" charset="0"/>
              </a:rPr>
              <a:t>1. What is Computer Security?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E4F78E-F806-751C-8494-2644F5822D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6904"/>
            <a:ext cx="10928684" cy="524944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b="1" dirty="0">
                <a:latin typeface="Ubuntu" panose="020B0504030602030204" pitchFamily="34" charset="0"/>
              </a:rPr>
              <a:t>1.3 Key Concepts: Assets, Threats, Vulnerabilities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2400" b="1" dirty="0">
                <a:latin typeface="Ubuntu" panose="020B0504030602030204" pitchFamily="34" charset="0"/>
              </a:rPr>
              <a:t>a. Assets: </a:t>
            </a:r>
            <a:r>
              <a:rPr lang="en-US" sz="2400" dirty="0">
                <a:latin typeface="Ubuntu" panose="020B0504030602030204" pitchFamily="34" charset="0"/>
              </a:rPr>
              <a:t>Assets are anything of value that needs protection, such as:</a:t>
            </a:r>
          </a:p>
          <a:p>
            <a:pPr>
              <a:lnSpc>
                <a:spcPct val="110000"/>
              </a:lnSpc>
            </a:pPr>
            <a:r>
              <a:rPr lang="en-US" sz="2400" dirty="0">
                <a:latin typeface="Ubuntu" panose="020B0504030602030204" pitchFamily="34" charset="0"/>
              </a:rPr>
              <a:t>Data (personal information, passwords, financial records)</a:t>
            </a:r>
          </a:p>
          <a:p>
            <a:pPr>
              <a:lnSpc>
                <a:spcPct val="110000"/>
              </a:lnSpc>
            </a:pPr>
            <a:r>
              <a:rPr lang="en-US" sz="2400" dirty="0">
                <a:latin typeface="Ubuntu" panose="020B0504030602030204" pitchFamily="34" charset="0"/>
              </a:rPr>
              <a:t>Hardware (computers, laptops, phones)</a:t>
            </a:r>
          </a:p>
          <a:p>
            <a:pPr>
              <a:lnSpc>
                <a:spcPct val="110000"/>
              </a:lnSpc>
            </a:pPr>
            <a:r>
              <a:rPr lang="en-US" sz="2400" dirty="0">
                <a:latin typeface="Ubuntu" panose="020B0504030602030204" pitchFamily="34" charset="0"/>
              </a:rPr>
              <a:t>Software (applications, operating systems)</a:t>
            </a:r>
          </a:p>
          <a:p>
            <a:pPr>
              <a:lnSpc>
                <a:spcPct val="110000"/>
              </a:lnSpc>
            </a:pPr>
            <a:r>
              <a:rPr lang="en-US" sz="2400" dirty="0">
                <a:latin typeface="Ubuntu" panose="020B0504030602030204" pitchFamily="34" charset="0"/>
              </a:rPr>
              <a:t>People (users and administrators)</a:t>
            </a:r>
          </a:p>
          <a:p>
            <a:pPr marL="0" indent="0">
              <a:lnSpc>
                <a:spcPct val="110000"/>
              </a:lnSpc>
              <a:buNone/>
            </a:pPr>
            <a:endParaRPr lang="en-US" sz="2400" dirty="0">
              <a:latin typeface="Ubuntu" panose="020B0504030602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869D9E-C247-984A-043D-927D291AB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9DA52-5A9B-D74F-B6D1-23077B790422}" type="slidenum">
              <a:rPr lang="en-KH" smtClean="0"/>
              <a:t>4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3313120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BADE87-F81A-5C41-D512-2A7428C651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8D2A2F-C16C-1EF1-5238-94A52A0C4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306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Ubuntu" panose="020B0504030602030204" pitchFamily="34" charset="0"/>
              </a:rPr>
              <a:t>1. What is Computer Security?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77EE64-5F2A-7A0C-3FFE-D93C846A3C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6904"/>
            <a:ext cx="10928684" cy="524944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b="1" dirty="0">
                <a:latin typeface="Ubuntu" panose="020B0504030602030204" pitchFamily="34" charset="0"/>
              </a:rPr>
              <a:t>1.3 Key Concepts: Assets, Threats, Vulnerabilities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2400" b="1" dirty="0">
                <a:latin typeface="Ubuntu" panose="020B0504030602030204" pitchFamily="34" charset="0"/>
              </a:rPr>
              <a:t>b. Threats</a:t>
            </a:r>
            <a:r>
              <a:rPr lang="en-US" sz="2400" dirty="0">
                <a:latin typeface="Ubuntu" panose="020B0504030602030204" pitchFamily="34" charset="0"/>
              </a:rPr>
              <a:t>: Threats are potential dangers that can exploit weaknesses and cause harm. Examples include:</a:t>
            </a:r>
          </a:p>
          <a:p>
            <a:r>
              <a:rPr lang="en-US" sz="2400" dirty="0">
                <a:latin typeface="Ubuntu" panose="020B0504030602030204" pitchFamily="34" charset="0"/>
              </a:rPr>
              <a:t>Malware attacks</a:t>
            </a:r>
          </a:p>
          <a:p>
            <a:r>
              <a:rPr lang="en-US" sz="2400" dirty="0">
                <a:latin typeface="Ubuntu" panose="020B0504030602030204" pitchFamily="34" charset="0"/>
              </a:rPr>
              <a:t>Phishing and social engineering</a:t>
            </a:r>
          </a:p>
          <a:p>
            <a:r>
              <a:rPr lang="en-US" sz="2400" dirty="0">
                <a:latin typeface="Ubuntu" panose="020B0504030602030204" pitchFamily="34" charset="0"/>
              </a:rPr>
              <a:t>Unauthorized access</a:t>
            </a:r>
          </a:p>
          <a:p>
            <a:r>
              <a:rPr lang="en-US" sz="2400" dirty="0">
                <a:latin typeface="Ubuntu" panose="020B0504030602030204" pitchFamily="34" charset="0"/>
              </a:rPr>
              <a:t>System failures or accidents</a:t>
            </a:r>
          </a:p>
          <a:p>
            <a:pPr>
              <a:lnSpc>
                <a:spcPct val="110000"/>
              </a:lnSpc>
            </a:pPr>
            <a:endParaRPr lang="en-US" sz="2400" dirty="0">
              <a:latin typeface="Ubuntu" panose="020B0504030602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EE01BB-61D5-ADDD-49CC-E00E7E0BE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9DA52-5A9B-D74F-B6D1-23077B790422}" type="slidenum">
              <a:rPr lang="en-KH" smtClean="0"/>
              <a:t>5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29264881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98BF13-EFC7-30DC-8803-E9C96E32D8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62D768-8685-7565-DCB7-C5F54543B8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306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Ubuntu" panose="020B0504030602030204" pitchFamily="34" charset="0"/>
              </a:rPr>
              <a:t>1. What is Computer Security?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D63E1F-4179-1797-6F45-7778B4A01B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6904"/>
            <a:ext cx="10928684" cy="524944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b="1" dirty="0">
                <a:latin typeface="Ubuntu" panose="020B0504030602030204" pitchFamily="34" charset="0"/>
              </a:rPr>
              <a:t>1.3 Key Concepts: Assets, Threats, Vulnerabilities</a:t>
            </a:r>
          </a:p>
          <a:p>
            <a:pPr marL="0" indent="0">
              <a:buNone/>
            </a:pPr>
            <a:r>
              <a:rPr lang="en-US" sz="2400" b="1" dirty="0">
                <a:latin typeface="Ubuntu" panose="020B0504030602030204" pitchFamily="34" charset="0"/>
              </a:rPr>
              <a:t>c. Vulnerabilities</a:t>
            </a:r>
            <a:r>
              <a:rPr lang="en-US" sz="2400" dirty="0">
                <a:latin typeface="Ubuntu" panose="020B0504030602030204" pitchFamily="34" charset="0"/>
              </a:rPr>
              <a:t>: Vulnerabilities are weaknesses in a system that can be exploited by threats. These may include: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Weak passwords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Unpatched software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Misconfigured systems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Poor user practices</a:t>
            </a:r>
          </a:p>
          <a:p>
            <a:pPr>
              <a:lnSpc>
                <a:spcPct val="110000"/>
              </a:lnSpc>
            </a:pPr>
            <a:r>
              <a:rPr lang="en-US" sz="2400" dirty="0">
                <a:latin typeface="Ubuntu" panose="020B0504030602030204" pitchFamily="34" charset="0"/>
              </a:rPr>
              <a:t>Security exists because threats exploit vulnerabilities to damage assets, so the goal of security is to minimize or eliminate this risk.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181EE2-1397-634A-3AB6-458E3DE63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9DA52-5A9B-D74F-B6D1-23077B790422}" type="slidenum">
              <a:rPr lang="en-KH" smtClean="0"/>
              <a:t>6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14543286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CCEED0-38DA-6129-EF69-2F549FA711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DC0446-2ABB-EF0B-3C09-17C95340E8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306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Ubuntu" panose="020B0504030602030204" pitchFamily="34" charset="0"/>
              </a:rPr>
              <a:t>1. What is Computer Security?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1A239A-BE79-91A8-F870-B4FA739CE0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6904"/>
            <a:ext cx="10928684" cy="524944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b="1" dirty="0">
                <a:latin typeface="Ubuntu" panose="020B0504030602030204" pitchFamily="34" charset="0"/>
              </a:rPr>
              <a:t>1.4 Group discussion: </a:t>
            </a:r>
            <a:r>
              <a:rPr lang="en-US" sz="2400" dirty="0">
                <a:latin typeface="Ubuntu" panose="020B0504030602030204" pitchFamily="34" charset="0"/>
              </a:rPr>
              <a:t>Core definitions and examples from daily life</a:t>
            </a:r>
          </a:p>
          <a:p>
            <a:pPr>
              <a:lnSpc>
                <a:spcPct val="110000"/>
              </a:lnSpc>
            </a:pPr>
            <a:r>
              <a:rPr lang="en-US" sz="2400" dirty="0">
                <a:latin typeface="Ubuntu" panose="020B0504030602030204" pitchFamily="34" charset="0"/>
              </a:rPr>
              <a:t>What data do you protect daily?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F8ED61-B278-CAC3-D658-EFE26884A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9DA52-5A9B-D74F-B6D1-23077B790422}" type="slidenum">
              <a:rPr lang="en-KH" smtClean="0"/>
              <a:t>7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9744048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DA076A-07B9-A1D8-F6F1-D0B4C1C497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F700D-0BEC-0759-05CD-735F1A9B6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306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Ubuntu" panose="020B0504030602030204" pitchFamily="34" charset="0"/>
              </a:rPr>
              <a:t>2 CIA Triad &amp; Threats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C333FE-D63B-0179-2F7C-DD4BC31A5C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6904"/>
            <a:ext cx="10928684" cy="524944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b="1" dirty="0">
                <a:latin typeface="Ubuntu" panose="020B0504030602030204" pitchFamily="34" charset="0"/>
              </a:rPr>
              <a:t>2.1 The CIA Triad: </a:t>
            </a:r>
            <a:r>
              <a:rPr lang="en-US" sz="2400" dirty="0">
                <a:latin typeface="Ubuntu" panose="020B0504030602030204" pitchFamily="34" charset="0"/>
              </a:rPr>
              <a:t>The CIA Triad is the fundamental model of information security. It represents the three core goals that all security measures aim to protect.</a:t>
            </a:r>
          </a:p>
          <a:p>
            <a:pPr marL="0" indent="0">
              <a:buNone/>
            </a:pPr>
            <a:r>
              <a:rPr lang="en-US" sz="2400" b="1" dirty="0">
                <a:latin typeface="Ubuntu" panose="020B0504030602030204" pitchFamily="34" charset="0"/>
              </a:rPr>
              <a:t>a. Confidentiality</a:t>
            </a:r>
          </a:p>
          <a:p>
            <a:r>
              <a:rPr lang="en-US" sz="2400" dirty="0">
                <a:latin typeface="Ubuntu" panose="020B0504030602030204" pitchFamily="34" charset="0"/>
              </a:rPr>
              <a:t>Confidentiality ensures that information is accessible only to authorized individuals. </a:t>
            </a:r>
          </a:p>
          <a:p>
            <a:r>
              <a:rPr lang="en-US" sz="2400" dirty="0">
                <a:latin typeface="Ubuntu" panose="020B0504030602030204" pitchFamily="34" charset="0"/>
              </a:rPr>
              <a:t>It prevents unauthorized access, viewing, or disclosure of sensitive data.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F0DBEA-9B6F-DBDB-17F9-29D62B0597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9DA52-5A9B-D74F-B6D1-23077B790422}" type="slidenum">
              <a:rPr lang="en-KH" smtClean="0"/>
              <a:t>8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14412796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8A71EA-0760-95E8-18EB-21E0A960D2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950AB-B1A0-1CAB-0064-38ED139DD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306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Ubuntu" panose="020B0504030602030204" pitchFamily="34" charset="0"/>
              </a:rPr>
              <a:t>2 CIA Triad &amp; Threats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56A931-0E53-7BBA-371C-34C2DDBFD1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6904"/>
            <a:ext cx="10928684" cy="524944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b="1" dirty="0">
                <a:latin typeface="Ubuntu" panose="020B0504030602030204" pitchFamily="34" charset="0"/>
              </a:rPr>
              <a:t>2.1 The CIA Triad: </a:t>
            </a:r>
            <a:r>
              <a:rPr lang="en-US" sz="2400" dirty="0">
                <a:latin typeface="Ubuntu" panose="020B0504030602030204" pitchFamily="34" charset="0"/>
              </a:rPr>
              <a:t>The CIA Triad is the fundamental model of information security. It represents the three core goals that all security measures aim to protect.</a:t>
            </a:r>
          </a:p>
          <a:p>
            <a:pPr marL="0" indent="0">
              <a:buNone/>
            </a:pPr>
            <a:r>
              <a:rPr lang="en-US" sz="2400" b="1" dirty="0">
                <a:latin typeface="Ubuntu" panose="020B0504030602030204" pitchFamily="34" charset="0"/>
              </a:rPr>
              <a:t>a. Confidentiality</a:t>
            </a:r>
          </a:p>
          <a:p>
            <a:r>
              <a:rPr lang="en-US" sz="2400" dirty="0">
                <a:latin typeface="Ubuntu" panose="020B0504030602030204" pitchFamily="34" charset="0"/>
              </a:rPr>
              <a:t>Examples: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Password protection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Encryption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Access control lists</a:t>
            </a:r>
          </a:p>
          <a:p>
            <a:pPr lvl="1"/>
            <a:r>
              <a:rPr lang="en-US" dirty="0">
                <a:latin typeface="Ubuntu" panose="020B0504030602030204" pitchFamily="34" charset="0"/>
              </a:rPr>
              <a:t>Multi-factor authentication</a:t>
            </a:r>
          </a:p>
          <a:p>
            <a:endParaRPr lang="en-US" sz="2400" dirty="0">
              <a:latin typeface="Ubuntu" panose="020B0504030602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85C1A1-FA8F-AE35-94C2-424E1D1EB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9DA52-5A9B-D74F-B6D1-23077B790422}" type="slidenum">
              <a:rPr lang="en-KH" smtClean="0"/>
              <a:t>9</a:t>
            </a:fld>
            <a:endParaRPr lang="en-KH"/>
          </a:p>
        </p:txBody>
      </p:sp>
    </p:spTree>
    <p:extLst>
      <p:ext uri="{BB962C8B-B14F-4D97-AF65-F5344CB8AC3E}">
        <p14:creationId xmlns:p14="http://schemas.microsoft.com/office/powerpoint/2010/main" val="11523114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3360</TotalTime>
  <Words>1884</Words>
  <Application>Microsoft Office PowerPoint</Application>
  <PresentationFormat>Widescreen</PresentationFormat>
  <Paragraphs>313</Paragraphs>
  <Slides>30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Calibri</vt:lpstr>
      <vt:lpstr>Calibri Light</vt:lpstr>
      <vt:lpstr>Ubuntu</vt:lpstr>
      <vt:lpstr>Office Theme</vt:lpstr>
      <vt:lpstr> Lecture 1: Introduction to Computer Security</vt:lpstr>
      <vt:lpstr>1. What is Computer Security? </vt:lpstr>
      <vt:lpstr>1. What is Computer Security? </vt:lpstr>
      <vt:lpstr>1. What is Computer Security? </vt:lpstr>
      <vt:lpstr>1. What is Computer Security? </vt:lpstr>
      <vt:lpstr>1. What is Computer Security? </vt:lpstr>
      <vt:lpstr>1. What is Computer Security? </vt:lpstr>
      <vt:lpstr>2 CIA Triad &amp; Threats</vt:lpstr>
      <vt:lpstr>2 CIA Triad &amp; Threats</vt:lpstr>
      <vt:lpstr>2 CIA Triad &amp; Threats</vt:lpstr>
      <vt:lpstr>2 CIA Triad &amp; Threats</vt:lpstr>
      <vt:lpstr>2 CIA Triad &amp; Threats</vt:lpstr>
      <vt:lpstr>2 CIA Triad &amp; Threats</vt:lpstr>
      <vt:lpstr>2 CIA Triad &amp; Threats</vt:lpstr>
      <vt:lpstr>2 CIA Triad &amp; Threats</vt:lpstr>
      <vt:lpstr>2 CIA Triad &amp; Threats</vt:lpstr>
      <vt:lpstr>2 CIA Triad &amp; Threats</vt:lpstr>
      <vt:lpstr>2 CIA Triad &amp; Threats</vt:lpstr>
      <vt:lpstr>2 CIA Triad &amp; Threats</vt:lpstr>
      <vt:lpstr>3 Practical Security Tools in Windows</vt:lpstr>
      <vt:lpstr>3 Practical Security Tools in Windows</vt:lpstr>
      <vt:lpstr>3 Practical Security Tools in Windows</vt:lpstr>
      <vt:lpstr>3 Practical Security Tools in Windows</vt:lpstr>
      <vt:lpstr>3 Practical Security Tools in Windows</vt:lpstr>
      <vt:lpstr>3 Practical Security Tools in Windows</vt:lpstr>
      <vt:lpstr>3 Practical Security Tools in Windows</vt:lpstr>
      <vt:lpstr>3 Practical Security Tools in Windows</vt:lpstr>
      <vt:lpstr>3 Practical Security Tools in Windows</vt:lpstr>
      <vt:lpstr>3 Practical Security Tools in Windows</vt:lpstr>
      <vt:lpstr> Thank You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Ho Mony_FDC00216</cp:lastModifiedBy>
  <cp:revision>762</cp:revision>
  <dcterms:created xsi:type="dcterms:W3CDTF">2021-11-09T16:34:24Z</dcterms:created>
  <dcterms:modified xsi:type="dcterms:W3CDTF">2026-01-25T12:33:32Z</dcterms:modified>
</cp:coreProperties>
</file>