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57" r:id="rId4"/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s Kluth" initials="AK" lastIdx="1" clrIdx="0">
    <p:extLst>
      <p:ext uri="{19B8F6BF-5375-455C-9EA6-DF929625EA0E}">
        <p15:presenceInfo xmlns:p15="http://schemas.microsoft.com/office/powerpoint/2012/main" userId="S::andreas@ticeba.com::c1b2fc8b-fb3c-479e-a5c3-1c16a33d79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>
        <p:scale>
          <a:sx n="110" d="100"/>
          <a:sy n="110" d="100"/>
        </p:scale>
        <p:origin x="2016" y="-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10T09:25:11.12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621195"/>
            <a:ext cx="5143500" cy="3448756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6"/>
            <a:ext cx="5143500" cy="2391657"/>
          </a:xfrm>
        </p:spPr>
        <p:txBody>
          <a:bodyPr/>
          <a:lstStyle>
            <a:lvl1pPr marL="0" indent="0" algn="ctr">
              <a:buNone/>
              <a:defRPr sz="19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 algn="ctr">
              <a:buNone/>
              <a:defRPr sz="1625"/>
            </a:lvl2pPr>
            <a:lvl3pPr marL="742886" indent="0" algn="ctr">
              <a:buNone/>
              <a:defRPr sz="1462"/>
            </a:lvl3pPr>
            <a:lvl4pPr marL="1114329" indent="0" algn="ctr">
              <a:buNone/>
              <a:defRPr sz="1300"/>
            </a:lvl4pPr>
            <a:lvl5pPr marL="1485772" indent="0" algn="ctr">
              <a:buNone/>
              <a:defRPr sz="1300"/>
            </a:lvl5pPr>
            <a:lvl6pPr marL="1857215" indent="0" algn="ctr">
              <a:buNone/>
              <a:defRPr sz="1300"/>
            </a:lvl6pPr>
            <a:lvl7pPr marL="2228657" indent="0" algn="ctr">
              <a:buNone/>
              <a:defRPr sz="1300"/>
            </a:lvl7pPr>
            <a:lvl8pPr marL="2600100" indent="0" algn="ctr">
              <a:buNone/>
              <a:defRPr sz="1300"/>
            </a:lvl8pPr>
            <a:lvl9pPr marL="2971544" indent="0" algn="ctr">
              <a:buNone/>
              <a:defRPr sz="13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02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791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527408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527408"/>
            <a:ext cx="4350544" cy="8394877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21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8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23" y="2469630"/>
            <a:ext cx="5915025" cy="4120620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23" y="6629233"/>
            <a:ext cx="5915025" cy="2166936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886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3pPr>
            <a:lvl4pPr marL="11143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77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21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6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1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54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342AAD-46B8-4BF2-B5F0-B20A31264EA1}" type="datetimeFigureOut">
              <a:rPr lang="de-DE" smtClean="0"/>
              <a:pPr/>
              <a:t>21.09.2020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7A5E09-FF7C-49D2-A894-DB3D8D3C037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265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08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6" y="527408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51"/>
            <a:ext cx="2901255" cy="1190095"/>
          </a:xfrm>
        </p:spPr>
        <p:txBody>
          <a:bodyPr anchor="b"/>
          <a:lstStyle>
            <a:lvl1pPr marL="0" indent="0">
              <a:buNone/>
              <a:defRPr sz="19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1625" b="1"/>
            </a:lvl2pPr>
            <a:lvl3pPr marL="742886" indent="0">
              <a:buNone/>
              <a:defRPr sz="1462" b="1"/>
            </a:lvl3pPr>
            <a:lvl4pPr marL="1114329" indent="0">
              <a:buNone/>
              <a:defRPr sz="1300" b="1"/>
            </a:lvl4pPr>
            <a:lvl5pPr marL="1485772" indent="0">
              <a:buNone/>
              <a:defRPr sz="1300" b="1"/>
            </a:lvl5pPr>
            <a:lvl6pPr marL="1857215" indent="0">
              <a:buNone/>
              <a:defRPr sz="1300" b="1"/>
            </a:lvl6pPr>
            <a:lvl7pPr marL="2228657" indent="0">
              <a:buNone/>
              <a:defRPr sz="1300" b="1"/>
            </a:lvl7pPr>
            <a:lvl8pPr marL="2600100" indent="0">
              <a:buNone/>
              <a:defRPr sz="1300" b="1"/>
            </a:lvl8pPr>
            <a:lvl9pPr marL="2971544" indent="0">
              <a:buNone/>
              <a:defRPr sz="13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4"/>
            <a:ext cx="2901255" cy="532218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70" y="2428351"/>
            <a:ext cx="2915543" cy="1190095"/>
          </a:xfrm>
        </p:spPr>
        <p:txBody>
          <a:bodyPr anchor="b"/>
          <a:lstStyle>
            <a:lvl1pPr marL="0" indent="0">
              <a:buNone/>
              <a:defRPr sz="19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1625" b="1"/>
            </a:lvl2pPr>
            <a:lvl3pPr marL="742886" indent="0">
              <a:buNone/>
              <a:defRPr sz="1462" b="1"/>
            </a:lvl3pPr>
            <a:lvl4pPr marL="1114329" indent="0">
              <a:buNone/>
              <a:defRPr sz="1300" b="1"/>
            </a:lvl4pPr>
            <a:lvl5pPr marL="1485772" indent="0">
              <a:buNone/>
              <a:defRPr sz="1300" b="1"/>
            </a:lvl5pPr>
            <a:lvl6pPr marL="1857215" indent="0">
              <a:buNone/>
              <a:defRPr sz="1300" b="1"/>
            </a:lvl6pPr>
            <a:lvl7pPr marL="2228657" indent="0">
              <a:buNone/>
              <a:defRPr sz="1300" b="1"/>
            </a:lvl7pPr>
            <a:lvl8pPr marL="2600100" indent="0">
              <a:buNone/>
              <a:defRPr sz="1300" b="1"/>
            </a:lvl8pPr>
            <a:lvl9pPr marL="2971544" indent="0">
              <a:buNone/>
              <a:defRPr sz="13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70" y="3618444"/>
            <a:ext cx="2915543" cy="532218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88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1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77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50" y="1426288"/>
            <a:ext cx="3471863" cy="7039681"/>
          </a:xfrm>
        </p:spPr>
        <p:txBody>
          <a:bodyPr/>
          <a:lstStyle>
            <a:lvl1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75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25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3"/>
            <a:ext cx="2211884" cy="5505627"/>
          </a:xfrm>
        </p:spPr>
        <p:txBody>
          <a:bodyPr/>
          <a:lstStyle>
            <a:lvl1pPr marL="0" indent="0">
              <a:buNone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1137"/>
            </a:lvl2pPr>
            <a:lvl3pPr marL="742886" indent="0">
              <a:buNone/>
              <a:defRPr sz="975"/>
            </a:lvl3pPr>
            <a:lvl4pPr marL="1114329" indent="0">
              <a:buNone/>
              <a:defRPr sz="812"/>
            </a:lvl4pPr>
            <a:lvl5pPr marL="1485772" indent="0">
              <a:buNone/>
              <a:defRPr sz="812"/>
            </a:lvl5pPr>
            <a:lvl6pPr marL="1857215" indent="0">
              <a:buNone/>
              <a:defRPr sz="812"/>
            </a:lvl6pPr>
            <a:lvl7pPr marL="2228657" indent="0">
              <a:buNone/>
              <a:defRPr sz="812"/>
            </a:lvl7pPr>
            <a:lvl8pPr marL="2600100" indent="0">
              <a:buNone/>
              <a:defRPr sz="812"/>
            </a:lvl8pPr>
            <a:lvl9pPr marL="2971544" indent="0">
              <a:buNone/>
              <a:defRPr sz="81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90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587" y="660400"/>
            <a:ext cx="2211884" cy="23114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50" y="1426288"/>
            <a:ext cx="3471863" cy="7039681"/>
          </a:xfrm>
        </p:spPr>
        <p:txBody>
          <a:bodyPr anchor="t"/>
          <a:lstStyle>
            <a:lvl1pPr marL="0" indent="0">
              <a:buNone/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2275"/>
            </a:lvl2pPr>
            <a:lvl3pPr marL="742886" indent="0">
              <a:buNone/>
              <a:defRPr sz="1950"/>
            </a:lvl3pPr>
            <a:lvl4pPr marL="1114329" indent="0">
              <a:buNone/>
              <a:defRPr sz="1625"/>
            </a:lvl4pPr>
            <a:lvl5pPr marL="1485772" indent="0">
              <a:buNone/>
              <a:defRPr sz="1625"/>
            </a:lvl5pPr>
            <a:lvl6pPr marL="1857215" indent="0">
              <a:buNone/>
              <a:defRPr sz="1625"/>
            </a:lvl6pPr>
            <a:lvl7pPr marL="2228657" indent="0">
              <a:buNone/>
              <a:defRPr sz="1625"/>
            </a:lvl7pPr>
            <a:lvl8pPr marL="2600100" indent="0">
              <a:buNone/>
              <a:defRPr sz="1625"/>
            </a:lvl8pPr>
            <a:lvl9pPr marL="2971544" indent="0">
              <a:buNone/>
              <a:defRPr sz="162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980" y="2971803"/>
            <a:ext cx="2211884" cy="5505627"/>
          </a:xfrm>
        </p:spPr>
        <p:txBody>
          <a:bodyPr/>
          <a:lstStyle>
            <a:lvl1pPr marL="0" indent="0">
              <a:buNone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44" indent="0">
              <a:buNone/>
              <a:defRPr sz="1137"/>
            </a:lvl2pPr>
            <a:lvl3pPr marL="742886" indent="0">
              <a:buNone/>
              <a:defRPr sz="975"/>
            </a:lvl3pPr>
            <a:lvl4pPr marL="1114329" indent="0">
              <a:buNone/>
              <a:defRPr sz="812"/>
            </a:lvl4pPr>
            <a:lvl5pPr marL="1485772" indent="0">
              <a:buNone/>
              <a:defRPr sz="812"/>
            </a:lvl5pPr>
            <a:lvl6pPr marL="1857215" indent="0">
              <a:buNone/>
              <a:defRPr sz="812"/>
            </a:lvl6pPr>
            <a:lvl7pPr marL="2228657" indent="0">
              <a:buNone/>
              <a:defRPr sz="812"/>
            </a:lvl7pPr>
            <a:lvl8pPr marL="2600100" indent="0">
              <a:buNone/>
              <a:defRPr sz="812"/>
            </a:lvl8pPr>
            <a:lvl9pPr marL="2971544" indent="0">
              <a:buNone/>
              <a:defRPr sz="81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2AAD-46B8-4BF2-B5F0-B20A31264EA1}" type="datetimeFigureOut">
              <a:rPr lang="de-DE" smtClean="0"/>
              <a:t>21.09.2020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5E09-FF7C-49D2-A894-DB3D8D3C03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93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1" y="527408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400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342AAD-46B8-4BF2-B5F0-B20A31264EA1}" type="datetimeFigureOut">
              <a:rPr lang="de-DE" smtClean="0"/>
              <a:pPr/>
              <a:t>21.09.2020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6" y="9181400"/>
            <a:ext cx="231457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400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7A5E09-FF7C-49D2-A894-DB3D8D3C037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38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2886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5721" indent="-185721" algn="l" defTabSz="742886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165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07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050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4pPr>
      <a:lvl5pPr marL="1671493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5pPr>
      <a:lvl6pPr marL="2042936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414379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785821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3157265" indent="-185721" algn="l" defTabSz="742886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1pPr>
      <a:lvl2pPr marL="371444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2pPr>
      <a:lvl3pPr marL="742886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3pPr>
      <a:lvl4pPr marL="1114329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4pPr>
      <a:lvl5pPr marL="1485772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5pPr>
      <a:lvl6pPr marL="1857215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228657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600100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971544" algn="l" defTabSz="742886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tif"/><Relationship Id="rId4" Type="http://schemas.openxmlformats.org/officeDocument/2006/relationships/image" Target="../media/image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AB93B2B-74BF-4B28-8DDA-FA12AB564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7" y="522341"/>
            <a:ext cx="5871368" cy="816626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C82D36C-A122-4355-9F39-0EE2B3E6F0EC}"/>
              </a:ext>
            </a:extLst>
          </p:cNvPr>
          <p:cNvSpPr txBox="1"/>
          <p:nvPr/>
        </p:nvSpPr>
        <p:spPr>
          <a:xfrm>
            <a:off x="638590" y="8961094"/>
            <a:ext cx="5871368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S1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legend see next page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de-DE" sz="1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2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75145E6-9B3D-4753-B666-22B49FE898C5}"/>
              </a:ext>
            </a:extLst>
          </p:cNvPr>
          <p:cNvSpPr txBox="1"/>
          <p:nvPr/>
        </p:nvSpPr>
        <p:spPr>
          <a:xfrm>
            <a:off x="526093" y="864677"/>
            <a:ext cx="5824603" cy="4032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Bef>
                <a:spcPts val="1300"/>
              </a:spcBef>
              <a:spcAft>
                <a:spcPts val="867"/>
              </a:spcAft>
            </a:pP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S1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Expansion process validation.</a:t>
            </a: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Cell count (left) and adhesion rate (right) in primary cell culture after collagenase digestion of the corneal rims from 13 donors. </a:t>
            </a: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 count (left) and adhesion rate (right) in primary cell culture are independent from donor age (above) and tissue storage time (</a:t>
            </a:r>
            <a:r>
              <a:rPr lang="en-US" sz="1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i.e.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between death of the donor and digestion of the corneal rim) (below). </a:t>
            </a: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 count of ABCB5</a:t>
            </a:r>
            <a:r>
              <a:rPr lang="en-US" sz="13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cells (measured by flow cytometry), shown as proportion of cultured unsegregated cells of various passages from 9 donors (represented by different colors). </a:t>
            </a: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Mean (± SD) percentage of ABCB5</a:t>
            </a:r>
            <a:r>
              <a:rPr lang="en-US" sz="13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med/high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cells (measured by flow cytometry) in unsegregated cell cultures during 14 passages (n=1–10 donors per passage), revealing a significant decrease after passage 10.</a:t>
            </a:r>
            <a:endParaRPr lang="de-DE" sz="1192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2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A325E79-7EEF-4272-BFD9-2874C0679995}"/>
              </a:ext>
            </a:extLst>
          </p:cNvPr>
          <p:cNvSpPr txBox="1"/>
          <p:nvPr/>
        </p:nvSpPr>
        <p:spPr>
          <a:xfrm>
            <a:off x="350319" y="5540251"/>
            <a:ext cx="6242844" cy="1256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S2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Growth behavior of ABCB5</a:t>
            </a:r>
            <a:r>
              <a:rPr lang="en-US" sz="13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 limbal stem cells during culture. Cells from four donors were labeled with </a:t>
            </a:r>
            <a:r>
              <a:rPr lang="en-US" sz="1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carboxyfluorescein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 diacetate </a:t>
            </a:r>
            <a:r>
              <a:rPr lang="en-US" sz="1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succinimidyl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 ester (CFSE), and CFSE fluorescence (middle row) measured over time in parallel with cell count (top row) and confluence (bottom row).</a:t>
            </a:r>
            <a:endParaRPr lang="de-DE" sz="1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D5551D8-821D-4179-AF02-7C48B7689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5" y="860613"/>
            <a:ext cx="6919170" cy="441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1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Essen enthält.&#10;&#10;Automatisch generierte Beschreibung">
            <a:extLst>
              <a:ext uri="{FF2B5EF4-FFF2-40B4-BE49-F238E27FC236}">
                <a16:creationId xmlns:a16="http://schemas.microsoft.com/office/drawing/2014/main" id="{BE9E029B-FE76-4292-B70E-2C5C63ECE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44" y="2884352"/>
            <a:ext cx="2354534" cy="1755000"/>
          </a:xfrm>
          <a:prstGeom prst="rect">
            <a:avLst/>
          </a:prstGeom>
        </p:spPr>
      </p:pic>
      <p:pic>
        <p:nvPicPr>
          <p:cNvPr id="9" name="Grafik 8" descr="Ein Bild, das drinnen, computer, Computer, Monitor enthält.&#10;&#10;Automatisch generierte Beschreibung">
            <a:extLst>
              <a:ext uri="{FF2B5EF4-FFF2-40B4-BE49-F238E27FC236}">
                <a16:creationId xmlns:a16="http://schemas.microsoft.com/office/drawing/2014/main" id="{A9031D05-61FE-42F2-9701-4A564801B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023" y="2884352"/>
            <a:ext cx="2354534" cy="1755000"/>
          </a:xfrm>
          <a:prstGeom prst="rect">
            <a:avLst/>
          </a:prstGeom>
        </p:spPr>
      </p:pic>
      <p:pic>
        <p:nvPicPr>
          <p:cNvPr id="11" name="Grafik 10" descr="Ein Bild, das drinnen, Monitor, dunkel, Computer enthält.&#10;&#10;Automatisch generierte Beschreibung">
            <a:extLst>
              <a:ext uri="{FF2B5EF4-FFF2-40B4-BE49-F238E27FC236}">
                <a16:creationId xmlns:a16="http://schemas.microsoft.com/office/drawing/2014/main" id="{835E94DC-1329-451A-AD5A-87F079BF1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023" y="1067418"/>
            <a:ext cx="2354534" cy="1755000"/>
          </a:xfrm>
          <a:prstGeom prst="rect">
            <a:avLst/>
          </a:prstGeom>
        </p:spPr>
      </p:pic>
      <p:pic>
        <p:nvPicPr>
          <p:cNvPr id="13" name="Grafik 12" descr="Ein Bild, das drinnen, sitzend, dunkel, Front enthält.&#10;&#10;Automatisch generierte Beschreibung">
            <a:extLst>
              <a:ext uri="{FF2B5EF4-FFF2-40B4-BE49-F238E27FC236}">
                <a16:creationId xmlns:a16="http://schemas.microsoft.com/office/drawing/2014/main" id="{5EF696B1-E3F5-4D85-8F69-FBE49DDB26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44" y="1067418"/>
            <a:ext cx="2354534" cy="1755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AA6F1C8-3CDE-4858-ADF8-AD3FE145ABF2}"/>
              </a:ext>
            </a:extLst>
          </p:cNvPr>
          <p:cNvSpPr txBox="1"/>
          <p:nvPr/>
        </p:nvSpPr>
        <p:spPr>
          <a:xfrm>
            <a:off x="1048047" y="1067418"/>
            <a:ext cx="523059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6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p63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82318C-7535-43B2-BE1D-8BC51B868137}"/>
              </a:ext>
            </a:extLst>
          </p:cNvPr>
          <p:cNvSpPr txBox="1"/>
          <p:nvPr/>
        </p:nvSpPr>
        <p:spPr>
          <a:xfrm>
            <a:off x="1062612" y="2891636"/>
            <a:ext cx="523059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6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p63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C9D32AD-17A9-420F-ADD9-5D8C3BFA5D7E}"/>
              </a:ext>
            </a:extLst>
          </p:cNvPr>
          <p:cNvSpPr txBox="1"/>
          <p:nvPr/>
        </p:nvSpPr>
        <p:spPr>
          <a:xfrm>
            <a:off x="3468314" y="1069198"/>
            <a:ext cx="648094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6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F10B2D2-2237-4468-A611-6A34639462E1}"/>
              </a:ext>
            </a:extLst>
          </p:cNvPr>
          <p:cNvSpPr txBox="1"/>
          <p:nvPr/>
        </p:nvSpPr>
        <p:spPr>
          <a:xfrm>
            <a:off x="3467942" y="2888961"/>
            <a:ext cx="648462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6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16437695-0EAD-43A8-B472-AB677C38BDD1}"/>
              </a:ext>
            </a:extLst>
          </p:cNvPr>
          <p:cNvSpPr/>
          <p:nvPr/>
        </p:nvSpPr>
        <p:spPr>
          <a:xfrm>
            <a:off x="2979440" y="2760510"/>
            <a:ext cx="406301" cy="3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2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7C61E9D-1BFD-44CE-A16F-2217DB2B5B3B}"/>
              </a:ext>
            </a:extLst>
          </p:cNvPr>
          <p:cNvSpPr/>
          <p:nvPr/>
        </p:nvSpPr>
        <p:spPr>
          <a:xfrm>
            <a:off x="5396401" y="2755371"/>
            <a:ext cx="406301" cy="3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2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8318CE5-2CC7-4B07-826C-3F1043F262DA}"/>
              </a:ext>
            </a:extLst>
          </p:cNvPr>
          <p:cNvSpPr/>
          <p:nvPr/>
        </p:nvSpPr>
        <p:spPr>
          <a:xfrm>
            <a:off x="2984599" y="4573159"/>
            <a:ext cx="406301" cy="3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2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EF72170D-1256-4610-90FF-5741C3248161}"/>
              </a:ext>
            </a:extLst>
          </p:cNvPr>
          <p:cNvSpPr/>
          <p:nvPr/>
        </p:nvSpPr>
        <p:spPr>
          <a:xfrm>
            <a:off x="5401560" y="4571471"/>
            <a:ext cx="406301" cy="3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2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1ACEA6E-A2CB-4725-BAC6-5939B3EB8840}"/>
              </a:ext>
            </a:extLst>
          </p:cNvPr>
          <p:cNvSpPr txBox="1"/>
          <p:nvPr/>
        </p:nvSpPr>
        <p:spPr>
          <a:xfrm rot="16200000">
            <a:off x="369966" y="1801956"/>
            <a:ext cx="866905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62" b="1" dirty="0">
                <a:latin typeface="Arial" panose="020B0604020202020204" pitchFamily="34" charset="0"/>
                <a:cs typeface="Arial" panose="020B0604020202020204" pitchFamily="34" charset="0"/>
              </a:rPr>
              <a:t>Limbus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9976AB4-41F5-46F8-8EA1-11C27D597438}"/>
              </a:ext>
            </a:extLst>
          </p:cNvPr>
          <p:cNvSpPr txBox="1"/>
          <p:nvPr/>
        </p:nvSpPr>
        <p:spPr>
          <a:xfrm rot="16200000">
            <a:off x="78612" y="3601054"/>
            <a:ext cx="1450398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62" b="1" dirty="0">
                <a:latin typeface="Arial" panose="020B0604020202020204" pitchFamily="34" charset="0"/>
                <a:cs typeface="Arial" panose="020B0604020202020204" pitchFamily="34" charset="0"/>
              </a:rPr>
              <a:t>ABCB5</a:t>
            </a:r>
            <a:r>
              <a:rPr lang="de-DE" sz="1462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sz="1462" b="1" dirty="0">
                <a:latin typeface="Arial" panose="020B0604020202020204" pitchFamily="34" charset="0"/>
                <a:cs typeface="Arial" panose="020B0604020202020204" pitchFamily="34" charset="0"/>
              </a:rPr>
              <a:t> LSCs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1BDA1D2-CE64-400D-B1F7-9A7241302824}"/>
              </a:ext>
            </a:extLst>
          </p:cNvPr>
          <p:cNvSpPr txBox="1"/>
          <p:nvPr/>
        </p:nvSpPr>
        <p:spPr>
          <a:xfrm>
            <a:off x="640873" y="5173025"/>
            <a:ext cx="5491640" cy="1256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S3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Immunohistochemical staining of human corneal rim cryosections for ΔNp63α (above), revealing positivity in a cell fraction in the limbal region. Immunofluorescence staining of bead-isolated ABCB5</a:t>
            </a:r>
            <a:r>
              <a:rPr lang="en-US" sz="13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</a:rPr>
              <a:t> cells for ΔNp63α (below). Nuclei were counterstained with DAPI. Scale bar: 100 µm.</a:t>
            </a:r>
            <a:endParaRPr lang="de-DE" sz="1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71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6FF9D2BC-26B3-4371-96D5-6463AFD69523}" vid="{956C37B2-7A04-4992-9E22-51E2A2D25D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274</Words>
  <Application>Microsoft Office PowerPoint</Application>
  <PresentationFormat>A4-Papier (210 x 297 mm)</PresentationFormat>
  <Paragraphs>10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Kluth</dc:creator>
  <cp:lastModifiedBy>Elke Niebergall-Roth</cp:lastModifiedBy>
  <cp:revision>9</cp:revision>
  <dcterms:created xsi:type="dcterms:W3CDTF">2020-09-10T07:22:08Z</dcterms:created>
  <dcterms:modified xsi:type="dcterms:W3CDTF">2020-09-21T07:07:27Z</dcterms:modified>
</cp:coreProperties>
</file>