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0" r:id="rId3"/>
    <p:sldId id="256" r:id="rId4"/>
    <p:sldId id="263" r:id="rId5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C4CCDE-CDA8-4579-9446-1388D06C0F04}" v="21" dt="2023-03-27T23:44:27.7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50" d="100"/>
          <a:sy n="50" d="100"/>
        </p:scale>
        <p:origin x="22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4D334-6F2A-40AE-B5D7-4842EA9FE138}" type="datetimeFigureOut">
              <a:rPr lang="es-MX" smtClean="0"/>
              <a:t>27/02/2026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E571A-35BB-4479-B501-F2395A5F81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953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4D334-6F2A-40AE-B5D7-4842EA9FE138}" type="datetimeFigureOut">
              <a:rPr lang="es-MX" smtClean="0"/>
              <a:t>27/02/2026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E571A-35BB-4479-B501-F2395A5F81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514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4D334-6F2A-40AE-B5D7-4842EA9FE138}" type="datetimeFigureOut">
              <a:rPr lang="es-MX" smtClean="0"/>
              <a:t>27/02/2026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E571A-35BB-4479-B501-F2395A5F81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223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4D334-6F2A-40AE-B5D7-4842EA9FE138}" type="datetimeFigureOut">
              <a:rPr lang="es-MX" smtClean="0"/>
              <a:t>27/02/2026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E571A-35BB-4479-B501-F2395A5F81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7933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4D334-6F2A-40AE-B5D7-4842EA9FE138}" type="datetimeFigureOut">
              <a:rPr lang="es-MX" smtClean="0"/>
              <a:t>27/02/2026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E571A-35BB-4479-B501-F2395A5F81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9016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4D334-6F2A-40AE-B5D7-4842EA9FE138}" type="datetimeFigureOut">
              <a:rPr lang="es-MX" smtClean="0"/>
              <a:t>27/02/2026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E571A-35BB-4479-B501-F2395A5F81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0133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4D334-6F2A-40AE-B5D7-4842EA9FE138}" type="datetimeFigureOut">
              <a:rPr lang="es-MX" smtClean="0"/>
              <a:t>27/02/2026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E571A-35BB-4479-B501-F2395A5F81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3622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4D334-6F2A-40AE-B5D7-4842EA9FE138}" type="datetimeFigureOut">
              <a:rPr lang="es-MX" smtClean="0"/>
              <a:t>27/02/2026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E571A-35BB-4479-B501-F2395A5F81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7789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4D334-6F2A-40AE-B5D7-4842EA9FE138}" type="datetimeFigureOut">
              <a:rPr lang="es-MX" smtClean="0"/>
              <a:t>27/02/2026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E571A-35BB-4479-B501-F2395A5F81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9695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4D334-6F2A-40AE-B5D7-4842EA9FE138}" type="datetimeFigureOut">
              <a:rPr lang="es-MX" smtClean="0"/>
              <a:t>27/02/2026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E571A-35BB-4479-B501-F2395A5F81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3878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4D334-6F2A-40AE-B5D7-4842EA9FE138}" type="datetimeFigureOut">
              <a:rPr lang="es-MX" smtClean="0"/>
              <a:t>27/02/2026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E571A-35BB-4479-B501-F2395A5F81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2874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4D334-6F2A-40AE-B5D7-4842EA9FE138}" type="datetimeFigureOut">
              <a:rPr lang="es-MX" smtClean="0"/>
              <a:t>27/02/2026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E571A-35BB-4479-B501-F2395A5F81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1087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CB870331-AA12-FFC7-D8B2-BFBCCDF885A7}"/>
              </a:ext>
            </a:extLst>
          </p:cNvPr>
          <p:cNvSpPr txBox="1"/>
          <p:nvPr/>
        </p:nvSpPr>
        <p:spPr>
          <a:xfrm>
            <a:off x="262696" y="5849405"/>
            <a:ext cx="6332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>
                <a:latin typeface="Arial" panose="020B0604020202020204" pitchFamily="34" charset="0"/>
                <a:cs typeface="Arial" panose="020B0604020202020204" pitchFamily="34" charset="0"/>
              </a:rPr>
              <a:t>Figure S1.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Venn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Diagram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shared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distinct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genera in YMT and OMT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samples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mine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tailings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3" name="Imagen 2" descr="Diagrama, Diagrama de Venn&#10;&#10;Descripción generada automáticamente">
            <a:extLst>
              <a:ext uri="{FF2B5EF4-FFF2-40B4-BE49-F238E27FC236}">
                <a16:creationId xmlns:a16="http://schemas.microsoft.com/office/drawing/2014/main" id="{84FE1C3C-3B96-EFA3-EAED-62E197ACCC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52" y="1484243"/>
            <a:ext cx="5416449" cy="4081165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CF4E5BE-3344-9097-FE6D-7E98B984D907}"/>
              </a:ext>
            </a:extLst>
          </p:cNvPr>
          <p:cNvSpPr txBox="1"/>
          <p:nvPr/>
        </p:nvSpPr>
        <p:spPr>
          <a:xfrm>
            <a:off x="1049935" y="1427093"/>
            <a:ext cx="83388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YMT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1F4E24E-2EF0-5CDD-3F6E-E902625BA259}"/>
              </a:ext>
            </a:extLst>
          </p:cNvPr>
          <p:cNvSpPr txBox="1"/>
          <p:nvPr/>
        </p:nvSpPr>
        <p:spPr>
          <a:xfrm>
            <a:off x="4677515" y="5153409"/>
            <a:ext cx="867545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OMT</a:t>
            </a:r>
          </a:p>
        </p:txBody>
      </p:sp>
    </p:spTree>
    <p:extLst>
      <p:ext uri="{BB962C8B-B14F-4D97-AF65-F5344CB8AC3E}">
        <p14:creationId xmlns:p14="http://schemas.microsoft.com/office/powerpoint/2010/main" val="1415804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E5E129C8-38D9-784A-7307-B9256309C0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3248390"/>
              </p:ext>
            </p:extLst>
          </p:nvPr>
        </p:nvGraphicFramePr>
        <p:xfrm>
          <a:off x="239751" y="906968"/>
          <a:ext cx="6378498" cy="7117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8825">
                  <a:extLst>
                    <a:ext uri="{9D8B030D-6E8A-4147-A177-3AD203B41FA5}">
                      <a16:colId xmlns:a16="http://schemas.microsoft.com/office/drawing/2014/main" val="3076511627"/>
                    </a:ext>
                  </a:extLst>
                </a:gridCol>
                <a:gridCol w="1126273">
                  <a:extLst>
                    <a:ext uri="{9D8B030D-6E8A-4147-A177-3AD203B41FA5}">
                      <a16:colId xmlns:a16="http://schemas.microsoft.com/office/drawing/2014/main" val="283938421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14410626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Condition</a:t>
                      </a:r>
                      <a:endParaRPr lang="es-MX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s-MX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</a:t>
                      </a:r>
                      <a:r>
                        <a:rPr lang="es-MX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MX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genera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6109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YMT &amp; OMT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47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Thiobacillus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Novosphingobium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Thermithiobacillus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Reyranella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Georgenia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Pseudohongiella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Sphingomonas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Thioalkalimicrobium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Streptomyces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Limnobacter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Pseudomonas,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Psychrobacter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Sphingopyxis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Alteromonas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Hydrogenophaga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Blastococcus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Lentibacter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Micromonospora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Pseudarthrobacter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Roseibacillus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Iamia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Planktomarina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Galbitalea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Ascidiaceihabitans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Sulfurifustis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Microbacterium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Kribbella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Lysobacter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Formosa,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Nocardioides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Algoriphagus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Cyanobium_PCC-6307,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Promicromonospora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Qipengyuania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Woeseia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Phenylobacterium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Thiovirga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Marinimicrobia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_(SAR406_clade),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Enterobacter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Devosia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Methylobacterium-Methylorubrum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Methylophaga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Bradyrhizobium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Synechococcus_CC9902,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Pseudonocardia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Conexibacter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Gaiella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586740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YMT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Slackia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Bifidobacterium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Ochrobactrum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Amphiplicatus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Coxiella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Alcanivorax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Tabrizicola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Brevundimonas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Marinilactibacillus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Phascolarctobacterium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Paenibacillus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Pedomicrobium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Blastopirellula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Acidovorax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Oleibacter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Lentimonas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Altererythrobacter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Thauera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Aquabacterium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Bradymonadales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Roseburia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Rubripirellula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Acinetobacter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Ralstonia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Pelomonas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Tolumonas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Sphingorhabdus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Methylotenera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Herminiimonas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Silanimonas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Aquamicrobium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Agathobacter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Prevotella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Rubrobacter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Cavicella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Coraliomargarita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Faecalibacterium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Nereida,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Halomonas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Stenotrophomonas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Dietzia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Arenimonas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Butyrivibrio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Microvirgula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Bacillus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Collinsella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Colwellia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Leptospira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Knoellia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Luteimonas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Blautia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1199814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OMT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Schlesneria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Pseudolabrys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Bryobacter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Saccharomonospora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Demequina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Afipia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Marinoscillum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Pedobacter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Marmoricola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Nitrosomonas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Mesorhizobium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Angustibacter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Sphingobium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Hoeflea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Variovorax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Nitrospira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Anaerostipes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Ensifer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Solirubrobacteraceae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Vibrio,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Agrococcus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Fluviicola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Actinomadura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Halothiobacillus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Parviterribacter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Agromyces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Ferrovibrio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Rheinheimera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MX" sz="1200" i="1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Bosea</a:t>
                      </a:r>
                      <a:r>
                        <a:rPr lang="es-MX" sz="12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804186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CC1C2E05-F5BB-1B58-086B-68D419B335CB}"/>
              </a:ext>
            </a:extLst>
          </p:cNvPr>
          <p:cNvSpPr txBox="1"/>
          <p:nvPr/>
        </p:nvSpPr>
        <p:spPr>
          <a:xfrm>
            <a:off x="239751" y="162282"/>
            <a:ext cx="6332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>
                <a:latin typeface="Arial" panose="020B0604020202020204" pitchFamily="34" charset="0"/>
                <a:cs typeface="Arial" panose="020B0604020202020204" pitchFamily="34" charset="0"/>
              </a:rPr>
              <a:t>Table S1.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Genera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shared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YMT and OMT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conditions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those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found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in YMT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OMT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samples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57906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39995069-20E7-6254-6EAC-E785FA2F8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3298081"/>
              </p:ext>
            </p:extLst>
          </p:nvPr>
        </p:nvGraphicFramePr>
        <p:xfrm>
          <a:off x="412595" y="1692479"/>
          <a:ext cx="5921299" cy="4011930"/>
        </p:xfrm>
        <a:graphic>
          <a:graphicData uri="http://schemas.openxmlformats.org/drawingml/2006/table">
            <a:tbl>
              <a:tblPr/>
              <a:tblGrid>
                <a:gridCol w="1606554">
                  <a:extLst>
                    <a:ext uri="{9D8B030D-6E8A-4147-A177-3AD203B41FA5}">
                      <a16:colId xmlns:a16="http://schemas.microsoft.com/office/drawing/2014/main" val="3873181326"/>
                    </a:ext>
                  </a:extLst>
                </a:gridCol>
                <a:gridCol w="1300544">
                  <a:extLst>
                    <a:ext uri="{9D8B030D-6E8A-4147-A177-3AD203B41FA5}">
                      <a16:colId xmlns:a16="http://schemas.microsoft.com/office/drawing/2014/main" val="2778201751"/>
                    </a:ext>
                  </a:extLst>
                </a:gridCol>
                <a:gridCol w="3014201">
                  <a:extLst>
                    <a:ext uri="{9D8B030D-6E8A-4147-A177-3AD203B41FA5}">
                      <a16:colId xmlns:a16="http://schemas.microsoft.com/office/drawing/2014/main" val="2151733232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Genus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Effect</a:t>
                      </a:r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s-MX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size</a:t>
                      </a:r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Expected P value of Welch´s test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4808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Hydrogenophaga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-9.847744142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0.000646344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79050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Pseudomonas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-3.87973247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0.01796245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58634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Enterobacter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-3.379993184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0.008120655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5158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Acidovorax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-3.293371677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0.031555225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16772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Dietzia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-2.698801571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0.042937055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1173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Cavicella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-2.647306011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0.043659306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34794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Acinetobacter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-2.575234543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0.0425731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02020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Knoellia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-2.548373781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0.044214984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46497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Silanimonas</a:t>
                      </a:r>
                      <a:endParaRPr lang="es-MX" sz="14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-2.442347732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0.043461477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1026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Bosea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2.516245278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0.0477055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92801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Halothiobacillus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3.005360637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0.034940252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56199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Nocardioides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3.037901751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0.027096425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90113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Parviterribacter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3.129614003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0.03329966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90478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Pedobacter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3.301536836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0.033040886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7221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Marmoricola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3.491432643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0.02630318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08996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Sulfurifustis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6.025110696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0.01089433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00102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Kribbella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8.27205011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0.002598011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5791166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F929A086-567D-CB8E-3810-2AA061FF28B6}"/>
              </a:ext>
            </a:extLst>
          </p:cNvPr>
          <p:cNvSpPr txBox="1"/>
          <p:nvPr/>
        </p:nvSpPr>
        <p:spPr>
          <a:xfrm>
            <a:off x="262696" y="343048"/>
            <a:ext cx="63326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>
                <a:latin typeface="Arial" panose="020B0604020202020204" pitchFamily="34" charset="0"/>
                <a:cs typeface="Arial" panose="020B0604020202020204" pitchFamily="34" charset="0"/>
              </a:rPr>
              <a:t>Table S2.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Bacterial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genera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effect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shaping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bacterial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community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tailings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1.5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yeasr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age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(PL) versus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those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5 (PM)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years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age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. The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effect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was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calculated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using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compositional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approach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through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ALDEx2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package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161272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39995069-20E7-6254-6EAC-E785FA2F8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909087"/>
              </p:ext>
            </p:extLst>
          </p:nvPr>
        </p:nvGraphicFramePr>
        <p:xfrm>
          <a:off x="412595" y="1692479"/>
          <a:ext cx="5921299" cy="2925055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3873181326"/>
                    </a:ext>
                  </a:extLst>
                </a:gridCol>
                <a:gridCol w="1483112">
                  <a:extLst>
                    <a:ext uri="{9D8B030D-6E8A-4147-A177-3AD203B41FA5}">
                      <a16:colId xmlns:a16="http://schemas.microsoft.com/office/drawing/2014/main" val="2778201751"/>
                    </a:ext>
                  </a:extLst>
                </a:gridCol>
                <a:gridCol w="1694987">
                  <a:extLst>
                    <a:ext uri="{9D8B030D-6E8A-4147-A177-3AD203B41FA5}">
                      <a16:colId xmlns:a16="http://schemas.microsoft.com/office/drawing/2014/main" val="2151733232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Putative </a:t>
                      </a:r>
                      <a:r>
                        <a:rPr lang="es-MX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functional</a:t>
                      </a:r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s-MX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trait</a:t>
                      </a:r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Effect</a:t>
                      </a:r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s-MX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size</a:t>
                      </a:r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Expected P value of Welch´s test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4808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Dark</a:t>
                      </a: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hydrogen</a:t>
                      </a: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oxidation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-7.96628902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0.00140226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79050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Methylotrophy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-4.36230716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0.00679294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58634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Methanol</a:t>
                      </a: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oxidation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-4.27978403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0.00694717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5158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Mammal</a:t>
                      </a: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gut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-2.89192991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0.01296652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16772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Human </a:t>
                      </a:r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gut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-2.85605093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0.01294807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1173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Human </a:t>
                      </a:r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associated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-2.79241063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0.01456407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34794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Animal parasites </a:t>
                      </a:r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symbionts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-2.75380967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0.0144692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02020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Nitrate</a:t>
                      </a: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reduction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-2.71235154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0.0462352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46497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Dark</a:t>
                      </a: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thiosulfate</a:t>
                      </a: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oxidation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3.06608374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0.03243077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102629"/>
                  </a:ext>
                </a:extLst>
              </a:tr>
              <a:tr h="25996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Dark</a:t>
                      </a: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sulfur</a:t>
                      </a: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oxidation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3.33509151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0.03254565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92801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Aromatic</a:t>
                      </a: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compound</a:t>
                      </a: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degradation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3.68024985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0.01908574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5619956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F929A086-567D-CB8E-3810-2AA061FF28B6}"/>
              </a:ext>
            </a:extLst>
          </p:cNvPr>
          <p:cNvSpPr txBox="1"/>
          <p:nvPr/>
        </p:nvSpPr>
        <p:spPr>
          <a:xfrm>
            <a:off x="262696" y="343048"/>
            <a:ext cx="63326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>
                <a:latin typeface="Arial" panose="020B0604020202020204" pitchFamily="34" charset="0"/>
                <a:cs typeface="Arial" panose="020B0604020202020204" pitchFamily="34" charset="0"/>
              </a:rPr>
              <a:t>Table S3.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Putative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functional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traits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effect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bacterial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community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tailings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1.5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yeasr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age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(PL) versus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those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5 (PM)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years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age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. The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effect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was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calculated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using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compositional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approach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through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ALDEx2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package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6896435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3711</TotalTime>
  <Words>554</Words>
  <Application>Microsoft Office PowerPoint</Application>
  <PresentationFormat>Carta (216 x 279 mm)</PresentationFormat>
  <Paragraphs>108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ALEJANDRA Miranda carrazco</dc:creator>
  <cp:lastModifiedBy>Lizbeth Victoria Vazquez Hernandez</cp:lastModifiedBy>
  <cp:revision>4</cp:revision>
  <dcterms:created xsi:type="dcterms:W3CDTF">2023-03-26T04:10:30Z</dcterms:created>
  <dcterms:modified xsi:type="dcterms:W3CDTF">2026-02-27T18:31:48Z</dcterms:modified>
</cp:coreProperties>
</file>