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2587" y="-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20F0-6814-4CA8-9E42-5C4DA3BCED41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E216-ECEA-4CA8-A15A-4A6BD36C2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948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20F0-6814-4CA8-9E42-5C4DA3BCED41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E216-ECEA-4CA8-A15A-4A6BD36C2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82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20F0-6814-4CA8-9E42-5C4DA3BCED41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E216-ECEA-4CA8-A15A-4A6BD36C2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8348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20F0-6814-4CA8-9E42-5C4DA3BCED41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E216-ECEA-4CA8-A15A-4A6BD36C2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067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20F0-6814-4CA8-9E42-5C4DA3BCED41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E216-ECEA-4CA8-A15A-4A6BD36C2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4587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20F0-6814-4CA8-9E42-5C4DA3BCED41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E216-ECEA-4CA8-A15A-4A6BD36C2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1662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20F0-6814-4CA8-9E42-5C4DA3BCED41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E216-ECEA-4CA8-A15A-4A6BD36C2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008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20F0-6814-4CA8-9E42-5C4DA3BCED41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E216-ECEA-4CA8-A15A-4A6BD36C2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95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20F0-6814-4CA8-9E42-5C4DA3BCED41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E216-ECEA-4CA8-A15A-4A6BD36C2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1156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20F0-6814-4CA8-9E42-5C4DA3BCED41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E216-ECEA-4CA8-A15A-4A6BD36C2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23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20F0-6814-4CA8-9E42-5C4DA3BCED41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2E216-ECEA-4CA8-A15A-4A6BD36C2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7434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820F0-6814-4CA8-9E42-5C4DA3BCED41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2E216-ECEA-4CA8-A15A-4A6BD36C2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672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890" r="35666" b="3704"/>
          <a:stretch/>
        </p:blipFill>
        <p:spPr>
          <a:xfrm>
            <a:off x="1738380" y="1474128"/>
            <a:ext cx="3634835" cy="405026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1720" y="251520"/>
            <a:ext cx="6172200" cy="1109472"/>
          </a:xfrm>
        </p:spPr>
        <p:txBody>
          <a:bodyPr>
            <a:normAutofit/>
          </a:bodyPr>
          <a:lstStyle/>
          <a:p>
            <a:r>
              <a:rPr lang="en-US" altLang="zh-CN" sz="1800" b="1" dirty="0" smtClean="0">
                <a:latin typeface="Arial" pitchFamily="34" charset="0"/>
                <a:cs typeface="Arial" pitchFamily="34" charset="0"/>
              </a:rPr>
              <a:t>Fig.1 The possible relationship between Akt1 and starvation analyzed by software</a:t>
            </a:r>
            <a:endParaRPr lang="zh-CN" altLang="en-US" sz="1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3014" y="169284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latin typeface="Arial" pitchFamily="34" charset="0"/>
                <a:cs typeface="Arial" pitchFamily="34" charset="0"/>
              </a:rPr>
              <a:t>A</a:t>
            </a:r>
            <a:endParaRPr lang="zh-CN" alt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8512" y="560685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Arial" pitchFamily="34" charset="0"/>
                <a:cs typeface="Arial" pitchFamily="34" charset="0"/>
              </a:rPr>
              <a:t>B</a:t>
            </a:r>
            <a:endParaRPr lang="zh-CN" altLang="en-US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48898" y="3000648"/>
            <a:ext cx="5611758" cy="2507456"/>
            <a:chOff x="448898" y="3000648"/>
            <a:chExt cx="5611758" cy="2507456"/>
          </a:xfrm>
        </p:grpSpPr>
        <p:sp>
          <p:nvSpPr>
            <p:cNvPr id="7" name="TextBox 6"/>
            <p:cNvSpPr txBox="1"/>
            <p:nvPr/>
          </p:nvSpPr>
          <p:spPr>
            <a:xfrm>
              <a:off x="448898" y="3340943"/>
              <a:ext cx="12490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 smtClean="0">
                  <a:solidFill>
                    <a:srgbClr val="D42CC8"/>
                  </a:solidFill>
                  <a:latin typeface="Arial" pitchFamily="34" charset="0"/>
                  <a:cs typeface="Arial" pitchFamily="34" charset="0"/>
                </a:rPr>
                <a:t>EMT related </a:t>
              </a:r>
              <a:endParaRPr lang="zh-CN" altLang="en-US" sz="1400" b="1" dirty="0">
                <a:solidFill>
                  <a:srgbClr val="D42CC8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832485" y="3000648"/>
              <a:ext cx="1080120" cy="1859384"/>
            </a:xfrm>
            <a:prstGeom prst="rect">
              <a:avLst/>
            </a:prstGeom>
            <a:noFill/>
            <a:ln w="12700">
              <a:solidFill>
                <a:srgbClr val="D42CC8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2960070" y="3923928"/>
              <a:ext cx="1365290" cy="1584176"/>
            </a:xfrm>
            <a:prstGeom prst="rect">
              <a:avLst/>
            </a:prstGeom>
            <a:noFill/>
            <a:ln w="12700">
              <a:solidFill>
                <a:srgbClr val="00B0F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314665" y="4224784"/>
              <a:ext cx="17459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 smtClean="0">
                  <a:solidFill>
                    <a:srgbClr val="00B0F0"/>
                  </a:solidFill>
                  <a:latin typeface="Arial" pitchFamily="34" charset="0"/>
                  <a:cs typeface="Arial" pitchFamily="34" charset="0"/>
                </a:rPr>
                <a:t>Starvation related </a:t>
              </a:r>
              <a:endParaRPr lang="zh-CN" altLang="en-US" sz="1400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600313" y="6281802"/>
            <a:ext cx="2217274" cy="2169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b="1" dirty="0" smtClean="0">
                <a:latin typeface="Arial" pitchFamily="34" charset="0"/>
                <a:cs typeface="Arial" pitchFamily="34" charset="0"/>
              </a:rPr>
              <a:t>1 Oxidative stress-induced cell death</a:t>
            </a:r>
          </a:p>
          <a:p>
            <a:pPr>
              <a:lnSpc>
                <a:spcPct val="150000"/>
              </a:lnSpc>
            </a:pPr>
            <a:r>
              <a:rPr lang="en-US" altLang="zh-CN" sz="900" b="1" dirty="0">
                <a:latin typeface="Arial" pitchFamily="34" charset="0"/>
                <a:cs typeface="Arial" pitchFamily="34" charset="0"/>
              </a:rPr>
              <a:t>2 Glucose metabolic </a:t>
            </a:r>
            <a:r>
              <a:rPr lang="en-US" altLang="zh-CN" sz="900" b="1" dirty="0" smtClean="0">
                <a:latin typeface="Arial" pitchFamily="34" charset="0"/>
                <a:cs typeface="Arial" pitchFamily="34" charset="0"/>
              </a:rPr>
              <a:t>process</a:t>
            </a:r>
          </a:p>
          <a:p>
            <a:pPr>
              <a:lnSpc>
                <a:spcPct val="150000"/>
              </a:lnSpc>
            </a:pPr>
            <a:r>
              <a:rPr lang="en-US" altLang="zh-CN" sz="900" b="1" dirty="0">
                <a:latin typeface="Arial" pitchFamily="34" charset="0"/>
                <a:cs typeface="Arial" pitchFamily="34" charset="0"/>
              </a:rPr>
              <a:t>3 Carbohydrate metabolic </a:t>
            </a:r>
            <a:r>
              <a:rPr lang="en-US" altLang="zh-CN" sz="900" b="1" dirty="0" smtClean="0">
                <a:latin typeface="Arial" pitchFamily="34" charset="0"/>
                <a:cs typeface="Arial" pitchFamily="34" charset="0"/>
              </a:rPr>
              <a:t>process</a:t>
            </a:r>
          </a:p>
          <a:p>
            <a:pPr>
              <a:lnSpc>
                <a:spcPct val="150000"/>
              </a:lnSpc>
            </a:pPr>
            <a:r>
              <a:rPr lang="en-US" altLang="zh-CN" sz="900" b="1" dirty="0">
                <a:latin typeface="Arial" pitchFamily="34" charset="0"/>
                <a:cs typeface="Arial" pitchFamily="34" charset="0"/>
              </a:rPr>
              <a:t>4 Fatty acid beta-oxidation</a:t>
            </a:r>
            <a:endParaRPr lang="zh-CN" altLang="en-US" sz="900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900" b="1" dirty="0">
                <a:latin typeface="Arial" pitchFamily="34" charset="0"/>
                <a:cs typeface="Arial" pitchFamily="34" charset="0"/>
              </a:rPr>
              <a:t>5 Fatty acid oxidation</a:t>
            </a:r>
            <a:endParaRPr lang="zh-CN" altLang="en-US" sz="900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900" b="1" dirty="0">
                <a:latin typeface="Arial" pitchFamily="34" charset="0"/>
                <a:cs typeface="Arial" pitchFamily="34" charset="0"/>
              </a:rPr>
              <a:t>6 Lipid catabolic process</a:t>
            </a:r>
            <a:endParaRPr lang="zh-CN" altLang="en-US" sz="900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900" b="1" dirty="0">
                <a:latin typeface="Arial" pitchFamily="34" charset="0"/>
                <a:cs typeface="Arial" pitchFamily="34" charset="0"/>
              </a:rPr>
              <a:t>7 Response to fatty acid</a:t>
            </a:r>
            <a:endParaRPr lang="zh-CN" altLang="en-US" sz="900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900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900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9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0444"/>
          <a:stretch/>
        </p:blipFill>
        <p:spPr>
          <a:xfrm>
            <a:off x="157206" y="6281802"/>
            <a:ext cx="4464496" cy="2626342"/>
          </a:xfrm>
          <a:prstGeom prst="rect">
            <a:avLst/>
          </a:prstGeom>
          <a:ln>
            <a:solidFill>
              <a:schemeClr val="accent1"/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381067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04664" y="0"/>
            <a:ext cx="6172200" cy="1524000"/>
          </a:xfrm>
        </p:spPr>
        <p:txBody>
          <a:bodyPr>
            <a:normAutofit/>
          </a:bodyPr>
          <a:lstStyle/>
          <a:p>
            <a:r>
              <a:rPr lang="en-US" altLang="zh-CN" sz="1800" b="1" dirty="0" smtClean="0">
                <a:latin typeface="Arial" pitchFamily="34" charset="0"/>
                <a:cs typeface="Arial" pitchFamily="34" charset="0"/>
              </a:rPr>
              <a:t>Fig. </a:t>
            </a:r>
            <a:r>
              <a:rPr lang="en-US" altLang="zh-CN" sz="1800" b="1" dirty="0" smtClean="0">
                <a:latin typeface="Arial" pitchFamily="34" charset="0"/>
                <a:cs typeface="Arial" pitchFamily="34" charset="0"/>
              </a:rPr>
              <a:t>2  </a:t>
            </a:r>
            <a:r>
              <a:rPr lang="en-US" altLang="zh-CN" sz="1800" b="1" dirty="0" smtClean="0">
                <a:latin typeface="Arial" pitchFamily="34" charset="0"/>
                <a:cs typeface="Arial" pitchFamily="34" charset="0"/>
              </a:rPr>
              <a:t>The function </a:t>
            </a:r>
            <a:r>
              <a:rPr lang="en-US" altLang="zh-CN" sz="1800" b="1" dirty="0">
                <a:latin typeface="Arial" pitchFamily="34" charset="0"/>
                <a:cs typeface="Arial" pitchFamily="34" charset="0"/>
              </a:rPr>
              <a:t>of EMT in </a:t>
            </a:r>
            <a:r>
              <a:rPr lang="en-US" altLang="zh-CN" sz="1800" b="1" dirty="0" err="1" smtClean="0">
                <a:latin typeface="Arial" pitchFamily="34" charset="0"/>
                <a:cs typeface="Arial" pitchFamily="34" charset="0"/>
              </a:rPr>
              <a:t>PCa</a:t>
            </a:r>
            <a:r>
              <a:rPr lang="en-US" altLang="zh-CN" sz="1800" b="1" dirty="0" smtClean="0">
                <a:latin typeface="Arial" pitchFamily="34" charset="0"/>
                <a:cs typeface="Arial" pitchFamily="34" charset="0"/>
              </a:rPr>
              <a:t> cells and </a:t>
            </a:r>
            <a:r>
              <a:rPr lang="en-US" altLang="zh-CN" sz="1800" b="1" dirty="0" err="1" smtClean="0">
                <a:latin typeface="Arial" pitchFamily="34" charset="0"/>
                <a:cs typeface="Arial" pitchFamily="34" charset="0"/>
              </a:rPr>
              <a:t>PCa</a:t>
            </a:r>
            <a:r>
              <a:rPr lang="en-US" altLang="zh-CN" sz="1800" b="1" dirty="0" smtClean="0">
                <a:latin typeface="Arial" pitchFamily="34" charset="0"/>
                <a:cs typeface="Arial" pitchFamily="34" charset="0"/>
              </a:rPr>
              <a:t> –CTCs </a:t>
            </a:r>
            <a:endParaRPr lang="zh-CN" altLang="en-US" sz="1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02277" y="2058547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latin typeface="Arial" pitchFamily="34" charset="0"/>
                <a:cs typeface="Arial" pitchFamily="34" charset="0"/>
              </a:rPr>
              <a:t>NST</a:t>
            </a:r>
            <a:endParaRPr lang="zh-CN" altLang="en-US" sz="14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189240" y="1738621"/>
            <a:ext cx="947770" cy="1458445"/>
            <a:chOff x="3537212" y="1480834"/>
            <a:chExt cx="947770" cy="1458445"/>
          </a:xfrm>
        </p:grpSpPr>
        <p:sp>
          <p:nvSpPr>
            <p:cNvPr id="12" name="任意多边形 11"/>
            <p:cNvSpPr/>
            <p:nvPr/>
          </p:nvSpPr>
          <p:spPr>
            <a:xfrm>
              <a:off x="3537212" y="1480834"/>
              <a:ext cx="947770" cy="1458445"/>
            </a:xfrm>
            <a:custGeom>
              <a:avLst/>
              <a:gdLst>
                <a:gd name="connsiteX0" fmla="*/ 39242 w 1615584"/>
                <a:gd name="connsiteY0" fmla="*/ 334093 h 1778905"/>
                <a:gd name="connsiteX1" fmla="*/ 50817 w 1615584"/>
                <a:gd name="connsiteY1" fmla="*/ 1595733 h 1778905"/>
                <a:gd name="connsiteX2" fmla="*/ 154989 w 1615584"/>
                <a:gd name="connsiteY2" fmla="*/ 1746204 h 1778905"/>
                <a:gd name="connsiteX3" fmla="*/ 363333 w 1615584"/>
                <a:gd name="connsiteY3" fmla="*/ 1769354 h 1778905"/>
                <a:gd name="connsiteX4" fmla="*/ 1335607 w 1615584"/>
                <a:gd name="connsiteY4" fmla="*/ 1746204 h 1778905"/>
                <a:gd name="connsiteX5" fmla="*/ 1543951 w 1615584"/>
                <a:gd name="connsiteY5" fmla="*/ 1433688 h 1778905"/>
                <a:gd name="connsiteX6" fmla="*/ 1486078 w 1615584"/>
                <a:gd name="connsiteY6" fmla="*/ 125749 h 1778905"/>
                <a:gd name="connsiteX7" fmla="*/ 131840 w 1615584"/>
                <a:gd name="connsiteY7" fmla="*/ 79450 h 1778905"/>
                <a:gd name="connsiteX8" fmla="*/ 39242 w 1615584"/>
                <a:gd name="connsiteY8" fmla="*/ 334093 h 1778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5584" h="1778905">
                  <a:moveTo>
                    <a:pt x="39242" y="334093"/>
                  </a:moveTo>
                  <a:cubicBezTo>
                    <a:pt x="25738" y="586807"/>
                    <a:pt x="31526" y="1360381"/>
                    <a:pt x="50817" y="1595733"/>
                  </a:cubicBezTo>
                  <a:cubicBezTo>
                    <a:pt x="70108" y="1831085"/>
                    <a:pt x="102903" y="1717267"/>
                    <a:pt x="154989" y="1746204"/>
                  </a:cubicBezTo>
                  <a:cubicBezTo>
                    <a:pt x="207075" y="1775141"/>
                    <a:pt x="166563" y="1769354"/>
                    <a:pt x="363333" y="1769354"/>
                  </a:cubicBezTo>
                  <a:cubicBezTo>
                    <a:pt x="560103" y="1769354"/>
                    <a:pt x="1138837" y="1802148"/>
                    <a:pt x="1335607" y="1746204"/>
                  </a:cubicBezTo>
                  <a:cubicBezTo>
                    <a:pt x="1532377" y="1690260"/>
                    <a:pt x="1518873" y="1703764"/>
                    <a:pt x="1543951" y="1433688"/>
                  </a:cubicBezTo>
                  <a:cubicBezTo>
                    <a:pt x="1569030" y="1163612"/>
                    <a:pt x="1721430" y="351455"/>
                    <a:pt x="1486078" y="125749"/>
                  </a:cubicBezTo>
                  <a:cubicBezTo>
                    <a:pt x="1250726" y="-99957"/>
                    <a:pt x="369121" y="38939"/>
                    <a:pt x="131840" y="79450"/>
                  </a:cubicBezTo>
                  <a:cubicBezTo>
                    <a:pt x="-105441" y="119961"/>
                    <a:pt x="52746" y="81379"/>
                    <a:pt x="39242" y="334093"/>
                  </a:cubicBezTo>
                  <a:close/>
                </a:path>
              </a:pathLst>
            </a:custGeom>
            <a:ln>
              <a:solidFill>
                <a:srgbClr val="0070C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74997" y="1907704"/>
              <a:ext cx="246091" cy="3240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571459" y="1661524"/>
            <a:ext cx="1512168" cy="1656184"/>
            <a:chOff x="980728" y="1403648"/>
            <a:chExt cx="1512168" cy="1656184"/>
          </a:xfrm>
        </p:grpSpPr>
        <p:sp>
          <p:nvSpPr>
            <p:cNvPr id="10" name="任意多边形 9"/>
            <p:cNvSpPr/>
            <p:nvPr/>
          </p:nvSpPr>
          <p:spPr>
            <a:xfrm>
              <a:off x="980728" y="1403648"/>
              <a:ext cx="1512168" cy="1656184"/>
            </a:xfrm>
            <a:custGeom>
              <a:avLst/>
              <a:gdLst>
                <a:gd name="connsiteX0" fmla="*/ 38261 w 2275055"/>
                <a:gd name="connsiteY0" fmla="*/ 300476 h 2415050"/>
                <a:gd name="connsiteX1" fmla="*/ 339202 w 2275055"/>
                <a:gd name="connsiteY1" fmla="*/ 821336 h 2415050"/>
                <a:gd name="connsiteX2" fmla="*/ 408650 w 2275055"/>
                <a:gd name="connsiteY2" fmla="*/ 1400070 h 2415050"/>
                <a:gd name="connsiteX3" fmla="*/ 154007 w 2275055"/>
                <a:gd name="connsiteY3" fmla="*/ 1920931 h 2415050"/>
                <a:gd name="connsiteX4" fmla="*/ 466524 w 2275055"/>
                <a:gd name="connsiteY4" fmla="*/ 2059827 h 2415050"/>
                <a:gd name="connsiteX5" fmla="*/ 1230453 w 2275055"/>
                <a:gd name="connsiteY5" fmla="*/ 1666288 h 2415050"/>
                <a:gd name="connsiteX6" fmla="*/ 1716590 w 2275055"/>
                <a:gd name="connsiteY6" fmla="*/ 1897782 h 2415050"/>
                <a:gd name="connsiteX7" fmla="*/ 1924934 w 2275055"/>
                <a:gd name="connsiteY7" fmla="*/ 2395493 h 2415050"/>
                <a:gd name="connsiteX8" fmla="*/ 1982807 w 2275055"/>
                <a:gd name="connsiteY8" fmla="*/ 2221873 h 2415050"/>
                <a:gd name="connsiteX9" fmla="*/ 1855486 w 2275055"/>
                <a:gd name="connsiteY9" fmla="*/ 1376921 h 2415050"/>
                <a:gd name="connsiteX10" fmla="*/ 1623992 w 2275055"/>
                <a:gd name="connsiteY10" fmla="*/ 1099129 h 2415050"/>
                <a:gd name="connsiteX11" fmla="*/ 1693440 w 2275055"/>
                <a:gd name="connsiteY11" fmla="*/ 775038 h 2415050"/>
                <a:gd name="connsiteX12" fmla="*/ 2272174 w 2275055"/>
                <a:gd name="connsiteY12" fmla="*/ 22683 h 2415050"/>
                <a:gd name="connsiteX13" fmla="*/ 1890210 w 2275055"/>
                <a:gd name="connsiteY13" fmla="*/ 219453 h 2415050"/>
                <a:gd name="connsiteX14" fmla="*/ 1311476 w 2275055"/>
                <a:gd name="connsiteY14" fmla="*/ 462521 h 2415050"/>
                <a:gd name="connsiteX15" fmla="*/ 38261 w 2275055"/>
                <a:gd name="connsiteY15" fmla="*/ 300476 h 2415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75055" h="2415050">
                  <a:moveTo>
                    <a:pt x="38261" y="300476"/>
                  </a:moveTo>
                  <a:cubicBezTo>
                    <a:pt x="-123785" y="360278"/>
                    <a:pt x="277471" y="638070"/>
                    <a:pt x="339202" y="821336"/>
                  </a:cubicBezTo>
                  <a:cubicBezTo>
                    <a:pt x="400933" y="1004602"/>
                    <a:pt x="439516" y="1216804"/>
                    <a:pt x="408650" y="1400070"/>
                  </a:cubicBezTo>
                  <a:cubicBezTo>
                    <a:pt x="377784" y="1583336"/>
                    <a:pt x="144361" y="1810972"/>
                    <a:pt x="154007" y="1920931"/>
                  </a:cubicBezTo>
                  <a:cubicBezTo>
                    <a:pt x="163653" y="2030891"/>
                    <a:pt x="287116" y="2102267"/>
                    <a:pt x="466524" y="2059827"/>
                  </a:cubicBezTo>
                  <a:cubicBezTo>
                    <a:pt x="645932" y="2017387"/>
                    <a:pt x="1022109" y="1693295"/>
                    <a:pt x="1230453" y="1666288"/>
                  </a:cubicBezTo>
                  <a:cubicBezTo>
                    <a:pt x="1438797" y="1639281"/>
                    <a:pt x="1600843" y="1776248"/>
                    <a:pt x="1716590" y="1897782"/>
                  </a:cubicBezTo>
                  <a:cubicBezTo>
                    <a:pt x="1832337" y="2019316"/>
                    <a:pt x="1880565" y="2341478"/>
                    <a:pt x="1924934" y="2395493"/>
                  </a:cubicBezTo>
                  <a:cubicBezTo>
                    <a:pt x="1969303" y="2449508"/>
                    <a:pt x="1994382" y="2391635"/>
                    <a:pt x="1982807" y="2221873"/>
                  </a:cubicBezTo>
                  <a:cubicBezTo>
                    <a:pt x="1971232" y="2052111"/>
                    <a:pt x="1915289" y="1564045"/>
                    <a:pt x="1855486" y="1376921"/>
                  </a:cubicBezTo>
                  <a:cubicBezTo>
                    <a:pt x="1795684" y="1189797"/>
                    <a:pt x="1651000" y="1199443"/>
                    <a:pt x="1623992" y="1099129"/>
                  </a:cubicBezTo>
                  <a:cubicBezTo>
                    <a:pt x="1596984" y="998815"/>
                    <a:pt x="1585410" y="954446"/>
                    <a:pt x="1693440" y="775038"/>
                  </a:cubicBezTo>
                  <a:cubicBezTo>
                    <a:pt x="1801470" y="595630"/>
                    <a:pt x="2239379" y="115280"/>
                    <a:pt x="2272174" y="22683"/>
                  </a:cubicBezTo>
                  <a:cubicBezTo>
                    <a:pt x="2304969" y="-69915"/>
                    <a:pt x="2050326" y="146147"/>
                    <a:pt x="1890210" y="219453"/>
                  </a:cubicBezTo>
                  <a:cubicBezTo>
                    <a:pt x="1730094" y="292759"/>
                    <a:pt x="1618205" y="447088"/>
                    <a:pt x="1311476" y="462521"/>
                  </a:cubicBezTo>
                  <a:cubicBezTo>
                    <a:pt x="1004747" y="477954"/>
                    <a:pt x="200307" y="240674"/>
                    <a:pt x="38261" y="300476"/>
                  </a:cubicBezTo>
                  <a:close/>
                </a:path>
              </a:pathLst>
            </a:custGeom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533348" y="1937437"/>
              <a:ext cx="246091" cy="3240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8" name="直接箭头连接符 17"/>
          <p:cNvCxnSpPr/>
          <p:nvPr/>
        </p:nvCxnSpPr>
        <p:spPr>
          <a:xfrm>
            <a:off x="2335259" y="2357331"/>
            <a:ext cx="109218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150580" y="3960512"/>
            <a:ext cx="10791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latin typeface="Arial" pitchFamily="34" charset="0"/>
                <a:cs typeface="Arial" pitchFamily="34" charset="0"/>
              </a:rPr>
              <a:t>Caspase-3</a:t>
            </a:r>
            <a:endParaRPr lang="zh-CN" altLang="en-US" sz="1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0" name="直接箭头连接符 19"/>
          <p:cNvCxnSpPr/>
          <p:nvPr/>
        </p:nvCxnSpPr>
        <p:spPr>
          <a:xfrm>
            <a:off x="1470635" y="3252572"/>
            <a:ext cx="0" cy="7175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>
            <a:off x="1616412" y="4268289"/>
            <a:ext cx="0" cy="5422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150580" y="4823349"/>
            <a:ext cx="1058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latin typeface="Arial" pitchFamily="34" charset="0"/>
                <a:cs typeface="Arial" pitchFamily="34" charset="0"/>
              </a:rPr>
              <a:t>Apoptosis</a:t>
            </a:r>
            <a:endParaRPr lang="zh-CN" alt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45183" y="3428017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latin typeface="Arial" pitchFamily="34" charset="0"/>
                <a:cs typeface="Arial" pitchFamily="34" charset="0"/>
              </a:rPr>
              <a:t>NST</a:t>
            </a:r>
            <a:endParaRPr lang="zh-CN" alt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98684" y="2431741"/>
            <a:ext cx="5629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latin typeface="Arial" pitchFamily="34" charset="0"/>
                <a:cs typeface="Arial" pitchFamily="34" charset="0"/>
              </a:rPr>
              <a:t>EMT</a:t>
            </a:r>
            <a:endParaRPr lang="zh-CN" alt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155635" y="1597094"/>
            <a:ext cx="13452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latin typeface="Arial" pitchFamily="34" charset="0"/>
                <a:cs typeface="Arial" pitchFamily="34" charset="0"/>
              </a:rPr>
              <a:t>Loss junction</a:t>
            </a:r>
            <a:endParaRPr lang="zh-CN" alt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794925" y="2574322"/>
            <a:ext cx="10118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Meshenchymal</a:t>
            </a:r>
            <a:endParaRPr lang="zh-CN" altLang="en-US" sz="9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19865" y="2697303"/>
            <a:ext cx="7521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Epithelial</a:t>
            </a:r>
            <a:endParaRPr lang="zh-CN" altLang="en-US" sz="1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3945400" y="3223593"/>
            <a:ext cx="8219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4910947" y="3223593"/>
            <a:ext cx="8219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弧形 34"/>
          <p:cNvSpPr/>
          <p:nvPr/>
        </p:nvSpPr>
        <p:spPr>
          <a:xfrm>
            <a:off x="4113089" y="2901899"/>
            <a:ext cx="696636" cy="1094664"/>
          </a:xfrm>
          <a:prstGeom prst="arc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113089" y="2986663"/>
            <a:ext cx="6335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 smtClean="0">
                <a:latin typeface="Arial" pitchFamily="34" charset="0"/>
                <a:cs typeface="Arial" pitchFamily="34" charset="0"/>
              </a:rPr>
              <a:t>Motility</a:t>
            </a:r>
            <a:endParaRPr lang="zh-CN" altLang="en-US" sz="1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8" name="直接箭头连接符 37"/>
          <p:cNvCxnSpPr/>
          <p:nvPr/>
        </p:nvCxnSpPr>
        <p:spPr>
          <a:xfrm>
            <a:off x="2346560" y="2797393"/>
            <a:ext cx="1080883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556393" y="2815288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latin typeface="Arial" pitchFamily="34" charset="0"/>
                <a:cs typeface="Arial" pitchFamily="34" charset="0"/>
              </a:rPr>
              <a:t>Akt1</a:t>
            </a:r>
            <a:endParaRPr lang="zh-CN" altLang="en-US" sz="1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3945400" y="3610978"/>
            <a:ext cx="17874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4059959" y="3291764"/>
            <a:ext cx="128240" cy="314933"/>
            <a:chOff x="980728" y="1403648"/>
            <a:chExt cx="1512168" cy="1656184"/>
          </a:xfrm>
        </p:grpSpPr>
        <p:sp>
          <p:nvSpPr>
            <p:cNvPr id="43" name="任意多边形 42"/>
            <p:cNvSpPr/>
            <p:nvPr/>
          </p:nvSpPr>
          <p:spPr>
            <a:xfrm>
              <a:off x="980728" y="1403648"/>
              <a:ext cx="1512168" cy="1656184"/>
            </a:xfrm>
            <a:custGeom>
              <a:avLst/>
              <a:gdLst>
                <a:gd name="connsiteX0" fmla="*/ 38261 w 2275055"/>
                <a:gd name="connsiteY0" fmla="*/ 300476 h 2415050"/>
                <a:gd name="connsiteX1" fmla="*/ 339202 w 2275055"/>
                <a:gd name="connsiteY1" fmla="*/ 821336 h 2415050"/>
                <a:gd name="connsiteX2" fmla="*/ 408650 w 2275055"/>
                <a:gd name="connsiteY2" fmla="*/ 1400070 h 2415050"/>
                <a:gd name="connsiteX3" fmla="*/ 154007 w 2275055"/>
                <a:gd name="connsiteY3" fmla="*/ 1920931 h 2415050"/>
                <a:gd name="connsiteX4" fmla="*/ 466524 w 2275055"/>
                <a:gd name="connsiteY4" fmla="*/ 2059827 h 2415050"/>
                <a:gd name="connsiteX5" fmla="*/ 1230453 w 2275055"/>
                <a:gd name="connsiteY5" fmla="*/ 1666288 h 2415050"/>
                <a:gd name="connsiteX6" fmla="*/ 1716590 w 2275055"/>
                <a:gd name="connsiteY6" fmla="*/ 1897782 h 2415050"/>
                <a:gd name="connsiteX7" fmla="*/ 1924934 w 2275055"/>
                <a:gd name="connsiteY7" fmla="*/ 2395493 h 2415050"/>
                <a:gd name="connsiteX8" fmla="*/ 1982807 w 2275055"/>
                <a:gd name="connsiteY8" fmla="*/ 2221873 h 2415050"/>
                <a:gd name="connsiteX9" fmla="*/ 1855486 w 2275055"/>
                <a:gd name="connsiteY9" fmla="*/ 1376921 h 2415050"/>
                <a:gd name="connsiteX10" fmla="*/ 1623992 w 2275055"/>
                <a:gd name="connsiteY10" fmla="*/ 1099129 h 2415050"/>
                <a:gd name="connsiteX11" fmla="*/ 1693440 w 2275055"/>
                <a:gd name="connsiteY11" fmla="*/ 775038 h 2415050"/>
                <a:gd name="connsiteX12" fmla="*/ 2272174 w 2275055"/>
                <a:gd name="connsiteY12" fmla="*/ 22683 h 2415050"/>
                <a:gd name="connsiteX13" fmla="*/ 1890210 w 2275055"/>
                <a:gd name="connsiteY13" fmla="*/ 219453 h 2415050"/>
                <a:gd name="connsiteX14" fmla="*/ 1311476 w 2275055"/>
                <a:gd name="connsiteY14" fmla="*/ 462521 h 2415050"/>
                <a:gd name="connsiteX15" fmla="*/ 38261 w 2275055"/>
                <a:gd name="connsiteY15" fmla="*/ 300476 h 2415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75055" h="2415050">
                  <a:moveTo>
                    <a:pt x="38261" y="300476"/>
                  </a:moveTo>
                  <a:cubicBezTo>
                    <a:pt x="-123785" y="360278"/>
                    <a:pt x="277471" y="638070"/>
                    <a:pt x="339202" y="821336"/>
                  </a:cubicBezTo>
                  <a:cubicBezTo>
                    <a:pt x="400933" y="1004602"/>
                    <a:pt x="439516" y="1216804"/>
                    <a:pt x="408650" y="1400070"/>
                  </a:cubicBezTo>
                  <a:cubicBezTo>
                    <a:pt x="377784" y="1583336"/>
                    <a:pt x="144361" y="1810972"/>
                    <a:pt x="154007" y="1920931"/>
                  </a:cubicBezTo>
                  <a:cubicBezTo>
                    <a:pt x="163653" y="2030891"/>
                    <a:pt x="287116" y="2102267"/>
                    <a:pt x="466524" y="2059827"/>
                  </a:cubicBezTo>
                  <a:cubicBezTo>
                    <a:pt x="645932" y="2017387"/>
                    <a:pt x="1022109" y="1693295"/>
                    <a:pt x="1230453" y="1666288"/>
                  </a:cubicBezTo>
                  <a:cubicBezTo>
                    <a:pt x="1438797" y="1639281"/>
                    <a:pt x="1600843" y="1776248"/>
                    <a:pt x="1716590" y="1897782"/>
                  </a:cubicBezTo>
                  <a:cubicBezTo>
                    <a:pt x="1832337" y="2019316"/>
                    <a:pt x="1880565" y="2341478"/>
                    <a:pt x="1924934" y="2395493"/>
                  </a:cubicBezTo>
                  <a:cubicBezTo>
                    <a:pt x="1969303" y="2449508"/>
                    <a:pt x="1994382" y="2391635"/>
                    <a:pt x="1982807" y="2221873"/>
                  </a:cubicBezTo>
                  <a:cubicBezTo>
                    <a:pt x="1971232" y="2052111"/>
                    <a:pt x="1915289" y="1564045"/>
                    <a:pt x="1855486" y="1376921"/>
                  </a:cubicBezTo>
                  <a:cubicBezTo>
                    <a:pt x="1795684" y="1189797"/>
                    <a:pt x="1651000" y="1199443"/>
                    <a:pt x="1623992" y="1099129"/>
                  </a:cubicBezTo>
                  <a:cubicBezTo>
                    <a:pt x="1596984" y="998815"/>
                    <a:pt x="1585410" y="954446"/>
                    <a:pt x="1693440" y="775038"/>
                  </a:cubicBezTo>
                  <a:cubicBezTo>
                    <a:pt x="1801470" y="595630"/>
                    <a:pt x="2239379" y="115280"/>
                    <a:pt x="2272174" y="22683"/>
                  </a:cubicBezTo>
                  <a:cubicBezTo>
                    <a:pt x="2304969" y="-69915"/>
                    <a:pt x="2050326" y="146147"/>
                    <a:pt x="1890210" y="219453"/>
                  </a:cubicBezTo>
                  <a:cubicBezTo>
                    <a:pt x="1730094" y="292759"/>
                    <a:pt x="1618205" y="447088"/>
                    <a:pt x="1311476" y="462521"/>
                  </a:cubicBezTo>
                  <a:cubicBezTo>
                    <a:pt x="1004747" y="477954"/>
                    <a:pt x="200307" y="240674"/>
                    <a:pt x="38261" y="300476"/>
                  </a:cubicBezTo>
                  <a:close/>
                </a:path>
              </a:pathLst>
            </a:custGeom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1533348" y="1937437"/>
              <a:ext cx="246091" cy="3240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3591328" y="3317708"/>
            <a:ext cx="5549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b="1" dirty="0" smtClean="0">
                <a:latin typeface="Arial" pitchFamily="34" charset="0"/>
                <a:cs typeface="Arial" pitchFamily="34" charset="0"/>
              </a:rPr>
              <a:t>CTCs</a:t>
            </a:r>
            <a:endParaRPr lang="zh-CN" altLang="en-US" sz="11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4461407" y="3292351"/>
            <a:ext cx="128240" cy="314933"/>
            <a:chOff x="980728" y="1403648"/>
            <a:chExt cx="1512168" cy="1656184"/>
          </a:xfrm>
        </p:grpSpPr>
        <p:sp>
          <p:nvSpPr>
            <p:cNvPr id="49" name="任意多边形 48"/>
            <p:cNvSpPr/>
            <p:nvPr/>
          </p:nvSpPr>
          <p:spPr>
            <a:xfrm>
              <a:off x="980728" y="1403648"/>
              <a:ext cx="1512168" cy="1656184"/>
            </a:xfrm>
            <a:custGeom>
              <a:avLst/>
              <a:gdLst>
                <a:gd name="connsiteX0" fmla="*/ 38261 w 2275055"/>
                <a:gd name="connsiteY0" fmla="*/ 300476 h 2415050"/>
                <a:gd name="connsiteX1" fmla="*/ 339202 w 2275055"/>
                <a:gd name="connsiteY1" fmla="*/ 821336 h 2415050"/>
                <a:gd name="connsiteX2" fmla="*/ 408650 w 2275055"/>
                <a:gd name="connsiteY2" fmla="*/ 1400070 h 2415050"/>
                <a:gd name="connsiteX3" fmla="*/ 154007 w 2275055"/>
                <a:gd name="connsiteY3" fmla="*/ 1920931 h 2415050"/>
                <a:gd name="connsiteX4" fmla="*/ 466524 w 2275055"/>
                <a:gd name="connsiteY4" fmla="*/ 2059827 h 2415050"/>
                <a:gd name="connsiteX5" fmla="*/ 1230453 w 2275055"/>
                <a:gd name="connsiteY5" fmla="*/ 1666288 h 2415050"/>
                <a:gd name="connsiteX6" fmla="*/ 1716590 w 2275055"/>
                <a:gd name="connsiteY6" fmla="*/ 1897782 h 2415050"/>
                <a:gd name="connsiteX7" fmla="*/ 1924934 w 2275055"/>
                <a:gd name="connsiteY7" fmla="*/ 2395493 h 2415050"/>
                <a:gd name="connsiteX8" fmla="*/ 1982807 w 2275055"/>
                <a:gd name="connsiteY8" fmla="*/ 2221873 h 2415050"/>
                <a:gd name="connsiteX9" fmla="*/ 1855486 w 2275055"/>
                <a:gd name="connsiteY9" fmla="*/ 1376921 h 2415050"/>
                <a:gd name="connsiteX10" fmla="*/ 1623992 w 2275055"/>
                <a:gd name="connsiteY10" fmla="*/ 1099129 h 2415050"/>
                <a:gd name="connsiteX11" fmla="*/ 1693440 w 2275055"/>
                <a:gd name="connsiteY11" fmla="*/ 775038 h 2415050"/>
                <a:gd name="connsiteX12" fmla="*/ 2272174 w 2275055"/>
                <a:gd name="connsiteY12" fmla="*/ 22683 h 2415050"/>
                <a:gd name="connsiteX13" fmla="*/ 1890210 w 2275055"/>
                <a:gd name="connsiteY13" fmla="*/ 219453 h 2415050"/>
                <a:gd name="connsiteX14" fmla="*/ 1311476 w 2275055"/>
                <a:gd name="connsiteY14" fmla="*/ 462521 h 2415050"/>
                <a:gd name="connsiteX15" fmla="*/ 38261 w 2275055"/>
                <a:gd name="connsiteY15" fmla="*/ 300476 h 2415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75055" h="2415050">
                  <a:moveTo>
                    <a:pt x="38261" y="300476"/>
                  </a:moveTo>
                  <a:cubicBezTo>
                    <a:pt x="-123785" y="360278"/>
                    <a:pt x="277471" y="638070"/>
                    <a:pt x="339202" y="821336"/>
                  </a:cubicBezTo>
                  <a:cubicBezTo>
                    <a:pt x="400933" y="1004602"/>
                    <a:pt x="439516" y="1216804"/>
                    <a:pt x="408650" y="1400070"/>
                  </a:cubicBezTo>
                  <a:cubicBezTo>
                    <a:pt x="377784" y="1583336"/>
                    <a:pt x="144361" y="1810972"/>
                    <a:pt x="154007" y="1920931"/>
                  </a:cubicBezTo>
                  <a:cubicBezTo>
                    <a:pt x="163653" y="2030891"/>
                    <a:pt x="287116" y="2102267"/>
                    <a:pt x="466524" y="2059827"/>
                  </a:cubicBezTo>
                  <a:cubicBezTo>
                    <a:pt x="645932" y="2017387"/>
                    <a:pt x="1022109" y="1693295"/>
                    <a:pt x="1230453" y="1666288"/>
                  </a:cubicBezTo>
                  <a:cubicBezTo>
                    <a:pt x="1438797" y="1639281"/>
                    <a:pt x="1600843" y="1776248"/>
                    <a:pt x="1716590" y="1897782"/>
                  </a:cubicBezTo>
                  <a:cubicBezTo>
                    <a:pt x="1832337" y="2019316"/>
                    <a:pt x="1880565" y="2341478"/>
                    <a:pt x="1924934" y="2395493"/>
                  </a:cubicBezTo>
                  <a:cubicBezTo>
                    <a:pt x="1969303" y="2449508"/>
                    <a:pt x="1994382" y="2391635"/>
                    <a:pt x="1982807" y="2221873"/>
                  </a:cubicBezTo>
                  <a:cubicBezTo>
                    <a:pt x="1971232" y="2052111"/>
                    <a:pt x="1915289" y="1564045"/>
                    <a:pt x="1855486" y="1376921"/>
                  </a:cubicBezTo>
                  <a:cubicBezTo>
                    <a:pt x="1795684" y="1189797"/>
                    <a:pt x="1651000" y="1199443"/>
                    <a:pt x="1623992" y="1099129"/>
                  </a:cubicBezTo>
                  <a:cubicBezTo>
                    <a:pt x="1596984" y="998815"/>
                    <a:pt x="1585410" y="954446"/>
                    <a:pt x="1693440" y="775038"/>
                  </a:cubicBezTo>
                  <a:cubicBezTo>
                    <a:pt x="1801470" y="595630"/>
                    <a:pt x="2239379" y="115280"/>
                    <a:pt x="2272174" y="22683"/>
                  </a:cubicBezTo>
                  <a:cubicBezTo>
                    <a:pt x="2304969" y="-69915"/>
                    <a:pt x="2050326" y="146147"/>
                    <a:pt x="1890210" y="219453"/>
                  </a:cubicBezTo>
                  <a:cubicBezTo>
                    <a:pt x="1730094" y="292759"/>
                    <a:pt x="1618205" y="447088"/>
                    <a:pt x="1311476" y="462521"/>
                  </a:cubicBezTo>
                  <a:cubicBezTo>
                    <a:pt x="1004747" y="477954"/>
                    <a:pt x="200307" y="240674"/>
                    <a:pt x="38261" y="300476"/>
                  </a:cubicBezTo>
                  <a:close/>
                </a:path>
              </a:pathLst>
            </a:custGeom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1533348" y="1937437"/>
              <a:ext cx="246091" cy="3240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55" name="直接箭头连接符 54"/>
          <p:cNvCxnSpPr/>
          <p:nvPr/>
        </p:nvCxnSpPr>
        <p:spPr>
          <a:xfrm>
            <a:off x="3095072" y="2850013"/>
            <a:ext cx="0" cy="24766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组合 59"/>
          <p:cNvGrpSpPr/>
          <p:nvPr/>
        </p:nvGrpSpPr>
        <p:grpSpPr>
          <a:xfrm>
            <a:off x="4774847" y="4569143"/>
            <a:ext cx="1660176" cy="1562605"/>
            <a:chOff x="4489626" y="4152190"/>
            <a:chExt cx="1660176" cy="1562605"/>
          </a:xfrm>
        </p:grpSpPr>
        <p:sp>
          <p:nvSpPr>
            <p:cNvPr id="56" name="任意多边形 55"/>
            <p:cNvSpPr/>
            <p:nvPr/>
          </p:nvSpPr>
          <p:spPr>
            <a:xfrm>
              <a:off x="4489626" y="4152190"/>
              <a:ext cx="805394" cy="1562605"/>
            </a:xfrm>
            <a:custGeom>
              <a:avLst/>
              <a:gdLst>
                <a:gd name="connsiteX0" fmla="*/ 475913 w 805394"/>
                <a:gd name="connsiteY0" fmla="*/ 107294 h 1562605"/>
                <a:gd name="connsiteX1" fmla="*/ 267569 w 805394"/>
                <a:gd name="connsiteY1" fmla="*/ 385086 h 1562605"/>
                <a:gd name="connsiteX2" fmla="*/ 24501 w 805394"/>
                <a:gd name="connsiteY2" fmla="*/ 1183739 h 1562605"/>
                <a:gd name="connsiteX3" fmla="*/ 47650 w 805394"/>
                <a:gd name="connsiteY3" fmla="*/ 1554129 h 1562605"/>
                <a:gd name="connsiteX4" fmla="*/ 371741 w 805394"/>
                <a:gd name="connsiteY4" fmla="*/ 1438382 h 1562605"/>
                <a:gd name="connsiteX5" fmla="*/ 591660 w 805394"/>
                <a:gd name="connsiteY5" fmla="*/ 1380509 h 1562605"/>
                <a:gd name="connsiteX6" fmla="*/ 672683 w 805394"/>
                <a:gd name="connsiteY6" fmla="*/ 1299486 h 1562605"/>
                <a:gd name="connsiteX7" fmla="*/ 730556 w 805394"/>
                <a:gd name="connsiteY7" fmla="*/ 859648 h 1562605"/>
                <a:gd name="connsiteX8" fmla="*/ 788430 w 805394"/>
                <a:gd name="connsiteY8" fmla="*/ 512407 h 1562605"/>
                <a:gd name="connsiteX9" fmla="*/ 788430 w 805394"/>
                <a:gd name="connsiteY9" fmla="*/ 188316 h 1562605"/>
                <a:gd name="connsiteX10" fmla="*/ 591660 w 805394"/>
                <a:gd name="connsiteY10" fmla="*/ 3121 h 1562605"/>
                <a:gd name="connsiteX11" fmla="*/ 475913 w 805394"/>
                <a:gd name="connsiteY11" fmla="*/ 107294 h 1562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5394" h="1562605">
                  <a:moveTo>
                    <a:pt x="475913" y="107294"/>
                  </a:moveTo>
                  <a:cubicBezTo>
                    <a:pt x="421898" y="170955"/>
                    <a:pt x="342804" y="205679"/>
                    <a:pt x="267569" y="385086"/>
                  </a:cubicBezTo>
                  <a:cubicBezTo>
                    <a:pt x="192334" y="564493"/>
                    <a:pt x="61154" y="988899"/>
                    <a:pt x="24501" y="1183739"/>
                  </a:cubicBezTo>
                  <a:cubicBezTo>
                    <a:pt x="-12152" y="1378580"/>
                    <a:pt x="-10223" y="1511689"/>
                    <a:pt x="47650" y="1554129"/>
                  </a:cubicBezTo>
                  <a:cubicBezTo>
                    <a:pt x="105523" y="1596569"/>
                    <a:pt x="281073" y="1467319"/>
                    <a:pt x="371741" y="1438382"/>
                  </a:cubicBezTo>
                  <a:cubicBezTo>
                    <a:pt x="462409" y="1409445"/>
                    <a:pt x="541503" y="1403658"/>
                    <a:pt x="591660" y="1380509"/>
                  </a:cubicBezTo>
                  <a:cubicBezTo>
                    <a:pt x="641817" y="1357360"/>
                    <a:pt x="649534" y="1386296"/>
                    <a:pt x="672683" y="1299486"/>
                  </a:cubicBezTo>
                  <a:cubicBezTo>
                    <a:pt x="695832" y="1212676"/>
                    <a:pt x="711265" y="990828"/>
                    <a:pt x="730556" y="859648"/>
                  </a:cubicBezTo>
                  <a:cubicBezTo>
                    <a:pt x="749847" y="728468"/>
                    <a:pt x="778784" y="624296"/>
                    <a:pt x="788430" y="512407"/>
                  </a:cubicBezTo>
                  <a:cubicBezTo>
                    <a:pt x="798076" y="400518"/>
                    <a:pt x="821225" y="273197"/>
                    <a:pt x="788430" y="188316"/>
                  </a:cubicBezTo>
                  <a:cubicBezTo>
                    <a:pt x="755635" y="103435"/>
                    <a:pt x="645675" y="20483"/>
                    <a:pt x="591660" y="3121"/>
                  </a:cubicBezTo>
                  <a:cubicBezTo>
                    <a:pt x="537645" y="-14241"/>
                    <a:pt x="529928" y="43633"/>
                    <a:pt x="475913" y="107294"/>
                  </a:cubicBezTo>
                  <a:close/>
                </a:path>
              </a:pathLst>
            </a:custGeom>
            <a:ln>
              <a:solidFill>
                <a:srgbClr val="00B0F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任意多边形 58"/>
            <p:cNvSpPr/>
            <p:nvPr/>
          </p:nvSpPr>
          <p:spPr>
            <a:xfrm flipH="1">
              <a:off x="5373216" y="4152190"/>
              <a:ext cx="776586" cy="1562605"/>
            </a:xfrm>
            <a:custGeom>
              <a:avLst/>
              <a:gdLst>
                <a:gd name="connsiteX0" fmla="*/ 475913 w 805394"/>
                <a:gd name="connsiteY0" fmla="*/ 107294 h 1562605"/>
                <a:gd name="connsiteX1" fmla="*/ 267569 w 805394"/>
                <a:gd name="connsiteY1" fmla="*/ 385086 h 1562605"/>
                <a:gd name="connsiteX2" fmla="*/ 24501 w 805394"/>
                <a:gd name="connsiteY2" fmla="*/ 1183739 h 1562605"/>
                <a:gd name="connsiteX3" fmla="*/ 47650 w 805394"/>
                <a:gd name="connsiteY3" fmla="*/ 1554129 h 1562605"/>
                <a:gd name="connsiteX4" fmla="*/ 371741 w 805394"/>
                <a:gd name="connsiteY4" fmla="*/ 1438382 h 1562605"/>
                <a:gd name="connsiteX5" fmla="*/ 591660 w 805394"/>
                <a:gd name="connsiteY5" fmla="*/ 1380509 h 1562605"/>
                <a:gd name="connsiteX6" fmla="*/ 672683 w 805394"/>
                <a:gd name="connsiteY6" fmla="*/ 1299486 h 1562605"/>
                <a:gd name="connsiteX7" fmla="*/ 730556 w 805394"/>
                <a:gd name="connsiteY7" fmla="*/ 859648 h 1562605"/>
                <a:gd name="connsiteX8" fmla="*/ 788430 w 805394"/>
                <a:gd name="connsiteY8" fmla="*/ 512407 h 1562605"/>
                <a:gd name="connsiteX9" fmla="*/ 788430 w 805394"/>
                <a:gd name="connsiteY9" fmla="*/ 188316 h 1562605"/>
                <a:gd name="connsiteX10" fmla="*/ 591660 w 805394"/>
                <a:gd name="connsiteY10" fmla="*/ 3121 h 1562605"/>
                <a:gd name="connsiteX11" fmla="*/ 475913 w 805394"/>
                <a:gd name="connsiteY11" fmla="*/ 107294 h 1562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5394" h="1562605">
                  <a:moveTo>
                    <a:pt x="475913" y="107294"/>
                  </a:moveTo>
                  <a:cubicBezTo>
                    <a:pt x="421898" y="170955"/>
                    <a:pt x="342804" y="205679"/>
                    <a:pt x="267569" y="385086"/>
                  </a:cubicBezTo>
                  <a:cubicBezTo>
                    <a:pt x="192334" y="564493"/>
                    <a:pt x="61154" y="988899"/>
                    <a:pt x="24501" y="1183739"/>
                  </a:cubicBezTo>
                  <a:cubicBezTo>
                    <a:pt x="-12152" y="1378580"/>
                    <a:pt x="-10223" y="1511689"/>
                    <a:pt x="47650" y="1554129"/>
                  </a:cubicBezTo>
                  <a:cubicBezTo>
                    <a:pt x="105523" y="1596569"/>
                    <a:pt x="281073" y="1467319"/>
                    <a:pt x="371741" y="1438382"/>
                  </a:cubicBezTo>
                  <a:cubicBezTo>
                    <a:pt x="462409" y="1409445"/>
                    <a:pt x="541503" y="1403658"/>
                    <a:pt x="591660" y="1380509"/>
                  </a:cubicBezTo>
                  <a:cubicBezTo>
                    <a:pt x="641817" y="1357360"/>
                    <a:pt x="649534" y="1386296"/>
                    <a:pt x="672683" y="1299486"/>
                  </a:cubicBezTo>
                  <a:cubicBezTo>
                    <a:pt x="695832" y="1212676"/>
                    <a:pt x="711265" y="990828"/>
                    <a:pt x="730556" y="859648"/>
                  </a:cubicBezTo>
                  <a:cubicBezTo>
                    <a:pt x="749847" y="728468"/>
                    <a:pt x="778784" y="624296"/>
                    <a:pt x="788430" y="512407"/>
                  </a:cubicBezTo>
                  <a:cubicBezTo>
                    <a:pt x="798076" y="400518"/>
                    <a:pt x="821225" y="273197"/>
                    <a:pt x="788430" y="188316"/>
                  </a:cubicBezTo>
                  <a:cubicBezTo>
                    <a:pt x="755635" y="103435"/>
                    <a:pt x="645675" y="20483"/>
                    <a:pt x="591660" y="3121"/>
                  </a:cubicBezTo>
                  <a:cubicBezTo>
                    <a:pt x="537645" y="-14241"/>
                    <a:pt x="529928" y="43633"/>
                    <a:pt x="475913" y="107294"/>
                  </a:cubicBezTo>
                  <a:close/>
                </a:path>
              </a:pathLst>
            </a:custGeom>
            <a:ln>
              <a:solidFill>
                <a:srgbClr val="00B0F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5337448" y="4941254"/>
            <a:ext cx="105519" cy="159894"/>
            <a:chOff x="3614149" y="4681822"/>
            <a:chExt cx="105519" cy="159894"/>
          </a:xfrm>
        </p:grpSpPr>
        <p:sp>
          <p:nvSpPr>
            <p:cNvPr id="61" name="椭圆 60"/>
            <p:cNvSpPr/>
            <p:nvPr/>
          </p:nvSpPr>
          <p:spPr>
            <a:xfrm>
              <a:off x="3645024" y="4681822"/>
              <a:ext cx="45719" cy="769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3635374" y="4764772"/>
              <a:ext cx="45719" cy="769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椭圆 62"/>
            <p:cNvSpPr/>
            <p:nvPr/>
          </p:nvSpPr>
          <p:spPr>
            <a:xfrm>
              <a:off x="3614149" y="4720397"/>
              <a:ext cx="45719" cy="769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椭圆 63"/>
            <p:cNvSpPr/>
            <p:nvPr/>
          </p:nvSpPr>
          <p:spPr>
            <a:xfrm>
              <a:off x="3673949" y="4745472"/>
              <a:ext cx="45719" cy="769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5796874" y="5060353"/>
            <a:ext cx="105519" cy="159894"/>
            <a:chOff x="3614149" y="4681822"/>
            <a:chExt cx="105519" cy="159894"/>
          </a:xfrm>
        </p:grpSpPr>
        <p:sp>
          <p:nvSpPr>
            <p:cNvPr id="67" name="椭圆 66"/>
            <p:cNvSpPr/>
            <p:nvPr/>
          </p:nvSpPr>
          <p:spPr>
            <a:xfrm>
              <a:off x="3645024" y="4681822"/>
              <a:ext cx="45719" cy="769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" name="椭圆 67"/>
            <p:cNvSpPr/>
            <p:nvPr/>
          </p:nvSpPr>
          <p:spPr>
            <a:xfrm>
              <a:off x="3635374" y="4764772"/>
              <a:ext cx="45719" cy="769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椭圆 68"/>
            <p:cNvSpPr/>
            <p:nvPr/>
          </p:nvSpPr>
          <p:spPr>
            <a:xfrm>
              <a:off x="3614149" y="4720397"/>
              <a:ext cx="45719" cy="769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3673949" y="4745472"/>
              <a:ext cx="45719" cy="769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940598" y="5407354"/>
            <a:ext cx="105519" cy="159894"/>
            <a:chOff x="3614149" y="4681822"/>
            <a:chExt cx="105519" cy="159894"/>
          </a:xfrm>
        </p:grpSpPr>
        <p:sp>
          <p:nvSpPr>
            <p:cNvPr id="72" name="椭圆 71"/>
            <p:cNvSpPr/>
            <p:nvPr/>
          </p:nvSpPr>
          <p:spPr>
            <a:xfrm>
              <a:off x="3645024" y="4681822"/>
              <a:ext cx="45719" cy="769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椭圆 72"/>
            <p:cNvSpPr/>
            <p:nvPr/>
          </p:nvSpPr>
          <p:spPr>
            <a:xfrm>
              <a:off x="3635374" y="4764772"/>
              <a:ext cx="45719" cy="769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椭圆 73"/>
            <p:cNvSpPr/>
            <p:nvPr/>
          </p:nvSpPr>
          <p:spPr>
            <a:xfrm>
              <a:off x="3614149" y="4720397"/>
              <a:ext cx="45719" cy="769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椭圆 74"/>
            <p:cNvSpPr/>
            <p:nvPr/>
          </p:nvSpPr>
          <p:spPr>
            <a:xfrm>
              <a:off x="3673949" y="4745472"/>
              <a:ext cx="45719" cy="769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5276013" y="5273399"/>
            <a:ext cx="105519" cy="159894"/>
            <a:chOff x="3614149" y="4681822"/>
            <a:chExt cx="105519" cy="159894"/>
          </a:xfrm>
        </p:grpSpPr>
        <p:sp>
          <p:nvSpPr>
            <p:cNvPr id="77" name="椭圆 76"/>
            <p:cNvSpPr/>
            <p:nvPr/>
          </p:nvSpPr>
          <p:spPr>
            <a:xfrm>
              <a:off x="3645024" y="4681822"/>
              <a:ext cx="45719" cy="769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" name="椭圆 77"/>
            <p:cNvSpPr/>
            <p:nvPr/>
          </p:nvSpPr>
          <p:spPr>
            <a:xfrm>
              <a:off x="3635374" y="4764772"/>
              <a:ext cx="45719" cy="769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>
              <a:off x="3614149" y="4720397"/>
              <a:ext cx="45719" cy="769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椭圆 79"/>
            <p:cNvSpPr/>
            <p:nvPr/>
          </p:nvSpPr>
          <p:spPr>
            <a:xfrm>
              <a:off x="3673949" y="4745472"/>
              <a:ext cx="45719" cy="769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5011713" y="5425799"/>
            <a:ext cx="105519" cy="159894"/>
            <a:chOff x="3614149" y="4681822"/>
            <a:chExt cx="105519" cy="159894"/>
          </a:xfrm>
        </p:grpSpPr>
        <p:sp>
          <p:nvSpPr>
            <p:cNvPr id="82" name="椭圆 81"/>
            <p:cNvSpPr/>
            <p:nvPr/>
          </p:nvSpPr>
          <p:spPr>
            <a:xfrm>
              <a:off x="3645024" y="4681822"/>
              <a:ext cx="45719" cy="769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椭圆 82"/>
            <p:cNvSpPr/>
            <p:nvPr/>
          </p:nvSpPr>
          <p:spPr>
            <a:xfrm>
              <a:off x="3635374" y="4764772"/>
              <a:ext cx="45719" cy="769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椭圆 83"/>
            <p:cNvSpPr/>
            <p:nvPr/>
          </p:nvSpPr>
          <p:spPr>
            <a:xfrm>
              <a:off x="3614149" y="4720397"/>
              <a:ext cx="45719" cy="769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>
              <a:off x="3673949" y="4745472"/>
              <a:ext cx="45719" cy="769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5327241" y="3248640"/>
            <a:ext cx="128240" cy="314933"/>
            <a:chOff x="980728" y="1403648"/>
            <a:chExt cx="1512168" cy="1656184"/>
          </a:xfrm>
        </p:grpSpPr>
        <p:sp>
          <p:nvSpPr>
            <p:cNvPr id="87" name="任意多边形 86"/>
            <p:cNvSpPr/>
            <p:nvPr/>
          </p:nvSpPr>
          <p:spPr>
            <a:xfrm>
              <a:off x="980728" y="1403648"/>
              <a:ext cx="1512168" cy="1656184"/>
            </a:xfrm>
            <a:custGeom>
              <a:avLst/>
              <a:gdLst>
                <a:gd name="connsiteX0" fmla="*/ 38261 w 2275055"/>
                <a:gd name="connsiteY0" fmla="*/ 300476 h 2415050"/>
                <a:gd name="connsiteX1" fmla="*/ 339202 w 2275055"/>
                <a:gd name="connsiteY1" fmla="*/ 821336 h 2415050"/>
                <a:gd name="connsiteX2" fmla="*/ 408650 w 2275055"/>
                <a:gd name="connsiteY2" fmla="*/ 1400070 h 2415050"/>
                <a:gd name="connsiteX3" fmla="*/ 154007 w 2275055"/>
                <a:gd name="connsiteY3" fmla="*/ 1920931 h 2415050"/>
                <a:gd name="connsiteX4" fmla="*/ 466524 w 2275055"/>
                <a:gd name="connsiteY4" fmla="*/ 2059827 h 2415050"/>
                <a:gd name="connsiteX5" fmla="*/ 1230453 w 2275055"/>
                <a:gd name="connsiteY5" fmla="*/ 1666288 h 2415050"/>
                <a:gd name="connsiteX6" fmla="*/ 1716590 w 2275055"/>
                <a:gd name="connsiteY6" fmla="*/ 1897782 h 2415050"/>
                <a:gd name="connsiteX7" fmla="*/ 1924934 w 2275055"/>
                <a:gd name="connsiteY7" fmla="*/ 2395493 h 2415050"/>
                <a:gd name="connsiteX8" fmla="*/ 1982807 w 2275055"/>
                <a:gd name="connsiteY8" fmla="*/ 2221873 h 2415050"/>
                <a:gd name="connsiteX9" fmla="*/ 1855486 w 2275055"/>
                <a:gd name="connsiteY9" fmla="*/ 1376921 h 2415050"/>
                <a:gd name="connsiteX10" fmla="*/ 1623992 w 2275055"/>
                <a:gd name="connsiteY10" fmla="*/ 1099129 h 2415050"/>
                <a:gd name="connsiteX11" fmla="*/ 1693440 w 2275055"/>
                <a:gd name="connsiteY11" fmla="*/ 775038 h 2415050"/>
                <a:gd name="connsiteX12" fmla="*/ 2272174 w 2275055"/>
                <a:gd name="connsiteY12" fmla="*/ 22683 h 2415050"/>
                <a:gd name="connsiteX13" fmla="*/ 1890210 w 2275055"/>
                <a:gd name="connsiteY13" fmla="*/ 219453 h 2415050"/>
                <a:gd name="connsiteX14" fmla="*/ 1311476 w 2275055"/>
                <a:gd name="connsiteY14" fmla="*/ 462521 h 2415050"/>
                <a:gd name="connsiteX15" fmla="*/ 38261 w 2275055"/>
                <a:gd name="connsiteY15" fmla="*/ 300476 h 2415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75055" h="2415050">
                  <a:moveTo>
                    <a:pt x="38261" y="300476"/>
                  </a:moveTo>
                  <a:cubicBezTo>
                    <a:pt x="-123785" y="360278"/>
                    <a:pt x="277471" y="638070"/>
                    <a:pt x="339202" y="821336"/>
                  </a:cubicBezTo>
                  <a:cubicBezTo>
                    <a:pt x="400933" y="1004602"/>
                    <a:pt x="439516" y="1216804"/>
                    <a:pt x="408650" y="1400070"/>
                  </a:cubicBezTo>
                  <a:cubicBezTo>
                    <a:pt x="377784" y="1583336"/>
                    <a:pt x="144361" y="1810972"/>
                    <a:pt x="154007" y="1920931"/>
                  </a:cubicBezTo>
                  <a:cubicBezTo>
                    <a:pt x="163653" y="2030891"/>
                    <a:pt x="287116" y="2102267"/>
                    <a:pt x="466524" y="2059827"/>
                  </a:cubicBezTo>
                  <a:cubicBezTo>
                    <a:pt x="645932" y="2017387"/>
                    <a:pt x="1022109" y="1693295"/>
                    <a:pt x="1230453" y="1666288"/>
                  </a:cubicBezTo>
                  <a:cubicBezTo>
                    <a:pt x="1438797" y="1639281"/>
                    <a:pt x="1600843" y="1776248"/>
                    <a:pt x="1716590" y="1897782"/>
                  </a:cubicBezTo>
                  <a:cubicBezTo>
                    <a:pt x="1832337" y="2019316"/>
                    <a:pt x="1880565" y="2341478"/>
                    <a:pt x="1924934" y="2395493"/>
                  </a:cubicBezTo>
                  <a:cubicBezTo>
                    <a:pt x="1969303" y="2449508"/>
                    <a:pt x="1994382" y="2391635"/>
                    <a:pt x="1982807" y="2221873"/>
                  </a:cubicBezTo>
                  <a:cubicBezTo>
                    <a:pt x="1971232" y="2052111"/>
                    <a:pt x="1915289" y="1564045"/>
                    <a:pt x="1855486" y="1376921"/>
                  </a:cubicBezTo>
                  <a:cubicBezTo>
                    <a:pt x="1795684" y="1189797"/>
                    <a:pt x="1651000" y="1199443"/>
                    <a:pt x="1623992" y="1099129"/>
                  </a:cubicBezTo>
                  <a:cubicBezTo>
                    <a:pt x="1596984" y="998815"/>
                    <a:pt x="1585410" y="954446"/>
                    <a:pt x="1693440" y="775038"/>
                  </a:cubicBezTo>
                  <a:cubicBezTo>
                    <a:pt x="1801470" y="595630"/>
                    <a:pt x="2239379" y="115280"/>
                    <a:pt x="2272174" y="22683"/>
                  </a:cubicBezTo>
                  <a:cubicBezTo>
                    <a:pt x="2304969" y="-69915"/>
                    <a:pt x="2050326" y="146147"/>
                    <a:pt x="1890210" y="219453"/>
                  </a:cubicBezTo>
                  <a:cubicBezTo>
                    <a:pt x="1730094" y="292759"/>
                    <a:pt x="1618205" y="447088"/>
                    <a:pt x="1311476" y="462521"/>
                  </a:cubicBezTo>
                  <a:cubicBezTo>
                    <a:pt x="1004747" y="477954"/>
                    <a:pt x="200307" y="240674"/>
                    <a:pt x="38261" y="300476"/>
                  </a:cubicBezTo>
                  <a:close/>
                </a:path>
              </a:pathLst>
            </a:custGeom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椭圆 87"/>
            <p:cNvSpPr/>
            <p:nvPr/>
          </p:nvSpPr>
          <p:spPr>
            <a:xfrm>
              <a:off x="1533348" y="1937437"/>
              <a:ext cx="246091" cy="3240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90" name="直接箭头连接符 89"/>
          <p:cNvCxnSpPr/>
          <p:nvPr/>
        </p:nvCxnSpPr>
        <p:spPr>
          <a:xfrm>
            <a:off x="5384932" y="3648798"/>
            <a:ext cx="12025" cy="1234581"/>
          </a:xfrm>
          <a:prstGeom prst="straightConnector1">
            <a:avLst/>
          </a:prstGeom>
          <a:ln w="1905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/>
          <p:cNvGrpSpPr/>
          <p:nvPr/>
        </p:nvGrpSpPr>
        <p:grpSpPr>
          <a:xfrm>
            <a:off x="3385477" y="3785863"/>
            <a:ext cx="128240" cy="314933"/>
            <a:chOff x="980728" y="1403648"/>
            <a:chExt cx="1512168" cy="1656184"/>
          </a:xfrm>
        </p:grpSpPr>
        <p:sp>
          <p:nvSpPr>
            <p:cNvPr id="52" name="任意多边形 51"/>
            <p:cNvSpPr/>
            <p:nvPr/>
          </p:nvSpPr>
          <p:spPr>
            <a:xfrm>
              <a:off x="980728" y="1403648"/>
              <a:ext cx="1512168" cy="1656184"/>
            </a:xfrm>
            <a:custGeom>
              <a:avLst/>
              <a:gdLst>
                <a:gd name="connsiteX0" fmla="*/ 38261 w 2275055"/>
                <a:gd name="connsiteY0" fmla="*/ 300476 h 2415050"/>
                <a:gd name="connsiteX1" fmla="*/ 339202 w 2275055"/>
                <a:gd name="connsiteY1" fmla="*/ 821336 h 2415050"/>
                <a:gd name="connsiteX2" fmla="*/ 408650 w 2275055"/>
                <a:gd name="connsiteY2" fmla="*/ 1400070 h 2415050"/>
                <a:gd name="connsiteX3" fmla="*/ 154007 w 2275055"/>
                <a:gd name="connsiteY3" fmla="*/ 1920931 h 2415050"/>
                <a:gd name="connsiteX4" fmla="*/ 466524 w 2275055"/>
                <a:gd name="connsiteY4" fmla="*/ 2059827 h 2415050"/>
                <a:gd name="connsiteX5" fmla="*/ 1230453 w 2275055"/>
                <a:gd name="connsiteY5" fmla="*/ 1666288 h 2415050"/>
                <a:gd name="connsiteX6" fmla="*/ 1716590 w 2275055"/>
                <a:gd name="connsiteY6" fmla="*/ 1897782 h 2415050"/>
                <a:gd name="connsiteX7" fmla="*/ 1924934 w 2275055"/>
                <a:gd name="connsiteY7" fmla="*/ 2395493 h 2415050"/>
                <a:gd name="connsiteX8" fmla="*/ 1982807 w 2275055"/>
                <a:gd name="connsiteY8" fmla="*/ 2221873 h 2415050"/>
                <a:gd name="connsiteX9" fmla="*/ 1855486 w 2275055"/>
                <a:gd name="connsiteY9" fmla="*/ 1376921 h 2415050"/>
                <a:gd name="connsiteX10" fmla="*/ 1623992 w 2275055"/>
                <a:gd name="connsiteY10" fmla="*/ 1099129 h 2415050"/>
                <a:gd name="connsiteX11" fmla="*/ 1693440 w 2275055"/>
                <a:gd name="connsiteY11" fmla="*/ 775038 h 2415050"/>
                <a:gd name="connsiteX12" fmla="*/ 2272174 w 2275055"/>
                <a:gd name="connsiteY12" fmla="*/ 22683 h 2415050"/>
                <a:gd name="connsiteX13" fmla="*/ 1890210 w 2275055"/>
                <a:gd name="connsiteY13" fmla="*/ 219453 h 2415050"/>
                <a:gd name="connsiteX14" fmla="*/ 1311476 w 2275055"/>
                <a:gd name="connsiteY14" fmla="*/ 462521 h 2415050"/>
                <a:gd name="connsiteX15" fmla="*/ 38261 w 2275055"/>
                <a:gd name="connsiteY15" fmla="*/ 300476 h 2415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75055" h="2415050">
                  <a:moveTo>
                    <a:pt x="38261" y="300476"/>
                  </a:moveTo>
                  <a:cubicBezTo>
                    <a:pt x="-123785" y="360278"/>
                    <a:pt x="277471" y="638070"/>
                    <a:pt x="339202" y="821336"/>
                  </a:cubicBezTo>
                  <a:cubicBezTo>
                    <a:pt x="400933" y="1004602"/>
                    <a:pt x="439516" y="1216804"/>
                    <a:pt x="408650" y="1400070"/>
                  </a:cubicBezTo>
                  <a:cubicBezTo>
                    <a:pt x="377784" y="1583336"/>
                    <a:pt x="144361" y="1810972"/>
                    <a:pt x="154007" y="1920931"/>
                  </a:cubicBezTo>
                  <a:cubicBezTo>
                    <a:pt x="163653" y="2030891"/>
                    <a:pt x="287116" y="2102267"/>
                    <a:pt x="466524" y="2059827"/>
                  </a:cubicBezTo>
                  <a:cubicBezTo>
                    <a:pt x="645932" y="2017387"/>
                    <a:pt x="1022109" y="1693295"/>
                    <a:pt x="1230453" y="1666288"/>
                  </a:cubicBezTo>
                  <a:cubicBezTo>
                    <a:pt x="1438797" y="1639281"/>
                    <a:pt x="1600843" y="1776248"/>
                    <a:pt x="1716590" y="1897782"/>
                  </a:cubicBezTo>
                  <a:cubicBezTo>
                    <a:pt x="1832337" y="2019316"/>
                    <a:pt x="1880565" y="2341478"/>
                    <a:pt x="1924934" y="2395493"/>
                  </a:cubicBezTo>
                  <a:cubicBezTo>
                    <a:pt x="1969303" y="2449508"/>
                    <a:pt x="1994382" y="2391635"/>
                    <a:pt x="1982807" y="2221873"/>
                  </a:cubicBezTo>
                  <a:cubicBezTo>
                    <a:pt x="1971232" y="2052111"/>
                    <a:pt x="1915289" y="1564045"/>
                    <a:pt x="1855486" y="1376921"/>
                  </a:cubicBezTo>
                  <a:cubicBezTo>
                    <a:pt x="1795684" y="1189797"/>
                    <a:pt x="1651000" y="1199443"/>
                    <a:pt x="1623992" y="1099129"/>
                  </a:cubicBezTo>
                  <a:cubicBezTo>
                    <a:pt x="1596984" y="998815"/>
                    <a:pt x="1585410" y="954446"/>
                    <a:pt x="1693440" y="775038"/>
                  </a:cubicBezTo>
                  <a:cubicBezTo>
                    <a:pt x="1801470" y="595630"/>
                    <a:pt x="2239379" y="115280"/>
                    <a:pt x="2272174" y="22683"/>
                  </a:cubicBezTo>
                  <a:cubicBezTo>
                    <a:pt x="2304969" y="-69915"/>
                    <a:pt x="2050326" y="146147"/>
                    <a:pt x="1890210" y="219453"/>
                  </a:cubicBezTo>
                  <a:cubicBezTo>
                    <a:pt x="1730094" y="292759"/>
                    <a:pt x="1618205" y="447088"/>
                    <a:pt x="1311476" y="462521"/>
                  </a:cubicBezTo>
                  <a:cubicBezTo>
                    <a:pt x="1004747" y="477954"/>
                    <a:pt x="200307" y="240674"/>
                    <a:pt x="38261" y="300476"/>
                  </a:cubicBezTo>
                  <a:close/>
                </a:path>
              </a:pathLst>
            </a:custGeom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1533348" y="1937437"/>
              <a:ext cx="246091" cy="3240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2885226" y="3777583"/>
            <a:ext cx="5549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b="1" dirty="0" smtClean="0">
                <a:latin typeface="Arial" pitchFamily="34" charset="0"/>
                <a:cs typeface="Arial" pitchFamily="34" charset="0"/>
              </a:rPr>
              <a:t>CTCs</a:t>
            </a:r>
            <a:endParaRPr lang="zh-CN" altLang="en-US" sz="11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4" name="直接箭头连接符 93"/>
          <p:cNvCxnSpPr/>
          <p:nvPr/>
        </p:nvCxnSpPr>
        <p:spPr>
          <a:xfrm>
            <a:off x="3329449" y="4096522"/>
            <a:ext cx="0" cy="404022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3378739" y="4091377"/>
            <a:ext cx="10358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latin typeface="Arial" pitchFamily="34" charset="0"/>
                <a:cs typeface="Arial" pitchFamily="34" charset="0"/>
              </a:rPr>
              <a:t>NST+Akt1</a:t>
            </a:r>
            <a:endParaRPr lang="zh-CN" altLang="en-US" sz="1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8" name="直接箭头连接符 97"/>
          <p:cNvCxnSpPr/>
          <p:nvPr/>
        </p:nvCxnSpPr>
        <p:spPr>
          <a:xfrm>
            <a:off x="4376548" y="4129130"/>
            <a:ext cx="0" cy="24766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9" name="组合 98"/>
          <p:cNvGrpSpPr/>
          <p:nvPr/>
        </p:nvGrpSpPr>
        <p:grpSpPr>
          <a:xfrm>
            <a:off x="3271232" y="5156071"/>
            <a:ext cx="128240" cy="314933"/>
            <a:chOff x="980728" y="1403648"/>
            <a:chExt cx="1512168" cy="1656184"/>
          </a:xfrm>
        </p:grpSpPr>
        <p:sp>
          <p:nvSpPr>
            <p:cNvPr id="100" name="任意多边形 99"/>
            <p:cNvSpPr/>
            <p:nvPr/>
          </p:nvSpPr>
          <p:spPr>
            <a:xfrm>
              <a:off x="980728" y="1403648"/>
              <a:ext cx="1512168" cy="1656184"/>
            </a:xfrm>
            <a:custGeom>
              <a:avLst/>
              <a:gdLst>
                <a:gd name="connsiteX0" fmla="*/ 38261 w 2275055"/>
                <a:gd name="connsiteY0" fmla="*/ 300476 h 2415050"/>
                <a:gd name="connsiteX1" fmla="*/ 339202 w 2275055"/>
                <a:gd name="connsiteY1" fmla="*/ 821336 h 2415050"/>
                <a:gd name="connsiteX2" fmla="*/ 408650 w 2275055"/>
                <a:gd name="connsiteY2" fmla="*/ 1400070 h 2415050"/>
                <a:gd name="connsiteX3" fmla="*/ 154007 w 2275055"/>
                <a:gd name="connsiteY3" fmla="*/ 1920931 h 2415050"/>
                <a:gd name="connsiteX4" fmla="*/ 466524 w 2275055"/>
                <a:gd name="connsiteY4" fmla="*/ 2059827 h 2415050"/>
                <a:gd name="connsiteX5" fmla="*/ 1230453 w 2275055"/>
                <a:gd name="connsiteY5" fmla="*/ 1666288 h 2415050"/>
                <a:gd name="connsiteX6" fmla="*/ 1716590 w 2275055"/>
                <a:gd name="connsiteY6" fmla="*/ 1897782 h 2415050"/>
                <a:gd name="connsiteX7" fmla="*/ 1924934 w 2275055"/>
                <a:gd name="connsiteY7" fmla="*/ 2395493 h 2415050"/>
                <a:gd name="connsiteX8" fmla="*/ 1982807 w 2275055"/>
                <a:gd name="connsiteY8" fmla="*/ 2221873 h 2415050"/>
                <a:gd name="connsiteX9" fmla="*/ 1855486 w 2275055"/>
                <a:gd name="connsiteY9" fmla="*/ 1376921 h 2415050"/>
                <a:gd name="connsiteX10" fmla="*/ 1623992 w 2275055"/>
                <a:gd name="connsiteY10" fmla="*/ 1099129 h 2415050"/>
                <a:gd name="connsiteX11" fmla="*/ 1693440 w 2275055"/>
                <a:gd name="connsiteY11" fmla="*/ 775038 h 2415050"/>
                <a:gd name="connsiteX12" fmla="*/ 2272174 w 2275055"/>
                <a:gd name="connsiteY12" fmla="*/ 22683 h 2415050"/>
                <a:gd name="connsiteX13" fmla="*/ 1890210 w 2275055"/>
                <a:gd name="connsiteY13" fmla="*/ 219453 h 2415050"/>
                <a:gd name="connsiteX14" fmla="*/ 1311476 w 2275055"/>
                <a:gd name="connsiteY14" fmla="*/ 462521 h 2415050"/>
                <a:gd name="connsiteX15" fmla="*/ 38261 w 2275055"/>
                <a:gd name="connsiteY15" fmla="*/ 300476 h 2415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75055" h="2415050">
                  <a:moveTo>
                    <a:pt x="38261" y="300476"/>
                  </a:moveTo>
                  <a:cubicBezTo>
                    <a:pt x="-123785" y="360278"/>
                    <a:pt x="277471" y="638070"/>
                    <a:pt x="339202" y="821336"/>
                  </a:cubicBezTo>
                  <a:cubicBezTo>
                    <a:pt x="400933" y="1004602"/>
                    <a:pt x="439516" y="1216804"/>
                    <a:pt x="408650" y="1400070"/>
                  </a:cubicBezTo>
                  <a:cubicBezTo>
                    <a:pt x="377784" y="1583336"/>
                    <a:pt x="144361" y="1810972"/>
                    <a:pt x="154007" y="1920931"/>
                  </a:cubicBezTo>
                  <a:cubicBezTo>
                    <a:pt x="163653" y="2030891"/>
                    <a:pt x="287116" y="2102267"/>
                    <a:pt x="466524" y="2059827"/>
                  </a:cubicBezTo>
                  <a:cubicBezTo>
                    <a:pt x="645932" y="2017387"/>
                    <a:pt x="1022109" y="1693295"/>
                    <a:pt x="1230453" y="1666288"/>
                  </a:cubicBezTo>
                  <a:cubicBezTo>
                    <a:pt x="1438797" y="1639281"/>
                    <a:pt x="1600843" y="1776248"/>
                    <a:pt x="1716590" y="1897782"/>
                  </a:cubicBezTo>
                  <a:cubicBezTo>
                    <a:pt x="1832337" y="2019316"/>
                    <a:pt x="1880565" y="2341478"/>
                    <a:pt x="1924934" y="2395493"/>
                  </a:cubicBezTo>
                  <a:cubicBezTo>
                    <a:pt x="1969303" y="2449508"/>
                    <a:pt x="1994382" y="2391635"/>
                    <a:pt x="1982807" y="2221873"/>
                  </a:cubicBezTo>
                  <a:cubicBezTo>
                    <a:pt x="1971232" y="2052111"/>
                    <a:pt x="1915289" y="1564045"/>
                    <a:pt x="1855486" y="1376921"/>
                  </a:cubicBezTo>
                  <a:cubicBezTo>
                    <a:pt x="1795684" y="1189797"/>
                    <a:pt x="1651000" y="1199443"/>
                    <a:pt x="1623992" y="1099129"/>
                  </a:cubicBezTo>
                  <a:cubicBezTo>
                    <a:pt x="1596984" y="998815"/>
                    <a:pt x="1585410" y="954446"/>
                    <a:pt x="1693440" y="775038"/>
                  </a:cubicBezTo>
                  <a:cubicBezTo>
                    <a:pt x="1801470" y="595630"/>
                    <a:pt x="2239379" y="115280"/>
                    <a:pt x="2272174" y="22683"/>
                  </a:cubicBezTo>
                  <a:cubicBezTo>
                    <a:pt x="2304969" y="-69915"/>
                    <a:pt x="2050326" y="146147"/>
                    <a:pt x="1890210" y="219453"/>
                  </a:cubicBezTo>
                  <a:cubicBezTo>
                    <a:pt x="1730094" y="292759"/>
                    <a:pt x="1618205" y="447088"/>
                    <a:pt x="1311476" y="462521"/>
                  </a:cubicBezTo>
                  <a:cubicBezTo>
                    <a:pt x="1004747" y="477954"/>
                    <a:pt x="200307" y="240674"/>
                    <a:pt x="38261" y="300476"/>
                  </a:cubicBezTo>
                  <a:close/>
                </a:path>
              </a:pathLst>
            </a:custGeom>
            <a:ln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椭圆 100"/>
            <p:cNvSpPr/>
            <p:nvPr/>
          </p:nvSpPr>
          <p:spPr>
            <a:xfrm>
              <a:off x="1533348" y="1937437"/>
              <a:ext cx="246091" cy="324036"/>
            </a:xfrm>
            <a:prstGeom prst="ellips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02" name="直接箭头连接符 101"/>
          <p:cNvCxnSpPr/>
          <p:nvPr/>
        </p:nvCxnSpPr>
        <p:spPr>
          <a:xfrm flipV="1">
            <a:off x="3535220" y="5063864"/>
            <a:ext cx="0" cy="39625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2713861" y="5509427"/>
            <a:ext cx="1308371" cy="2539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105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Meshenchymal++</a:t>
            </a:r>
            <a:endParaRPr lang="zh-CN" altLang="en-US" sz="105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1" name="组合 110"/>
          <p:cNvGrpSpPr/>
          <p:nvPr/>
        </p:nvGrpSpPr>
        <p:grpSpPr>
          <a:xfrm>
            <a:off x="4995045" y="3296045"/>
            <a:ext cx="128240" cy="314933"/>
            <a:chOff x="980728" y="1403648"/>
            <a:chExt cx="1512168" cy="1656184"/>
          </a:xfrm>
        </p:grpSpPr>
        <p:sp>
          <p:nvSpPr>
            <p:cNvPr id="112" name="任意多边形 111"/>
            <p:cNvSpPr/>
            <p:nvPr/>
          </p:nvSpPr>
          <p:spPr>
            <a:xfrm>
              <a:off x="980728" y="1403648"/>
              <a:ext cx="1512168" cy="1656184"/>
            </a:xfrm>
            <a:custGeom>
              <a:avLst/>
              <a:gdLst>
                <a:gd name="connsiteX0" fmla="*/ 38261 w 2275055"/>
                <a:gd name="connsiteY0" fmla="*/ 300476 h 2415050"/>
                <a:gd name="connsiteX1" fmla="*/ 339202 w 2275055"/>
                <a:gd name="connsiteY1" fmla="*/ 821336 h 2415050"/>
                <a:gd name="connsiteX2" fmla="*/ 408650 w 2275055"/>
                <a:gd name="connsiteY2" fmla="*/ 1400070 h 2415050"/>
                <a:gd name="connsiteX3" fmla="*/ 154007 w 2275055"/>
                <a:gd name="connsiteY3" fmla="*/ 1920931 h 2415050"/>
                <a:gd name="connsiteX4" fmla="*/ 466524 w 2275055"/>
                <a:gd name="connsiteY4" fmla="*/ 2059827 h 2415050"/>
                <a:gd name="connsiteX5" fmla="*/ 1230453 w 2275055"/>
                <a:gd name="connsiteY5" fmla="*/ 1666288 h 2415050"/>
                <a:gd name="connsiteX6" fmla="*/ 1716590 w 2275055"/>
                <a:gd name="connsiteY6" fmla="*/ 1897782 h 2415050"/>
                <a:gd name="connsiteX7" fmla="*/ 1924934 w 2275055"/>
                <a:gd name="connsiteY7" fmla="*/ 2395493 h 2415050"/>
                <a:gd name="connsiteX8" fmla="*/ 1982807 w 2275055"/>
                <a:gd name="connsiteY8" fmla="*/ 2221873 h 2415050"/>
                <a:gd name="connsiteX9" fmla="*/ 1855486 w 2275055"/>
                <a:gd name="connsiteY9" fmla="*/ 1376921 h 2415050"/>
                <a:gd name="connsiteX10" fmla="*/ 1623992 w 2275055"/>
                <a:gd name="connsiteY10" fmla="*/ 1099129 h 2415050"/>
                <a:gd name="connsiteX11" fmla="*/ 1693440 w 2275055"/>
                <a:gd name="connsiteY11" fmla="*/ 775038 h 2415050"/>
                <a:gd name="connsiteX12" fmla="*/ 2272174 w 2275055"/>
                <a:gd name="connsiteY12" fmla="*/ 22683 h 2415050"/>
                <a:gd name="connsiteX13" fmla="*/ 1890210 w 2275055"/>
                <a:gd name="connsiteY13" fmla="*/ 219453 h 2415050"/>
                <a:gd name="connsiteX14" fmla="*/ 1311476 w 2275055"/>
                <a:gd name="connsiteY14" fmla="*/ 462521 h 2415050"/>
                <a:gd name="connsiteX15" fmla="*/ 38261 w 2275055"/>
                <a:gd name="connsiteY15" fmla="*/ 300476 h 2415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75055" h="2415050">
                  <a:moveTo>
                    <a:pt x="38261" y="300476"/>
                  </a:moveTo>
                  <a:cubicBezTo>
                    <a:pt x="-123785" y="360278"/>
                    <a:pt x="277471" y="638070"/>
                    <a:pt x="339202" y="821336"/>
                  </a:cubicBezTo>
                  <a:cubicBezTo>
                    <a:pt x="400933" y="1004602"/>
                    <a:pt x="439516" y="1216804"/>
                    <a:pt x="408650" y="1400070"/>
                  </a:cubicBezTo>
                  <a:cubicBezTo>
                    <a:pt x="377784" y="1583336"/>
                    <a:pt x="144361" y="1810972"/>
                    <a:pt x="154007" y="1920931"/>
                  </a:cubicBezTo>
                  <a:cubicBezTo>
                    <a:pt x="163653" y="2030891"/>
                    <a:pt x="287116" y="2102267"/>
                    <a:pt x="466524" y="2059827"/>
                  </a:cubicBezTo>
                  <a:cubicBezTo>
                    <a:pt x="645932" y="2017387"/>
                    <a:pt x="1022109" y="1693295"/>
                    <a:pt x="1230453" y="1666288"/>
                  </a:cubicBezTo>
                  <a:cubicBezTo>
                    <a:pt x="1438797" y="1639281"/>
                    <a:pt x="1600843" y="1776248"/>
                    <a:pt x="1716590" y="1897782"/>
                  </a:cubicBezTo>
                  <a:cubicBezTo>
                    <a:pt x="1832337" y="2019316"/>
                    <a:pt x="1880565" y="2341478"/>
                    <a:pt x="1924934" y="2395493"/>
                  </a:cubicBezTo>
                  <a:cubicBezTo>
                    <a:pt x="1969303" y="2449508"/>
                    <a:pt x="1994382" y="2391635"/>
                    <a:pt x="1982807" y="2221873"/>
                  </a:cubicBezTo>
                  <a:cubicBezTo>
                    <a:pt x="1971232" y="2052111"/>
                    <a:pt x="1915289" y="1564045"/>
                    <a:pt x="1855486" y="1376921"/>
                  </a:cubicBezTo>
                  <a:cubicBezTo>
                    <a:pt x="1795684" y="1189797"/>
                    <a:pt x="1651000" y="1199443"/>
                    <a:pt x="1623992" y="1099129"/>
                  </a:cubicBezTo>
                  <a:cubicBezTo>
                    <a:pt x="1596984" y="998815"/>
                    <a:pt x="1585410" y="954446"/>
                    <a:pt x="1693440" y="775038"/>
                  </a:cubicBezTo>
                  <a:cubicBezTo>
                    <a:pt x="1801470" y="595630"/>
                    <a:pt x="2239379" y="115280"/>
                    <a:pt x="2272174" y="22683"/>
                  </a:cubicBezTo>
                  <a:cubicBezTo>
                    <a:pt x="2304969" y="-69915"/>
                    <a:pt x="2050326" y="146147"/>
                    <a:pt x="1890210" y="219453"/>
                  </a:cubicBezTo>
                  <a:cubicBezTo>
                    <a:pt x="1730094" y="292759"/>
                    <a:pt x="1618205" y="447088"/>
                    <a:pt x="1311476" y="462521"/>
                  </a:cubicBezTo>
                  <a:cubicBezTo>
                    <a:pt x="1004747" y="477954"/>
                    <a:pt x="200307" y="240674"/>
                    <a:pt x="38261" y="300476"/>
                  </a:cubicBezTo>
                  <a:close/>
                </a:path>
              </a:pathLst>
            </a:custGeom>
            <a:ln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椭圆 112"/>
            <p:cNvSpPr/>
            <p:nvPr/>
          </p:nvSpPr>
          <p:spPr>
            <a:xfrm>
              <a:off x="1533348" y="1937437"/>
              <a:ext cx="246091" cy="324036"/>
            </a:xfrm>
            <a:prstGeom prst="ellips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6" name="TextBox 115"/>
          <p:cNvSpPr txBox="1"/>
          <p:nvPr/>
        </p:nvSpPr>
        <p:spPr>
          <a:xfrm>
            <a:off x="3053368" y="4480126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latin typeface="Arial" pitchFamily="34" charset="0"/>
                <a:cs typeface="Arial" pitchFamily="34" charset="0"/>
              </a:rPr>
              <a:t>Snail</a:t>
            </a:r>
            <a:endParaRPr lang="zh-CN" altLang="en-US" sz="1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7" name="直接箭头连接符 116"/>
          <p:cNvCxnSpPr/>
          <p:nvPr/>
        </p:nvCxnSpPr>
        <p:spPr>
          <a:xfrm>
            <a:off x="3340947" y="4742513"/>
            <a:ext cx="0" cy="404022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118" name="组合 117"/>
          <p:cNvGrpSpPr/>
          <p:nvPr/>
        </p:nvGrpSpPr>
        <p:grpSpPr>
          <a:xfrm>
            <a:off x="3667814" y="5274789"/>
            <a:ext cx="1509730" cy="185334"/>
            <a:chOff x="3307197" y="6111112"/>
            <a:chExt cx="751609" cy="163120"/>
          </a:xfrm>
        </p:grpSpPr>
        <p:cxnSp>
          <p:nvCxnSpPr>
            <p:cNvPr id="119" name="直接连接符 118"/>
            <p:cNvCxnSpPr/>
            <p:nvPr/>
          </p:nvCxnSpPr>
          <p:spPr>
            <a:xfrm>
              <a:off x="3307197" y="6169353"/>
              <a:ext cx="740034" cy="16195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/>
            <p:nvPr/>
          </p:nvCxnSpPr>
          <p:spPr>
            <a:xfrm>
              <a:off x="4058806" y="6111112"/>
              <a:ext cx="0" cy="163120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21" name="TextBox 120"/>
          <p:cNvSpPr txBox="1"/>
          <p:nvPr/>
        </p:nvSpPr>
        <p:spPr>
          <a:xfrm>
            <a:off x="5766895" y="3264984"/>
            <a:ext cx="886781" cy="2539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105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Circulation</a:t>
            </a:r>
            <a:endParaRPr lang="zh-CN" altLang="en-US" sz="105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6" name="组合 125"/>
          <p:cNvGrpSpPr/>
          <p:nvPr/>
        </p:nvGrpSpPr>
        <p:grpSpPr>
          <a:xfrm>
            <a:off x="5537233" y="3297444"/>
            <a:ext cx="135678" cy="185794"/>
            <a:chOff x="1439343" y="6012160"/>
            <a:chExt cx="1210735" cy="1679647"/>
          </a:xfrm>
        </p:grpSpPr>
        <p:sp>
          <p:nvSpPr>
            <p:cNvPr id="127" name="任意多边形 126"/>
            <p:cNvSpPr/>
            <p:nvPr/>
          </p:nvSpPr>
          <p:spPr>
            <a:xfrm>
              <a:off x="1439343" y="6012160"/>
              <a:ext cx="1210735" cy="1679647"/>
            </a:xfrm>
            <a:custGeom>
              <a:avLst/>
              <a:gdLst>
                <a:gd name="connsiteX0" fmla="*/ 39242 w 1615584"/>
                <a:gd name="connsiteY0" fmla="*/ 334093 h 1778905"/>
                <a:gd name="connsiteX1" fmla="*/ 50817 w 1615584"/>
                <a:gd name="connsiteY1" fmla="*/ 1595733 h 1778905"/>
                <a:gd name="connsiteX2" fmla="*/ 154989 w 1615584"/>
                <a:gd name="connsiteY2" fmla="*/ 1746204 h 1778905"/>
                <a:gd name="connsiteX3" fmla="*/ 363333 w 1615584"/>
                <a:gd name="connsiteY3" fmla="*/ 1769354 h 1778905"/>
                <a:gd name="connsiteX4" fmla="*/ 1335607 w 1615584"/>
                <a:gd name="connsiteY4" fmla="*/ 1746204 h 1778905"/>
                <a:gd name="connsiteX5" fmla="*/ 1543951 w 1615584"/>
                <a:gd name="connsiteY5" fmla="*/ 1433688 h 1778905"/>
                <a:gd name="connsiteX6" fmla="*/ 1486078 w 1615584"/>
                <a:gd name="connsiteY6" fmla="*/ 125749 h 1778905"/>
                <a:gd name="connsiteX7" fmla="*/ 131840 w 1615584"/>
                <a:gd name="connsiteY7" fmla="*/ 79450 h 1778905"/>
                <a:gd name="connsiteX8" fmla="*/ 39242 w 1615584"/>
                <a:gd name="connsiteY8" fmla="*/ 334093 h 1778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5584" h="1778905">
                  <a:moveTo>
                    <a:pt x="39242" y="334093"/>
                  </a:moveTo>
                  <a:cubicBezTo>
                    <a:pt x="25738" y="586807"/>
                    <a:pt x="31526" y="1360381"/>
                    <a:pt x="50817" y="1595733"/>
                  </a:cubicBezTo>
                  <a:cubicBezTo>
                    <a:pt x="70108" y="1831085"/>
                    <a:pt x="102903" y="1717267"/>
                    <a:pt x="154989" y="1746204"/>
                  </a:cubicBezTo>
                  <a:cubicBezTo>
                    <a:pt x="207075" y="1775141"/>
                    <a:pt x="166563" y="1769354"/>
                    <a:pt x="363333" y="1769354"/>
                  </a:cubicBezTo>
                  <a:cubicBezTo>
                    <a:pt x="560103" y="1769354"/>
                    <a:pt x="1138837" y="1802148"/>
                    <a:pt x="1335607" y="1746204"/>
                  </a:cubicBezTo>
                  <a:cubicBezTo>
                    <a:pt x="1532377" y="1690260"/>
                    <a:pt x="1518873" y="1703764"/>
                    <a:pt x="1543951" y="1433688"/>
                  </a:cubicBezTo>
                  <a:cubicBezTo>
                    <a:pt x="1569030" y="1163612"/>
                    <a:pt x="1721430" y="351455"/>
                    <a:pt x="1486078" y="125749"/>
                  </a:cubicBezTo>
                  <a:cubicBezTo>
                    <a:pt x="1250726" y="-99957"/>
                    <a:pt x="369121" y="38939"/>
                    <a:pt x="131840" y="79450"/>
                  </a:cubicBezTo>
                  <a:cubicBezTo>
                    <a:pt x="-105441" y="119961"/>
                    <a:pt x="52746" y="81379"/>
                    <a:pt x="39242" y="334093"/>
                  </a:cubicBezTo>
                  <a:close/>
                </a:path>
              </a:pathLst>
            </a:custGeom>
            <a:ln>
              <a:solidFill>
                <a:srgbClr val="0070C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" name="椭圆 127"/>
            <p:cNvSpPr/>
            <p:nvPr/>
          </p:nvSpPr>
          <p:spPr>
            <a:xfrm>
              <a:off x="1899466" y="6689965"/>
              <a:ext cx="246091" cy="3240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1678820" y="3242012"/>
            <a:ext cx="123046" cy="742555"/>
            <a:chOff x="1476945" y="3408262"/>
            <a:chExt cx="123046" cy="742555"/>
          </a:xfrm>
        </p:grpSpPr>
        <p:cxnSp>
          <p:nvCxnSpPr>
            <p:cNvPr id="130" name="直接连接符 129"/>
            <p:cNvCxnSpPr/>
            <p:nvPr/>
          </p:nvCxnSpPr>
          <p:spPr>
            <a:xfrm>
              <a:off x="1548195" y="3408262"/>
              <a:ext cx="0" cy="7280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>
            <a:xfrm>
              <a:off x="1476945" y="4150817"/>
              <a:ext cx="123046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4" name="TextBox 133"/>
          <p:cNvSpPr txBox="1"/>
          <p:nvPr/>
        </p:nvSpPr>
        <p:spPr>
          <a:xfrm>
            <a:off x="1791400" y="3480913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latin typeface="Arial" pitchFamily="34" charset="0"/>
                <a:cs typeface="Arial" pitchFamily="34" charset="0"/>
              </a:rPr>
              <a:t>Akt1</a:t>
            </a:r>
            <a:endParaRPr lang="zh-CN" altLang="en-US" sz="1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5" name="直接箭头连接符 134"/>
          <p:cNvCxnSpPr/>
          <p:nvPr/>
        </p:nvCxnSpPr>
        <p:spPr>
          <a:xfrm>
            <a:off x="2324755" y="3510970"/>
            <a:ext cx="0" cy="24766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2763628" y="3218066"/>
            <a:ext cx="3890047" cy="3023238"/>
          </a:xfrm>
          <a:prstGeom prst="rect">
            <a:avLst/>
          </a:prstGeom>
          <a:noFill/>
          <a:ln w="127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4089002" y="5933526"/>
            <a:ext cx="7505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i="1" dirty="0" smtClean="0">
                <a:latin typeface="Arial" pitchFamily="34" charset="0"/>
                <a:cs typeface="Arial" pitchFamily="34" charset="0"/>
              </a:rPr>
              <a:t>In vivo</a:t>
            </a:r>
            <a:endParaRPr lang="zh-CN" altLang="en-US" sz="1400" b="1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478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82</Words>
  <Application>Microsoft Office PowerPoint</Application>
  <PresentationFormat>全屏显示(4:3)</PresentationFormat>
  <Paragraphs>32</Paragraphs>
  <Slides>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Office 主题​​</vt:lpstr>
      <vt:lpstr>Fig.1 The possible relationship between Akt1 and starvation analyzed by software</vt:lpstr>
      <vt:lpstr>Fig. 2  The function of EMT in PCa cells and PCa –CTCs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</dc:creator>
  <cp:lastModifiedBy>Microsoft</cp:lastModifiedBy>
  <cp:revision>2</cp:revision>
  <dcterms:created xsi:type="dcterms:W3CDTF">2021-07-23T09:15:22Z</dcterms:created>
  <dcterms:modified xsi:type="dcterms:W3CDTF">2021-09-07T08:13:51Z</dcterms:modified>
</cp:coreProperties>
</file>