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1" r:id="rId3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Amit" initials="SA" lastIdx="1" clrIdx="0">
    <p:extLst/>
  </p:cmAuthor>
  <p:cmAuthor id="2" name="Sharon Amit" initials="SA [2]" lastIdx="1" clrIdx="1">
    <p:extLst/>
  </p:cmAuthor>
  <p:cmAuthor id="3" name="Sharon Amit" initials="SA [3]" lastIdx="1" clrIdx="2">
    <p:extLst/>
  </p:cmAuthor>
  <p:cmAuthor id="4" name="Sharon Amit" initials="SA [4]" lastIdx="1" clrIdx="3">
    <p:extLst/>
  </p:cmAuthor>
  <p:cmAuthor id="5" name="Sharon Amit" initials="SA [5]" lastIdx="1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31"/>
  </p:normalViewPr>
  <p:slideViewPr>
    <p:cSldViewPr snapToGrid="0">
      <p:cViewPr varScale="1">
        <p:scale>
          <a:sx n="86" d="100"/>
          <a:sy n="86" d="100"/>
        </p:scale>
        <p:origin x="4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bntfs05\maabadot$\Mahalot-Zihumyot\Common\1_Infect_Control\&#1488;&#1493;&#1512;%20&#1511;&#1512;&#1497;&#1490;&#1512;\&#1514;&#1497;&#1511;&#1493;&#1507;%20BIOFIRE\&#1511;&#1493;&#1489;&#1510;&#1497;%20&#1506;&#1489;&#1493;&#1491;&#1492;%20&#1505;&#1493;&#1508;&#1497;&#1497;&#1501;%20&#1508;&#1512;&#1493;&#1497;&#1497;&#1511;&#1496;%20&#1489;&#1497;&#1493;&#1508;&#1497;&#1497;&#1512;\Copy%20of%202019-21%20&#1504;&#1490;&#1497;&#1508;&#1497;%20&#1504;&#1513;&#1497;&#1502;&#1492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Supplementary figure 2 </a:t>
            </a:r>
            <a:r>
              <a:rPr lang="en-US" sz="1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Respiratory pathogen </a:t>
            </a:r>
            <a:r>
              <a:rPr lang="en-US" sz="16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distribution, </a:t>
            </a:r>
            <a:r>
              <a:rPr lang="en-US" sz="1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SMC, Israel 2018-2021</a:t>
            </a:r>
          </a:p>
        </c:rich>
      </c:tx>
      <c:layout>
        <c:manualLayout>
          <c:xMode val="edge"/>
          <c:yMode val="edge"/>
          <c:x val="0.1576418732025468"/>
          <c:y val="1.2212851734537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סיכום!$D$1</c:f>
              <c:strCache>
                <c:ptCount val="1"/>
                <c:pt idx="0">
                  <c:v>Adenovirus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סיכום!$D$2:$D$36</c:f>
              <c:numCache>
                <c:formatCode>General</c:formatCode>
                <c:ptCount val="35"/>
                <c:pt idx="0">
                  <c:v>6.8354430379746836</c:v>
                </c:pt>
                <c:pt idx="1">
                  <c:v>7.2599531615925059</c:v>
                </c:pt>
                <c:pt idx="2">
                  <c:v>5.0991501416430589</c:v>
                </c:pt>
                <c:pt idx="3">
                  <c:v>6.9333333333333327</c:v>
                </c:pt>
                <c:pt idx="4">
                  <c:v>3.9509536784741144</c:v>
                </c:pt>
                <c:pt idx="5">
                  <c:v>5.5555555555555554</c:v>
                </c:pt>
                <c:pt idx="6">
                  <c:v>4.7548291233283804</c:v>
                </c:pt>
                <c:pt idx="7">
                  <c:v>3.9691943127962084</c:v>
                </c:pt>
                <c:pt idx="8">
                  <c:v>4.7407407407407405</c:v>
                </c:pt>
                <c:pt idx="9">
                  <c:v>5.0788091068301222</c:v>
                </c:pt>
                <c:pt idx="10">
                  <c:v>5.0505050505050502</c:v>
                </c:pt>
                <c:pt idx="11">
                  <c:v>3.5139092240117131</c:v>
                </c:pt>
                <c:pt idx="12">
                  <c:v>2.5316455696202533</c:v>
                </c:pt>
                <c:pt idx="13">
                  <c:v>3.296703296703297</c:v>
                </c:pt>
                <c:pt idx="14">
                  <c:v>2.9411764705882351</c:v>
                </c:pt>
                <c:pt idx="15">
                  <c:v>3.3582089552238807</c:v>
                </c:pt>
                <c:pt idx="16">
                  <c:v>4.3859649122807012</c:v>
                </c:pt>
                <c:pt idx="17">
                  <c:v>3.1365313653136528</c:v>
                </c:pt>
                <c:pt idx="18">
                  <c:v>3.0015797788309637</c:v>
                </c:pt>
                <c:pt idx="19">
                  <c:v>6</c:v>
                </c:pt>
                <c:pt idx="20">
                  <c:v>5.3191489361702127</c:v>
                </c:pt>
                <c:pt idx="21">
                  <c:v>2.7160493827160495</c:v>
                </c:pt>
                <c:pt idx="22">
                  <c:v>1.0526315789473684</c:v>
                </c:pt>
                <c:pt idx="23">
                  <c:v>0</c:v>
                </c:pt>
                <c:pt idx="24">
                  <c:v>1.6528925619834711</c:v>
                </c:pt>
                <c:pt idx="25">
                  <c:v>3.8961038961038961</c:v>
                </c:pt>
                <c:pt idx="26">
                  <c:v>2.7397260273972601</c:v>
                </c:pt>
                <c:pt idx="27">
                  <c:v>6.3492063492063489</c:v>
                </c:pt>
                <c:pt idx="28">
                  <c:v>3.4883720930232558</c:v>
                </c:pt>
                <c:pt idx="29">
                  <c:v>1.3157894736842104</c:v>
                </c:pt>
                <c:pt idx="30">
                  <c:v>3.2345013477088949</c:v>
                </c:pt>
                <c:pt idx="31">
                  <c:v>1.7721518987341773</c:v>
                </c:pt>
                <c:pt idx="32">
                  <c:v>0</c:v>
                </c:pt>
                <c:pt idx="33">
                  <c:v>1.8518518518518516</c:v>
                </c:pt>
                <c:pt idx="3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A-4B35-8380-37D16C4508B2}"/>
            </c:ext>
          </c:extLst>
        </c:ser>
        <c:ser>
          <c:idx val="1"/>
          <c:order val="1"/>
          <c:tx>
            <c:strRef>
              <c:f>סיכום!$E$1</c:f>
              <c:strCache>
                <c:ptCount val="1"/>
                <c:pt idx="0">
                  <c:v>RSV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סיכום!$E$2:$E$36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1.0899182561307901</c:v>
                </c:pt>
                <c:pt idx="5">
                  <c:v>3.9832285115303985</c:v>
                </c:pt>
                <c:pt idx="6">
                  <c:v>14.041604754829123</c:v>
                </c:pt>
                <c:pt idx="7">
                  <c:v>12.085308056872037</c:v>
                </c:pt>
                <c:pt idx="8">
                  <c:v>6.4444444444444446</c:v>
                </c:pt>
                <c:pt idx="9">
                  <c:v>3.1523642732049035</c:v>
                </c:pt>
                <c:pt idx="10">
                  <c:v>1.7957351290684627</c:v>
                </c:pt>
                <c:pt idx="11">
                  <c:v>0.7320644216691069</c:v>
                </c:pt>
                <c:pt idx="12">
                  <c:v>4.4444444444444446</c:v>
                </c:pt>
                <c:pt idx="15">
                  <c:v>5.2631578947368416</c:v>
                </c:pt>
                <c:pt idx="16">
                  <c:v>3.5087719298245612</c:v>
                </c:pt>
                <c:pt idx="17">
                  <c:v>6.8265682656826572</c:v>
                </c:pt>
                <c:pt idx="18">
                  <c:v>7.8988941548183256</c:v>
                </c:pt>
                <c:pt idx="19">
                  <c:v>7.4935400516795871</c:v>
                </c:pt>
                <c:pt idx="20">
                  <c:v>5.040322580645161</c:v>
                </c:pt>
                <c:pt idx="21">
                  <c:v>2.4630541871921183</c:v>
                </c:pt>
                <c:pt idx="22">
                  <c:v>2.1052631578947367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8A-4B35-8380-37D16C4508B2}"/>
            </c:ext>
          </c:extLst>
        </c:ser>
        <c:ser>
          <c:idx val="2"/>
          <c:order val="2"/>
          <c:tx>
            <c:strRef>
              <c:f>סיכום!$F$1</c:f>
              <c:strCache>
                <c:ptCount val="1"/>
                <c:pt idx="0">
                  <c:v>hMPV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סיכום!$F$2:$F$36</c:f>
              <c:numCache>
                <c:formatCode>General</c:formatCode>
                <c:ptCount val="35"/>
                <c:pt idx="0">
                  <c:v>2.7848101265822782</c:v>
                </c:pt>
                <c:pt idx="1">
                  <c:v>3.5046728971962615</c:v>
                </c:pt>
                <c:pt idx="2">
                  <c:v>1.6997167138810201</c:v>
                </c:pt>
                <c:pt idx="3">
                  <c:v>1.6</c:v>
                </c:pt>
                <c:pt idx="4">
                  <c:v>0.81743869209809261</c:v>
                </c:pt>
                <c:pt idx="5">
                  <c:v>0.52410901467505244</c:v>
                </c:pt>
                <c:pt idx="6">
                  <c:v>0.89153046062407126</c:v>
                </c:pt>
                <c:pt idx="7">
                  <c:v>3.7322274881516586</c:v>
                </c:pt>
                <c:pt idx="8">
                  <c:v>5.6338028169014089</c:v>
                </c:pt>
                <c:pt idx="9">
                  <c:v>9.0192644483362514</c:v>
                </c:pt>
                <c:pt idx="10">
                  <c:v>6.1728395061728394</c:v>
                </c:pt>
                <c:pt idx="11">
                  <c:v>2.3426061493411421</c:v>
                </c:pt>
                <c:pt idx="12">
                  <c:v>1.89873417721519</c:v>
                </c:pt>
                <c:pt idx="13">
                  <c:v>0.73260073260073255</c:v>
                </c:pt>
                <c:pt idx="14">
                  <c:v>1.1111111111111112</c:v>
                </c:pt>
                <c:pt idx="15">
                  <c:v>0</c:v>
                </c:pt>
                <c:pt idx="16">
                  <c:v>0.29239766081871343</c:v>
                </c:pt>
                <c:pt idx="17">
                  <c:v>0.18450184501845018</c:v>
                </c:pt>
                <c:pt idx="18">
                  <c:v>0.31595576619273302</c:v>
                </c:pt>
                <c:pt idx="19">
                  <c:v>0</c:v>
                </c:pt>
                <c:pt idx="20">
                  <c:v>4.2553191489361701</c:v>
                </c:pt>
                <c:pt idx="21">
                  <c:v>8.6206896551724146</c:v>
                </c:pt>
                <c:pt idx="22">
                  <c:v>3.1578947368421053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0.61538461538461542</c:v>
                </c:pt>
                <c:pt idx="34">
                  <c:v>1.78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8A-4B35-8380-37D16C4508B2}"/>
            </c:ext>
          </c:extLst>
        </c:ser>
        <c:ser>
          <c:idx val="3"/>
          <c:order val="3"/>
          <c:tx>
            <c:strRef>
              <c:f>סיכום!$G$1</c:f>
              <c:strCache>
                <c:ptCount val="1"/>
                <c:pt idx="0">
                  <c:v>Parainfluenza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סיכום!$G$2:$G$36</c:f>
              <c:numCache>
                <c:formatCode>General</c:formatCode>
                <c:ptCount val="35"/>
                <c:pt idx="0">
                  <c:v>3.0456852791878175</c:v>
                </c:pt>
                <c:pt idx="1">
                  <c:v>4.2056074766355138</c:v>
                </c:pt>
                <c:pt idx="2">
                  <c:v>4.8158640226628888</c:v>
                </c:pt>
                <c:pt idx="3">
                  <c:v>7.4666666666666677</c:v>
                </c:pt>
                <c:pt idx="4">
                  <c:v>4.0871934604904636</c:v>
                </c:pt>
                <c:pt idx="5">
                  <c:v>4.8218029350104823</c:v>
                </c:pt>
                <c:pt idx="6">
                  <c:v>2.4517087667161963</c:v>
                </c:pt>
                <c:pt idx="7">
                  <c:v>2.1327014218009479</c:v>
                </c:pt>
                <c:pt idx="8">
                  <c:v>1.1851851851851851</c:v>
                </c:pt>
                <c:pt idx="9">
                  <c:v>3.6777583187390541</c:v>
                </c:pt>
                <c:pt idx="10">
                  <c:v>3.2547699214365879</c:v>
                </c:pt>
                <c:pt idx="11">
                  <c:v>3.9473684210526314</c:v>
                </c:pt>
                <c:pt idx="12">
                  <c:v>4.7468354430379751</c:v>
                </c:pt>
                <c:pt idx="13">
                  <c:v>4.0293040293040292</c:v>
                </c:pt>
                <c:pt idx="14">
                  <c:v>3.3333333333333335</c:v>
                </c:pt>
                <c:pt idx="15">
                  <c:v>1.4925373134328357</c:v>
                </c:pt>
                <c:pt idx="16">
                  <c:v>2.3391812865497075</c:v>
                </c:pt>
                <c:pt idx="17">
                  <c:v>2.5830258302583027</c:v>
                </c:pt>
                <c:pt idx="18">
                  <c:v>2.0553359683794468</c:v>
                </c:pt>
                <c:pt idx="19">
                  <c:v>5.376344086021505</c:v>
                </c:pt>
                <c:pt idx="20">
                  <c:v>4.3010752688172049</c:v>
                </c:pt>
                <c:pt idx="21">
                  <c:v>2.9556650246305418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1.2987012987012987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0.8771929824561403</c:v>
                </c:pt>
                <c:pt idx="30">
                  <c:v>2.1563342318059302</c:v>
                </c:pt>
                <c:pt idx="31">
                  <c:v>2.278481012658228</c:v>
                </c:pt>
                <c:pt idx="32">
                  <c:v>0.83682008368200833</c:v>
                </c:pt>
                <c:pt idx="33">
                  <c:v>0.92307692307692313</c:v>
                </c:pt>
                <c:pt idx="34">
                  <c:v>3.65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8A-4B35-8380-37D16C4508B2}"/>
            </c:ext>
          </c:extLst>
        </c:ser>
        <c:ser>
          <c:idx val="4"/>
          <c:order val="4"/>
          <c:tx>
            <c:strRef>
              <c:f>סיכום!$H$1</c:f>
              <c:strCache>
                <c:ptCount val="1"/>
                <c:pt idx="0">
                  <c:v>Rhinovirus (starting 11\2020)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סיכום!$H$2:$H$36</c:f>
              <c:numCache>
                <c:formatCode>General</c:formatCode>
                <c:ptCount val="35"/>
                <c:pt idx="29">
                  <c:v>13.872832369942195</c:v>
                </c:pt>
                <c:pt idx="30">
                  <c:v>14.448669201520911</c:v>
                </c:pt>
                <c:pt idx="31">
                  <c:v>12.755102040816327</c:v>
                </c:pt>
                <c:pt idx="32">
                  <c:v>6.6945606694560666</c:v>
                </c:pt>
                <c:pt idx="33">
                  <c:v>11.692307692307692</c:v>
                </c:pt>
                <c:pt idx="34">
                  <c:v>19.149999999999999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8A-4B35-8380-37D16C4508B2}"/>
            </c:ext>
          </c:extLst>
        </c:ser>
        <c:ser>
          <c:idx val="5"/>
          <c:order val="5"/>
          <c:tx>
            <c:strRef>
              <c:f>סיכום!$I$1</c:f>
              <c:strCache>
                <c:ptCount val="1"/>
                <c:pt idx="0">
                  <c:v>Influenza 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סיכום!$I$2:$I$36</c:f>
              <c:numCache>
                <c:formatCode>General</c:formatCode>
                <c:ptCount val="35"/>
                <c:pt idx="0">
                  <c:v>1.2658227848101267</c:v>
                </c:pt>
                <c:pt idx="1">
                  <c:v>0</c:v>
                </c:pt>
                <c:pt idx="2">
                  <c:v>1.1331444759206799</c:v>
                </c:pt>
                <c:pt idx="3">
                  <c:v>0.53333333333333333</c:v>
                </c:pt>
                <c:pt idx="4">
                  <c:v>0.68119891008174382</c:v>
                </c:pt>
                <c:pt idx="5">
                  <c:v>1.4675052410901468</c:v>
                </c:pt>
                <c:pt idx="6">
                  <c:v>5.6463595839524521</c:v>
                </c:pt>
                <c:pt idx="7">
                  <c:v>13.447867298578197</c:v>
                </c:pt>
                <c:pt idx="8">
                  <c:v>11.407407407407408</c:v>
                </c:pt>
                <c:pt idx="9">
                  <c:v>3.2399299474605949</c:v>
                </c:pt>
                <c:pt idx="10">
                  <c:v>1.2345679012345678</c:v>
                </c:pt>
                <c:pt idx="11">
                  <c:v>0.58479532163742687</c:v>
                </c:pt>
                <c:pt idx="12">
                  <c:v>0</c:v>
                </c:pt>
                <c:pt idx="15">
                  <c:v>0</c:v>
                </c:pt>
                <c:pt idx="16">
                  <c:v>0.58479532163742687</c:v>
                </c:pt>
                <c:pt idx="17">
                  <c:v>0.73800738007380073</c:v>
                </c:pt>
                <c:pt idx="18">
                  <c:v>1.420678768745067</c:v>
                </c:pt>
                <c:pt idx="19">
                  <c:v>0.83762886597938147</c:v>
                </c:pt>
                <c:pt idx="20">
                  <c:v>0.4028197381671702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8A-4B35-8380-37D16C4508B2}"/>
            </c:ext>
          </c:extLst>
        </c:ser>
        <c:ser>
          <c:idx val="6"/>
          <c:order val="6"/>
          <c:tx>
            <c:strRef>
              <c:f>סיכום!$J$1</c:f>
              <c:strCache>
                <c:ptCount val="1"/>
                <c:pt idx="0">
                  <c:v>influenza B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סיכום!$J$2:$J$36</c:f>
              <c:numCache>
                <c:formatCode>General</c:formatCode>
                <c:ptCount val="35"/>
                <c:pt idx="0">
                  <c:v>0.50632911392405067</c:v>
                </c:pt>
                <c:pt idx="1">
                  <c:v>0</c:v>
                </c:pt>
                <c:pt idx="2">
                  <c:v>0</c:v>
                </c:pt>
                <c:pt idx="3">
                  <c:v>0.26666666666666666</c:v>
                </c:pt>
                <c:pt idx="4">
                  <c:v>0</c:v>
                </c:pt>
                <c:pt idx="5">
                  <c:v>0.20964360587002098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8.7565674255691769E-2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0.36900369003690037</c:v>
                </c:pt>
                <c:pt idx="18">
                  <c:v>2.7624309392265194</c:v>
                </c:pt>
                <c:pt idx="19">
                  <c:v>3.9304123711340204</c:v>
                </c:pt>
                <c:pt idx="20">
                  <c:v>4.3303121852970801</c:v>
                </c:pt>
                <c:pt idx="21">
                  <c:v>0.98280098280098283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8A-4B35-8380-37D16C4508B2}"/>
            </c:ext>
          </c:extLst>
        </c:ser>
        <c:ser>
          <c:idx val="7"/>
          <c:order val="7"/>
          <c:tx>
            <c:strRef>
              <c:f>סיכום!$K$1</c:f>
              <c:strCache>
                <c:ptCount val="1"/>
                <c:pt idx="0">
                  <c:v>influenza H1N1pdm  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סיכום!$A$2:$C$36</c:f>
              <c:multiLvlStrCache>
                <c:ptCount val="35"/>
                <c:lvl>
                  <c:pt idx="0">
                    <c:v>N=395</c:v>
                  </c:pt>
                  <c:pt idx="1">
                    <c:v>N=427</c:v>
                  </c:pt>
                  <c:pt idx="2">
                    <c:v>N=353</c:v>
                  </c:pt>
                  <c:pt idx="3">
                    <c:v>N=375</c:v>
                  </c:pt>
                  <c:pt idx="4">
                    <c:v>N=734</c:v>
                  </c:pt>
                  <c:pt idx="5">
                    <c:v>N=954</c:v>
                  </c:pt>
                  <c:pt idx="6">
                    <c:v>N=1295</c:v>
                  </c:pt>
                  <c:pt idx="7">
                    <c:v>N=1688</c:v>
                  </c:pt>
                  <c:pt idx="8">
                    <c:v>N=1350</c:v>
                  </c:pt>
                  <c:pt idx="9">
                    <c:v>N=1142</c:v>
                  </c:pt>
                  <c:pt idx="10">
                    <c:v>N=891</c:v>
                  </c:pt>
                  <c:pt idx="11">
                    <c:v>N=683</c:v>
                  </c:pt>
                  <c:pt idx="12">
                    <c:v>N=316</c:v>
                  </c:pt>
                  <c:pt idx="13">
                    <c:v>N=273</c:v>
                  </c:pt>
                  <c:pt idx="14">
                    <c:v>N=270</c:v>
                  </c:pt>
                  <c:pt idx="15">
                    <c:v>N=268</c:v>
                  </c:pt>
                  <c:pt idx="16">
                    <c:v>N=342</c:v>
                  </c:pt>
                  <c:pt idx="17">
                    <c:v>N=542</c:v>
                  </c:pt>
                  <c:pt idx="18">
                    <c:v>N=1266</c:v>
                  </c:pt>
                  <c:pt idx="19">
                    <c:v>N=93</c:v>
                  </c:pt>
                  <c:pt idx="20">
                    <c:v>N=94</c:v>
                  </c:pt>
                  <c:pt idx="21">
                    <c:v>N=406</c:v>
                  </c:pt>
                  <c:pt idx="22">
                    <c:v>N=95</c:v>
                  </c:pt>
                  <c:pt idx="23">
                    <c:v>N=58</c:v>
                  </c:pt>
                  <c:pt idx="24">
                    <c:v>N=121</c:v>
                  </c:pt>
                  <c:pt idx="25">
                    <c:v>N=77</c:v>
                  </c:pt>
                  <c:pt idx="26">
                    <c:v>N=73</c:v>
                  </c:pt>
                  <c:pt idx="27">
                    <c:v>N=63</c:v>
                  </c:pt>
                  <c:pt idx="28">
                    <c:v>N=86</c:v>
                  </c:pt>
                  <c:pt idx="29">
                    <c:v>N=228</c:v>
                  </c:pt>
                  <c:pt idx="30">
                    <c:v>N=371</c:v>
                  </c:pt>
                  <c:pt idx="31">
                    <c:v>N=395</c:v>
                  </c:pt>
                  <c:pt idx="32">
                    <c:v>N=239</c:v>
                  </c:pt>
                  <c:pt idx="33">
                    <c:v>N=325</c:v>
                  </c:pt>
                  <c:pt idx="34">
                    <c:v>N=449</c:v>
                  </c:pt>
                </c:lvl>
                <c:lvl>
                  <c:pt idx="0">
                    <c:v>6</c:v>
                  </c:pt>
                  <c:pt idx="1">
                    <c:v>7</c:v>
                  </c:pt>
                  <c:pt idx="2">
                    <c:v>8</c:v>
                  </c:pt>
                  <c:pt idx="3">
                    <c:v>9</c:v>
                  </c:pt>
                  <c:pt idx="4">
                    <c:v>10</c:v>
                  </c:pt>
                  <c:pt idx="5">
                    <c:v>11</c:v>
                  </c:pt>
                  <c:pt idx="6">
                    <c:v>12</c:v>
                  </c:pt>
                  <c:pt idx="7">
                    <c:v>1</c:v>
                  </c:pt>
                  <c:pt idx="8">
                    <c:v>2</c:v>
                  </c:pt>
                  <c:pt idx="9">
                    <c:v>3</c:v>
                  </c:pt>
                  <c:pt idx="10">
                    <c:v>4</c:v>
                  </c:pt>
                  <c:pt idx="11">
                    <c:v>5</c:v>
                  </c:pt>
                  <c:pt idx="12">
                    <c:v>6</c:v>
                  </c:pt>
                  <c:pt idx="13">
                    <c:v>7</c:v>
                  </c:pt>
                  <c:pt idx="14">
                    <c:v>8</c:v>
                  </c:pt>
                  <c:pt idx="15">
                    <c:v>9</c:v>
                  </c:pt>
                  <c:pt idx="16">
                    <c:v>10</c:v>
                  </c:pt>
                  <c:pt idx="17">
                    <c:v>11</c:v>
                  </c:pt>
                  <c:pt idx="18">
                    <c:v>12</c:v>
                  </c:pt>
                  <c:pt idx="19">
                    <c:v>1</c:v>
                  </c:pt>
                  <c:pt idx="20">
                    <c:v>2</c:v>
                  </c:pt>
                  <c:pt idx="21">
                    <c:v>3</c:v>
                  </c:pt>
                  <c:pt idx="22">
                    <c:v>4</c:v>
                  </c:pt>
                  <c:pt idx="23">
                    <c:v>5</c:v>
                  </c:pt>
                  <c:pt idx="24">
                    <c:v>6</c:v>
                  </c:pt>
                  <c:pt idx="25">
                    <c:v>7</c:v>
                  </c:pt>
                  <c:pt idx="26">
                    <c:v>8</c:v>
                  </c:pt>
                  <c:pt idx="27">
                    <c:v>9</c:v>
                  </c:pt>
                  <c:pt idx="28">
                    <c:v>10</c:v>
                  </c:pt>
                  <c:pt idx="29">
                    <c:v>11</c:v>
                  </c:pt>
                  <c:pt idx="30">
                    <c:v>12</c:v>
                  </c:pt>
                  <c:pt idx="31">
                    <c:v>1</c:v>
                  </c:pt>
                  <c:pt idx="32">
                    <c:v>2</c:v>
                  </c:pt>
                  <c:pt idx="33">
                    <c:v>3</c:v>
                  </c:pt>
                  <c:pt idx="34">
                    <c:v>4</c:v>
                  </c:pt>
                </c:lvl>
                <c:lvl>
                  <c:pt idx="0">
                    <c:v>2018</c:v>
                  </c:pt>
                  <c:pt idx="7">
                    <c:v>2019</c:v>
                  </c:pt>
                  <c:pt idx="19">
                    <c:v>2020</c:v>
                  </c:pt>
                  <c:pt idx="31">
                    <c:v>2021</c:v>
                  </c:pt>
                </c:lvl>
              </c:multiLvlStrCache>
            </c:multiLvlStrRef>
          </c:cat>
          <c:val>
            <c:numRef>
              <c:f>סיכום!$K$2:$K$36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0.26666666666666666</c:v>
                </c:pt>
                <c:pt idx="4">
                  <c:v>0.27247956403269752</c:v>
                </c:pt>
                <c:pt idx="5">
                  <c:v>1.1530398322851152</c:v>
                </c:pt>
                <c:pt idx="6">
                  <c:v>2.8974739970282317</c:v>
                </c:pt>
                <c:pt idx="7">
                  <c:v>5.5094786729857823</c:v>
                </c:pt>
                <c:pt idx="8">
                  <c:v>6.3703703703703702</c:v>
                </c:pt>
                <c:pt idx="9">
                  <c:v>2.4518388791593697</c:v>
                </c:pt>
                <c:pt idx="10">
                  <c:v>1.4590347923681257</c:v>
                </c:pt>
                <c:pt idx="11">
                  <c:v>0.29239766081871343</c:v>
                </c:pt>
                <c:pt idx="12">
                  <c:v>0</c:v>
                </c:pt>
                <c:pt idx="15">
                  <c:v>0</c:v>
                </c:pt>
                <c:pt idx="16">
                  <c:v>0.29498525073746312</c:v>
                </c:pt>
                <c:pt idx="17">
                  <c:v>3.0769230769230771</c:v>
                </c:pt>
                <c:pt idx="18">
                  <c:v>20.556107249255213</c:v>
                </c:pt>
                <c:pt idx="19">
                  <c:v>20.850367947669664</c:v>
                </c:pt>
                <c:pt idx="20">
                  <c:v>5.6983240223463687</c:v>
                </c:pt>
                <c:pt idx="21">
                  <c:v>1.0025062656641603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98A-4B35-8380-37D16C450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2334768"/>
        <c:axId val="592335752"/>
      </c:barChart>
      <c:catAx>
        <c:axId val="59233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592335752"/>
        <c:crosses val="autoZero"/>
        <c:auto val="1"/>
        <c:lblAlgn val="ctr"/>
        <c:lblOffset val="100"/>
        <c:noMultiLvlLbl val="0"/>
      </c:catAx>
      <c:valAx>
        <c:axId val="59233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59233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797928272015755"/>
          <c:y val="0.38915723149075804"/>
          <c:w val="0.14494762897920391"/>
          <c:h val="0.356210098874414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24F44353-CCD1-4E14-9E49-8A28BDEF2EE0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BB4615D6-296F-4402-A3B9-F436F56D5B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000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615D6-296F-4402-A3B9-F436F56D5B24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890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896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576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500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007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750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827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56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835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5233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771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011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1BB50-7132-4ACE-8D5F-D8B6F6FE022F}" type="datetimeFigureOut">
              <a:rPr lang="he-IL" smtClean="0"/>
              <a:t>כ"ב/אלול/תשפ"א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86C29-DB0B-4B09-BC34-377FB5057B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36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0983" y="917963"/>
            <a:ext cx="419101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of patients positive for SARS-CoV-2: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3236 patients with banked samples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1214 patient files searched</a:t>
            </a:r>
            <a:endParaRPr lang="he-I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24733" y="919586"/>
            <a:ext cx="405712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of patients negative for SARS-CoV-2: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2681 patients with banked samples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836 patient files searched</a:t>
            </a:r>
            <a:endParaRPr lang="he-I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9665" y="2417230"/>
            <a:ext cx="537556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Excluded</a:t>
            </a:r>
            <a:r>
              <a:rPr lang="he-I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respiratory signs or symptoms at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presentation, non hospitalized,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isease duration</a:t>
            </a:r>
            <a:r>
              <a:rPr lang="he-I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&gt;14d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insufficient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records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9032" y="4023779"/>
            <a:ext cx="465491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Eligible for inclusion: 552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per protocol: 490*</a:t>
            </a: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Tested (valid results): 476**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40-50 samples a month (except May-June, November)***</a:t>
            </a:r>
            <a:endParaRPr lang="he-I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52138" y="3996867"/>
            <a:ext cx="509171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Eligible for inclusion: 492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per protocol: 476*</a:t>
            </a:r>
          </a:p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Tested (valid results): 463**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40-50 samples a month (except May-June, November)***</a:t>
            </a:r>
            <a:endParaRPr lang="he-I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7344" y="213239"/>
            <a:ext cx="657027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 –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tudy patient selection and tests performed</a:t>
            </a:r>
            <a:endParaRPr lang="he-IL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08677" y="5418985"/>
            <a:ext cx="8704868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*omitted following age matching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**samples with sufficient volume and valid test result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***very few patients visits in the ED on May-June and November 2020 due to low disease prevalence nationwide. </a:t>
            </a:r>
            <a:endParaRPr lang="he-I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/>
          <p:cNvCxnSpPr>
            <a:stCxn id="4" idx="2"/>
            <a:endCxn id="9" idx="0"/>
          </p:cNvCxnSpPr>
          <p:nvPr/>
        </p:nvCxnSpPr>
        <p:spPr>
          <a:xfrm>
            <a:off x="3716488" y="1656627"/>
            <a:ext cx="2510959" cy="76060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2"/>
            <a:endCxn id="9" idx="0"/>
          </p:cNvCxnSpPr>
          <p:nvPr/>
        </p:nvCxnSpPr>
        <p:spPr>
          <a:xfrm flipH="1">
            <a:off x="6227447" y="1658250"/>
            <a:ext cx="2425847" cy="75898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9" idx="2"/>
            <a:endCxn id="14" idx="0"/>
          </p:cNvCxnSpPr>
          <p:nvPr/>
        </p:nvCxnSpPr>
        <p:spPr>
          <a:xfrm flipH="1">
            <a:off x="3716488" y="3155894"/>
            <a:ext cx="2510959" cy="86788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9" idx="2"/>
            <a:endCxn id="20" idx="0"/>
          </p:cNvCxnSpPr>
          <p:nvPr/>
        </p:nvCxnSpPr>
        <p:spPr>
          <a:xfrm>
            <a:off x="6227447" y="3155894"/>
            <a:ext cx="2670549" cy="84097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86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355010"/>
              </p:ext>
            </p:extLst>
          </p:nvPr>
        </p:nvGraphicFramePr>
        <p:xfrm>
          <a:off x="1053344" y="264939"/>
          <a:ext cx="10773229" cy="6239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11153" y="3011556"/>
            <a:ext cx="461665" cy="2031325"/>
          </a:xfrm>
          <a:prstGeom prst="rect">
            <a:avLst/>
          </a:prstGeom>
          <a:noFill/>
        </p:spPr>
        <p:txBody>
          <a:bodyPr vert="vert" wrap="square" rtlCol="1">
            <a:spAutoFit/>
          </a:bodyPr>
          <a:lstStyle/>
          <a:p>
            <a:r>
              <a:rPr lang="en-US" dirty="0" smtClean="0"/>
              <a:t>percent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598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13419</TotalTime>
  <Words>137</Words>
  <Application>Microsoft Office PowerPoint</Application>
  <PresentationFormat>Widescreen</PresentationFormat>
  <Paragraphs>22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Sheba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קריגר אור, דר</dc:creator>
  <cp:lastModifiedBy>קריגר אור, דר</cp:lastModifiedBy>
  <cp:revision>65</cp:revision>
  <dcterms:created xsi:type="dcterms:W3CDTF">2021-04-03T16:26:00Z</dcterms:created>
  <dcterms:modified xsi:type="dcterms:W3CDTF">2021-08-30T05:24:29Z</dcterms:modified>
</cp:coreProperties>
</file>