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2" r:id="rId4"/>
    <p:sldId id="264" r:id="rId5"/>
    <p:sldId id="266"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BDA0-A600-6FCA-E5FF-EDE82C4714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1DDFDA-103C-1924-F6E9-7BAB833BAE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3F589-AED8-BC4E-06DF-7AB9EE1D5AAC}"/>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5" name="Footer Placeholder 4">
            <a:extLst>
              <a:ext uri="{FF2B5EF4-FFF2-40B4-BE49-F238E27FC236}">
                <a16:creationId xmlns:a16="http://schemas.microsoft.com/office/drawing/2014/main" id="{81127A30-C041-9C43-7AA8-8084F692EA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FC60F-1F45-D1EA-C776-0E4C534211F1}"/>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1137591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60E2-24E9-D21F-F674-D97DC64D68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CB53B1-A7F3-F88B-2FE6-D24C5467BD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9FC14-D48F-1AEA-C6A4-8B91F6D97C1E}"/>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5" name="Footer Placeholder 4">
            <a:extLst>
              <a:ext uri="{FF2B5EF4-FFF2-40B4-BE49-F238E27FC236}">
                <a16:creationId xmlns:a16="http://schemas.microsoft.com/office/drawing/2014/main" id="{F67F18D0-7DE0-583B-741F-B168959B8B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FD23A-DA37-8BEF-0D33-F6DE13A8B70F}"/>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3120489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978DA-5CDD-8987-38BE-C19AC4BBEB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5918FC-218C-39C8-CF5B-446A82D130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C8A26C-434B-1285-AD63-8CE55C1C48BF}"/>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5" name="Footer Placeholder 4">
            <a:extLst>
              <a:ext uri="{FF2B5EF4-FFF2-40B4-BE49-F238E27FC236}">
                <a16:creationId xmlns:a16="http://schemas.microsoft.com/office/drawing/2014/main" id="{C44DF3FB-6DAF-4555-4009-551326DEF5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C33659-CE25-7645-370B-95BEADEE2673}"/>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2697537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BC529-33FB-CF3D-3D4C-AD77A92588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4A50EE-D58D-A06B-0BE0-507131BB3A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A6BF3A-8D36-3563-7393-42B5313419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8CC0C0-68CC-A9EB-0D19-1E431FC5129F}"/>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6" name="Footer Placeholder 5">
            <a:extLst>
              <a:ext uri="{FF2B5EF4-FFF2-40B4-BE49-F238E27FC236}">
                <a16:creationId xmlns:a16="http://schemas.microsoft.com/office/drawing/2014/main" id="{33B952E0-494F-4EE2-9B25-371ED309AD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5FBC0-7701-119E-6614-5E80D8F05764}"/>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917993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45DA3-085D-7D31-552A-489672ED39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8A4FA3-7484-EBBE-E1A5-C829694986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32019C-E2F9-55B2-8EE2-D900564162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FA2A68-9ACC-A11A-8094-556F8748C0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63208F-B7D8-19AB-E443-1442FC118D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70E1F1-44B5-FFC5-843F-5D0A4CCB6E35}"/>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8" name="Footer Placeholder 7">
            <a:extLst>
              <a:ext uri="{FF2B5EF4-FFF2-40B4-BE49-F238E27FC236}">
                <a16:creationId xmlns:a16="http://schemas.microsoft.com/office/drawing/2014/main" id="{FF90A957-7104-4721-EB98-05A505FAD0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62DB15-B032-293E-5168-F543FD928887}"/>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1781513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54ED6-7016-0E02-1DBD-6504E57AC9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C0BE48-FB9D-4CE4-27B0-32E42294CFF2}"/>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4" name="Footer Placeholder 3">
            <a:extLst>
              <a:ext uri="{FF2B5EF4-FFF2-40B4-BE49-F238E27FC236}">
                <a16:creationId xmlns:a16="http://schemas.microsoft.com/office/drawing/2014/main" id="{61AD9026-30B9-EE32-AA8F-979AADA683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699A44-C252-985C-17C3-B8751F90F7FD}"/>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3235874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C45B32-D9B5-6939-6BC7-B53F2A247A49}"/>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3" name="Footer Placeholder 2">
            <a:extLst>
              <a:ext uri="{FF2B5EF4-FFF2-40B4-BE49-F238E27FC236}">
                <a16:creationId xmlns:a16="http://schemas.microsoft.com/office/drawing/2014/main" id="{8492E6E1-9D51-677F-742B-7F2CA0908C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E49B72-C3A6-D1E1-EE50-3DF3D2BE76C7}"/>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589542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2CB18-6B1E-8BF4-B907-608BB225AA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42F06D-84EB-B021-C040-04BFEEBBAC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A20F4-9D1E-498F-9AD3-ADF741505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70AF53-99F2-C1F0-47F5-5E2A267E6080}"/>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6" name="Footer Placeholder 5">
            <a:extLst>
              <a:ext uri="{FF2B5EF4-FFF2-40B4-BE49-F238E27FC236}">
                <a16:creationId xmlns:a16="http://schemas.microsoft.com/office/drawing/2014/main" id="{D494206B-1F5A-7482-0768-B766C7E03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BBD07F-7698-9241-19B9-90899A77316B}"/>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1606986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EAF4-0760-858B-A811-11F5D483E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E6E350-4D96-856F-1BFD-7902468964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F0D222-42DD-7E2D-C83C-AA1A3A37D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261045-FA28-3BB3-2F17-552ED319AF53}"/>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6" name="Footer Placeholder 5">
            <a:extLst>
              <a:ext uri="{FF2B5EF4-FFF2-40B4-BE49-F238E27FC236}">
                <a16:creationId xmlns:a16="http://schemas.microsoft.com/office/drawing/2014/main" id="{9C9867CB-658A-7985-B13F-84CEC7F8FF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10ACB-C351-4B5A-E130-411293710F3F}"/>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1177867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28600-8178-34D2-9839-9EAD227A74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57C22D-0E7D-F72B-AA2E-FDC2F3D71D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DBD046-DD89-5DCF-CD55-10824AB85986}"/>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5" name="Footer Placeholder 4">
            <a:extLst>
              <a:ext uri="{FF2B5EF4-FFF2-40B4-BE49-F238E27FC236}">
                <a16:creationId xmlns:a16="http://schemas.microsoft.com/office/drawing/2014/main" id="{7323CB78-55D9-2EA5-65FC-AB0506DD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C2115E-8690-E005-5AA6-ED865DCE9982}"/>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3389956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8824BB-DE51-D401-EFEC-87414ED8D3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18EBF2-5063-0E1E-D067-56120F2454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CC30D-8AC5-6F69-1670-29B2C0FAB6F3}"/>
              </a:ext>
            </a:extLst>
          </p:cNvPr>
          <p:cNvSpPr>
            <a:spLocks noGrp="1"/>
          </p:cNvSpPr>
          <p:nvPr>
            <p:ph type="dt" sz="half" idx="10"/>
          </p:nvPr>
        </p:nvSpPr>
        <p:spPr/>
        <p:txBody>
          <a:bodyPr/>
          <a:lstStyle/>
          <a:p>
            <a:fld id="{902CF687-7394-4956-B872-00136A5887B7}" type="datetimeFigureOut">
              <a:rPr lang="en-US" smtClean="0"/>
              <a:t>12/25/2025</a:t>
            </a:fld>
            <a:endParaRPr lang="en-US"/>
          </a:p>
        </p:txBody>
      </p:sp>
      <p:sp>
        <p:nvSpPr>
          <p:cNvPr id="5" name="Footer Placeholder 4">
            <a:extLst>
              <a:ext uri="{FF2B5EF4-FFF2-40B4-BE49-F238E27FC236}">
                <a16:creationId xmlns:a16="http://schemas.microsoft.com/office/drawing/2014/main" id="{3CBB73EB-7DA4-ADF1-D26B-776D7DD1A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A09B7-D45D-C5EB-74C9-B6271A905750}"/>
              </a:ext>
            </a:extLst>
          </p:cNvPr>
          <p:cNvSpPr>
            <a:spLocks noGrp="1"/>
          </p:cNvSpPr>
          <p:nvPr>
            <p:ph type="sldNum" sz="quarter" idx="12"/>
          </p:nvPr>
        </p:nvSpPr>
        <p:spPr/>
        <p:txBody>
          <a:bodyPr/>
          <a:lstStyle/>
          <a:p>
            <a:fld id="{774B3788-F9A2-4602-8C07-482E2E943770}" type="slidenum">
              <a:rPr lang="en-US" smtClean="0"/>
              <a:t>‹#›</a:t>
            </a:fld>
            <a:endParaRPr lang="en-US"/>
          </a:p>
        </p:txBody>
      </p:sp>
    </p:spTree>
    <p:extLst>
      <p:ext uri="{BB962C8B-B14F-4D97-AF65-F5344CB8AC3E}">
        <p14:creationId xmlns:p14="http://schemas.microsoft.com/office/powerpoint/2010/main" val="217061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650BD-547E-2EC6-1E4D-8871A94125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29763A-7BC4-7419-ABD6-CB659449E5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7CED12-D0C8-5C4E-CF15-127A5EEBE3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2CF687-7394-4956-B872-00136A5887B7}" type="datetimeFigureOut">
              <a:rPr lang="en-US" smtClean="0"/>
              <a:t>12/25/2025</a:t>
            </a:fld>
            <a:endParaRPr lang="en-US"/>
          </a:p>
        </p:txBody>
      </p:sp>
      <p:sp>
        <p:nvSpPr>
          <p:cNvPr id="5" name="Footer Placeholder 4">
            <a:extLst>
              <a:ext uri="{FF2B5EF4-FFF2-40B4-BE49-F238E27FC236}">
                <a16:creationId xmlns:a16="http://schemas.microsoft.com/office/drawing/2014/main" id="{59F6DF2B-C185-C9AA-9927-27120549E7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A17680C-0F14-DD85-9961-30644529C2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74B3788-F9A2-4602-8C07-482E2E943770}" type="slidenum">
              <a:rPr lang="en-US" smtClean="0"/>
              <a:t>‹#›</a:t>
            </a:fld>
            <a:endParaRPr lang="en-US"/>
          </a:p>
        </p:txBody>
      </p:sp>
    </p:spTree>
    <p:extLst>
      <p:ext uri="{BB962C8B-B14F-4D97-AF65-F5344CB8AC3E}">
        <p14:creationId xmlns:p14="http://schemas.microsoft.com/office/powerpoint/2010/main" val="4603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36FE6-2745-8658-9BBD-F30D42B570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378267-F361-2C26-571C-C5C3090CD985}"/>
              </a:ext>
            </a:extLst>
          </p:cNvPr>
          <p:cNvSpPr txBox="1"/>
          <p:nvPr/>
        </p:nvSpPr>
        <p:spPr>
          <a:xfrm>
            <a:off x="372979" y="204537"/>
            <a:ext cx="10190747" cy="369332"/>
          </a:xfrm>
          <a:prstGeom prst="rect">
            <a:avLst/>
          </a:prstGeom>
          <a:noFill/>
        </p:spPr>
        <p:txBody>
          <a:bodyPr wrap="square" rtlCol="0">
            <a:spAutoFit/>
          </a:bodyPr>
          <a:lstStyle/>
          <a:p>
            <a:r>
              <a:rPr lang="en-US" dirty="0"/>
              <a:t>Supplementary online material:</a:t>
            </a:r>
          </a:p>
        </p:txBody>
      </p:sp>
      <p:pic>
        <p:nvPicPr>
          <p:cNvPr id="4" name="Picture 3" descr="A chart with text and numbers&#10;&#10;AI-generated content may be incorrect.">
            <a:extLst>
              <a:ext uri="{FF2B5EF4-FFF2-40B4-BE49-F238E27FC236}">
                <a16:creationId xmlns:a16="http://schemas.microsoft.com/office/drawing/2014/main" id="{7F843BAB-F5D2-783F-FE2C-B12AB8BAD6E5}"/>
              </a:ext>
            </a:extLst>
          </p:cNvPr>
          <p:cNvPicPr>
            <a:picLocks noChangeAspect="1"/>
          </p:cNvPicPr>
          <p:nvPr/>
        </p:nvPicPr>
        <p:blipFill>
          <a:blip r:embed="rId2"/>
          <a:stretch>
            <a:fillRect/>
          </a:stretch>
        </p:blipFill>
        <p:spPr>
          <a:xfrm>
            <a:off x="6227012" y="656453"/>
            <a:ext cx="5664200" cy="4572000"/>
          </a:xfrm>
          <a:prstGeom prst="rect">
            <a:avLst/>
          </a:prstGeom>
        </p:spPr>
      </p:pic>
      <p:sp>
        <p:nvSpPr>
          <p:cNvPr id="6" name="TextBox 5">
            <a:extLst>
              <a:ext uri="{FF2B5EF4-FFF2-40B4-BE49-F238E27FC236}">
                <a16:creationId xmlns:a16="http://schemas.microsoft.com/office/drawing/2014/main" id="{B8270865-5052-E5B8-C306-5D8DFA0FF687}"/>
              </a:ext>
            </a:extLst>
          </p:cNvPr>
          <p:cNvSpPr txBox="1"/>
          <p:nvPr/>
        </p:nvSpPr>
        <p:spPr>
          <a:xfrm>
            <a:off x="0" y="5278217"/>
            <a:ext cx="11742821" cy="1477328"/>
          </a:xfrm>
          <a:prstGeom prst="rect">
            <a:avLst/>
          </a:prstGeom>
          <a:noFill/>
        </p:spPr>
        <p:txBody>
          <a:bodyPr wrap="square" rtlCol="0">
            <a:spAutoFit/>
          </a:bodyPr>
          <a:lstStyle/>
          <a:p>
            <a:r>
              <a:rPr lang="en-US" dirty="0"/>
              <a:t>Figure S1 :A) Histogram of SASP related cytokines in peripheral blood after  CCl4 induced liver damage. Control are untreated the three other mouse groups are treated either with Seno Vax or </a:t>
            </a:r>
            <a:r>
              <a:rPr lang="en-US" dirty="0" err="1"/>
              <a:t>pMSC</a:t>
            </a:r>
            <a:r>
              <a:rPr lang="en-US" dirty="0"/>
              <a:t>  alone or a combination of Seno Vax with </a:t>
            </a:r>
            <a:r>
              <a:rPr lang="en-US" dirty="0" err="1"/>
              <a:t>pMSC</a:t>
            </a:r>
            <a:r>
              <a:rPr lang="en-US" dirty="0"/>
              <a:t>.  B) Heatmap of pairwise comparison between expression level of 4 cytokines in CCL4 induced liver damage. All treatments induced significant reduction of SASP related cytokines with respect to control condition where liver damage is left untreated.</a:t>
            </a:r>
          </a:p>
        </p:txBody>
      </p:sp>
      <p:pic>
        <p:nvPicPr>
          <p:cNvPr id="8" name="Picture 7">
            <a:extLst>
              <a:ext uri="{FF2B5EF4-FFF2-40B4-BE49-F238E27FC236}">
                <a16:creationId xmlns:a16="http://schemas.microsoft.com/office/drawing/2014/main" id="{0AE387BC-4CDB-DFE9-2928-1BB657CE43E4}"/>
              </a:ext>
            </a:extLst>
          </p:cNvPr>
          <p:cNvPicPr>
            <a:picLocks noChangeAspect="1"/>
          </p:cNvPicPr>
          <p:nvPr/>
        </p:nvPicPr>
        <p:blipFill>
          <a:blip r:embed="rId3"/>
          <a:stretch>
            <a:fillRect/>
          </a:stretch>
        </p:blipFill>
        <p:spPr>
          <a:xfrm>
            <a:off x="207210" y="706217"/>
            <a:ext cx="5664200" cy="4572000"/>
          </a:xfrm>
          <a:prstGeom prst="rect">
            <a:avLst/>
          </a:prstGeom>
        </p:spPr>
      </p:pic>
    </p:spTree>
    <p:extLst>
      <p:ext uri="{BB962C8B-B14F-4D97-AF65-F5344CB8AC3E}">
        <p14:creationId xmlns:p14="http://schemas.microsoft.com/office/powerpoint/2010/main" val="1086297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35860-00EA-49B7-7DA1-651A4A651E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106C9D-B13B-396C-FDAC-91783AD2AE67}"/>
              </a:ext>
            </a:extLst>
          </p:cNvPr>
          <p:cNvSpPr txBox="1"/>
          <p:nvPr/>
        </p:nvSpPr>
        <p:spPr>
          <a:xfrm>
            <a:off x="372979" y="204537"/>
            <a:ext cx="10190747" cy="369332"/>
          </a:xfrm>
          <a:prstGeom prst="rect">
            <a:avLst/>
          </a:prstGeom>
          <a:noFill/>
        </p:spPr>
        <p:txBody>
          <a:bodyPr wrap="square" rtlCol="0">
            <a:spAutoFit/>
          </a:bodyPr>
          <a:lstStyle/>
          <a:p>
            <a:r>
              <a:rPr lang="en-US" dirty="0"/>
              <a:t>Supplementary online material:</a:t>
            </a:r>
          </a:p>
        </p:txBody>
      </p:sp>
      <p:sp>
        <p:nvSpPr>
          <p:cNvPr id="6" name="TextBox 5">
            <a:extLst>
              <a:ext uri="{FF2B5EF4-FFF2-40B4-BE49-F238E27FC236}">
                <a16:creationId xmlns:a16="http://schemas.microsoft.com/office/drawing/2014/main" id="{1D293B69-195C-4F99-2082-2343D8829CE5}"/>
              </a:ext>
            </a:extLst>
          </p:cNvPr>
          <p:cNvSpPr txBox="1"/>
          <p:nvPr/>
        </p:nvSpPr>
        <p:spPr>
          <a:xfrm>
            <a:off x="0" y="5278217"/>
            <a:ext cx="11742821" cy="1477328"/>
          </a:xfrm>
          <a:prstGeom prst="rect">
            <a:avLst/>
          </a:prstGeom>
          <a:noFill/>
        </p:spPr>
        <p:txBody>
          <a:bodyPr wrap="square" rtlCol="0">
            <a:spAutoFit/>
          </a:bodyPr>
          <a:lstStyle/>
          <a:p>
            <a:r>
              <a:rPr lang="en-US" dirty="0"/>
              <a:t>Figure S2 :A) Histogram of SASP related cytokines in peripheral blood after  CCl4 induced liver damage. Control are untreated the three other mouse groups are treated either with </a:t>
            </a:r>
            <a:r>
              <a:rPr lang="en-US" dirty="0" err="1"/>
              <a:t>SenoVax</a:t>
            </a:r>
            <a:r>
              <a:rPr lang="en-US" dirty="0"/>
              <a:t> or </a:t>
            </a:r>
            <a:r>
              <a:rPr lang="en-US" dirty="0" err="1"/>
              <a:t>pMSC</a:t>
            </a:r>
            <a:r>
              <a:rPr lang="en-US" dirty="0"/>
              <a:t>  alone or a combination of Seno Vax with </a:t>
            </a:r>
            <a:r>
              <a:rPr lang="en-US" dirty="0" err="1"/>
              <a:t>pMSC</a:t>
            </a:r>
            <a:r>
              <a:rPr lang="en-US" dirty="0"/>
              <a:t>.  B) Heatmap of pairwise comparison between expression level of 4 cytokines in CCL4 induced liver damage. All treatments induced significant reduction of SASP related cytokines with respect to control condition where liver damage is left untreated.</a:t>
            </a:r>
          </a:p>
        </p:txBody>
      </p:sp>
      <p:pic>
        <p:nvPicPr>
          <p:cNvPr id="5" name="Picture 4" descr="A graph of different colored bars&#10;&#10;AI-generated content may be incorrect.">
            <a:extLst>
              <a:ext uri="{FF2B5EF4-FFF2-40B4-BE49-F238E27FC236}">
                <a16:creationId xmlns:a16="http://schemas.microsoft.com/office/drawing/2014/main" id="{C6450CDF-B48B-10C5-005C-9678F3030468}"/>
              </a:ext>
            </a:extLst>
          </p:cNvPr>
          <p:cNvPicPr>
            <a:picLocks noChangeAspect="1"/>
          </p:cNvPicPr>
          <p:nvPr/>
        </p:nvPicPr>
        <p:blipFill>
          <a:blip r:embed="rId2"/>
          <a:srcRect l="1274" t="1470"/>
          <a:stretch>
            <a:fillRect/>
          </a:stretch>
        </p:blipFill>
        <p:spPr>
          <a:xfrm>
            <a:off x="175491" y="803563"/>
            <a:ext cx="4645891" cy="3713830"/>
          </a:xfrm>
          <a:prstGeom prst="rect">
            <a:avLst/>
          </a:prstGeom>
        </p:spPr>
      </p:pic>
      <p:pic>
        <p:nvPicPr>
          <p:cNvPr id="9" name="Picture 8" descr="A screen shot of a chart&#10;&#10;AI-generated content may be incorrect.">
            <a:extLst>
              <a:ext uri="{FF2B5EF4-FFF2-40B4-BE49-F238E27FC236}">
                <a16:creationId xmlns:a16="http://schemas.microsoft.com/office/drawing/2014/main" id="{21AFD93C-902C-C5C5-8C3C-E86B975E6374}"/>
              </a:ext>
            </a:extLst>
          </p:cNvPr>
          <p:cNvPicPr>
            <a:picLocks noChangeAspect="1"/>
          </p:cNvPicPr>
          <p:nvPr/>
        </p:nvPicPr>
        <p:blipFill>
          <a:blip r:embed="rId3"/>
          <a:srcRect l="854" r="-1" b="1793"/>
          <a:stretch>
            <a:fillRect/>
          </a:stretch>
        </p:blipFill>
        <p:spPr>
          <a:xfrm>
            <a:off x="5190836" y="701963"/>
            <a:ext cx="5050710" cy="4110182"/>
          </a:xfrm>
          <a:prstGeom prst="rect">
            <a:avLst/>
          </a:prstGeom>
        </p:spPr>
      </p:pic>
    </p:spTree>
    <p:extLst>
      <p:ext uri="{BB962C8B-B14F-4D97-AF65-F5344CB8AC3E}">
        <p14:creationId xmlns:p14="http://schemas.microsoft.com/office/powerpoint/2010/main" val="499860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4511-CFE8-F31B-0E91-CA39FACCA0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23ADD3-E25A-6312-94A6-2488E8B2AF28}"/>
              </a:ext>
            </a:extLst>
          </p:cNvPr>
          <p:cNvSpPr txBox="1"/>
          <p:nvPr/>
        </p:nvSpPr>
        <p:spPr>
          <a:xfrm>
            <a:off x="372979" y="204537"/>
            <a:ext cx="10190747" cy="369332"/>
          </a:xfrm>
          <a:prstGeom prst="rect">
            <a:avLst/>
          </a:prstGeom>
          <a:noFill/>
        </p:spPr>
        <p:txBody>
          <a:bodyPr wrap="square" rtlCol="0">
            <a:spAutoFit/>
          </a:bodyPr>
          <a:lstStyle/>
          <a:p>
            <a:r>
              <a:rPr lang="en-US" dirty="0"/>
              <a:t>Supplementary online material:</a:t>
            </a:r>
          </a:p>
        </p:txBody>
      </p:sp>
      <p:sp>
        <p:nvSpPr>
          <p:cNvPr id="6" name="TextBox 5">
            <a:extLst>
              <a:ext uri="{FF2B5EF4-FFF2-40B4-BE49-F238E27FC236}">
                <a16:creationId xmlns:a16="http://schemas.microsoft.com/office/drawing/2014/main" id="{4B0E05F5-6B87-327B-B91C-D20E5B9DB8CA}"/>
              </a:ext>
            </a:extLst>
          </p:cNvPr>
          <p:cNvSpPr txBox="1"/>
          <p:nvPr/>
        </p:nvSpPr>
        <p:spPr>
          <a:xfrm>
            <a:off x="0" y="5278217"/>
            <a:ext cx="11742821" cy="1200329"/>
          </a:xfrm>
          <a:prstGeom prst="rect">
            <a:avLst/>
          </a:prstGeom>
          <a:noFill/>
        </p:spPr>
        <p:txBody>
          <a:bodyPr wrap="square" rtlCol="0">
            <a:spAutoFit/>
          </a:bodyPr>
          <a:lstStyle/>
          <a:p>
            <a:r>
              <a:rPr lang="en-US" dirty="0"/>
              <a:t>Figure S3 :A) Histogram of ALT and AST CCl4 induced liver damage. Control are untreated the three other mouse groups are treated either with </a:t>
            </a:r>
            <a:r>
              <a:rPr lang="en-US" dirty="0" err="1"/>
              <a:t>SenoVax</a:t>
            </a:r>
            <a:r>
              <a:rPr lang="en-US" dirty="0"/>
              <a:t> or </a:t>
            </a:r>
            <a:r>
              <a:rPr lang="en-US" dirty="0" err="1"/>
              <a:t>pMSC</a:t>
            </a:r>
            <a:r>
              <a:rPr lang="en-US" dirty="0"/>
              <a:t>  alone or a combination of Seno Vax with </a:t>
            </a:r>
            <a:r>
              <a:rPr lang="en-US" dirty="0" err="1"/>
              <a:t>pMSC</a:t>
            </a:r>
            <a:r>
              <a:rPr lang="en-US" dirty="0"/>
              <a:t>.  B) Heatmap of pairwise comparison between expression level of AST and ALT in  CCL4 induced liver damage. All treatments induced significant reduction of ALT and AST with respect to control condition where liver damage is left untreated.</a:t>
            </a:r>
          </a:p>
        </p:txBody>
      </p:sp>
      <p:pic>
        <p:nvPicPr>
          <p:cNvPr id="4" name="Picture 3" descr="A graph of different colored bars&#10;&#10;AI-generated content may be incorrect.">
            <a:extLst>
              <a:ext uri="{FF2B5EF4-FFF2-40B4-BE49-F238E27FC236}">
                <a16:creationId xmlns:a16="http://schemas.microsoft.com/office/drawing/2014/main" id="{B58116CD-D946-25EC-875A-E884581CF1FC}"/>
              </a:ext>
            </a:extLst>
          </p:cNvPr>
          <p:cNvPicPr>
            <a:picLocks noChangeAspect="1"/>
          </p:cNvPicPr>
          <p:nvPr/>
        </p:nvPicPr>
        <p:blipFill>
          <a:blip r:embed="rId2"/>
          <a:srcRect t="1872"/>
          <a:stretch>
            <a:fillRect/>
          </a:stretch>
        </p:blipFill>
        <p:spPr>
          <a:xfrm>
            <a:off x="110836" y="886691"/>
            <a:ext cx="5242892" cy="2841322"/>
          </a:xfrm>
          <a:prstGeom prst="rect">
            <a:avLst/>
          </a:prstGeom>
        </p:spPr>
      </p:pic>
      <p:pic>
        <p:nvPicPr>
          <p:cNvPr id="8" name="Picture 7" descr="A chart with different colors and text&#10;&#10;AI-generated content may be incorrect.">
            <a:extLst>
              <a:ext uri="{FF2B5EF4-FFF2-40B4-BE49-F238E27FC236}">
                <a16:creationId xmlns:a16="http://schemas.microsoft.com/office/drawing/2014/main" id="{22856472-C421-5D11-E629-E6F2EAE6B536}"/>
              </a:ext>
            </a:extLst>
          </p:cNvPr>
          <p:cNvPicPr>
            <a:picLocks noChangeAspect="1"/>
          </p:cNvPicPr>
          <p:nvPr/>
        </p:nvPicPr>
        <p:blipFill>
          <a:blip r:embed="rId3"/>
          <a:stretch>
            <a:fillRect/>
          </a:stretch>
        </p:blipFill>
        <p:spPr>
          <a:xfrm>
            <a:off x="5961004" y="1234224"/>
            <a:ext cx="5012562" cy="2841322"/>
          </a:xfrm>
          <a:prstGeom prst="rect">
            <a:avLst/>
          </a:prstGeom>
        </p:spPr>
      </p:pic>
    </p:spTree>
    <p:extLst>
      <p:ext uri="{BB962C8B-B14F-4D97-AF65-F5344CB8AC3E}">
        <p14:creationId xmlns:p14="http://schemas.microsoft.com/office/powerpoint/2010/main" val="3315836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5D8B6-6BB3-33F8-5AC5-5EF60C5A55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C36998-625C-E732-6F6C-C0E572CFB169}"/>
              </a:ext>
            </a:extLst>
          </p:cNvPr>
          <p:cNvSpPr txBox="1"/>
          <p:nvPr/>
        </p:nvSpPr>
        <p:spPr>
          <a:xfrm>
            <a:off x="372979" y="204537"/>
            <a:ext cx="10190747" cy="369332"/>
          </a:xfrm>
          <a:prstGeom prst="rect">
            <a:avLst/>
          </a:prstGeom>
          <a:noFill/>
        </p:spPr>
        <p:txBody>
          <a:bodyPr wrap="square" rtlCol="0">
            <a:spAutoFit/>
          </a:bodyPr>
          <a:lstStyle/>
          <a:p>
            <a:r>
              <a:rPr lang="en-US" dirty="0"/>
              <a:t>Supplementary online material:</a:t>
            </a:r>
          </a:p>
        </p:txBody>
      </p:sp>
      <p:sp>
        <p:nvSpPr>
          <p:cNvPr id="6" name="TextBox 5">
            <a:extLst>
              <a:ext uri="{FF2B5EF4-FFF2-40B4-BE49-F238E27FC236}">
                <a16:creationId xmlns:a16="http://schemas.microsoft.com/office/drawing/2014/main" id="{2903FAE7-B3A7-F79C-3567-F27EEE5FDA9C}"/>
              </a:ext>
            </a:extLst>
          </p:cNvPr>
          <p:cNvSpPr txBox="1"/>
          <p:nvPr/>
        </p:nvSpPr>
        <p:spPr>
          <a:xfrm>
            <a:off x="0" y="5278217"/>
            <a:ext cx="11742821" cy="1754326"/>
          </a:xfrm>
          <a:prstGeom prst="rect">
            <a:avLst/>
          </a:prstGeom>
          <a:noFill/>
        </p:spPr>
        <p:txBody>
          <a:bodyPr wrap="square" rtlCol="0">
            <a:spAutoFit/>
          </a:bodyPr>
          <a:lstStyle/>
          <a:p>
            <a:r>
              <a:rPr lang="en-US" dirty="0"/>
              <a:t>Figure S4 :A) Biomarker expression in accelerated aging Doxorubicin was administered to induce accelerated aging followed by administration of </a:t>
            </a:r>
            <a:r>
              <a:rPr lang="en-US" dirty="0" err="1"/>
              <a:t>SenoVax</a:t>
            </a:r>
            <a:r>
              <a:rPr lang="en-US" dirty="0"/>
              <a:t>, </a:t>
            </a:r>
            <a:r>
              <a:rPr lang="en-US" dirty="0" err="1"/>
              <a:t>pMSC</a:t>
            </a:r>
            <a:r>
              <a:rPr lang="en-US" dirty="0"/>
              <a:t> and combination.  SASP assessment was performed by ELISA. The histogram represents the mean fold change of concentration in each treatment group with respect to the control group for the 3 timepoints. B) Heatmap of pairwise comparison between expression level of SASP in  doxorubicin  induced accelerated aging. All treatments induced significant reduction of SASP with respect to control condition where liver damage is left untreated.</a:t>
            </a:r>
          </a:p>
        </p:txBody>
      </p:sp>
      <p:pic>
        <p:nvPicPr>
          <p:cNvPr id="5" name="Picture 4" descr="A graph of different colored and blue bars&#10;&#10;AI-generated content may be incorrect.">
            <a:extLst>
              <a:ext uri="{FF2B5EF4-FFF2-40B4-BE49-F238E27FC236}">
                <a16:creationId xmlns:a16="http://schemas.microsoft.com/office/drawing/2014/main" id="{5FEAC685-3FC6-42E3-E974-10975A76009C}"/>
              </a:ext>
            </a:extLst>
          </p:cNvPr>
          <p:cNvPicPr>
            <a:picLocks noChangeAspect="1"/>
          </p:cNvPicPr>
          <p:nvPr/>
        </p:nvPicPr>
        <p:blipFill>
          <a:blip r:embed="rId2"/>
          <a:stretch>
            <a:fillRect/>
          </a:stretch>
        </p:blipFill>
        <p:spPr>
          <a:xfrm>
            <a:off x="372979" y="788521"/>
            <a:ext cx="5281811" cy="4316607"/>
          </a:xfrm>
          <a:prstGeom prst="rect">
            <a:avLst/>
          </a:prstGeom>
        </p:spPr>
      </p:pic>
      <p:pic>
        <p:nvPicPr>
          <p:cNvPr id="9" name="Picture 8" descr="A screenshot of a screen&#10;&#10;AI-generated content may be incorrect.">
            <a:extLst>
              <a:ext uri="{FF2B5EF4-FFF2-40B4-BE49-F238E27FC236}">
                <a16:creationId xmlns:a16="http://schemas.microsoft.com/office/drawing/2014/main" id="{E535DF2A-6135-4F82-4BAE-56D929128F9F}"/>
              </a:ext>
            </a:extLst>
          </p:cNvPr>
          <p:cNvPicPr>
            <a:picLocks noChangeAspect="1"/>
          </p:cNvPicPr>
          <p:nvPr/>
        </p:nvPicPr>
        <p:blipFill>
          <a:blip r:embed="rId3"/>
          <a:srcRect t="1853"/>
          <a:stretch>
            <a:fillRect/>
          </a:stretch>
        </p:blipFill>
        <p:spPr>
          <a:xfrm>
            <a:off x="6537212" y="1099128"/>
            <a:ext cx="4841205" cy="3842010"/>
          </a:xfrm>
          <a:prstGeom prst="rect">
            <a:avLst/>
          </a:prstGeom>
        </p:spPr>
      </p:pic>
    </p:spTree>
    <p:extLst>
      <p:ext uri="{BB962C8B-B14F-4D97-AF65-F5344CB8AC3E}">
        <p14:creationId xmlns:p14="http://schemas.microsoft.com/office/powerpoint/2010/main" val="239017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F862D-043A-F953-413E-739530635E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800D5F-2AC3-7D8D-67A6-7639641A3EC3}"/>
              </a:ext>
            </a:extLst>
          </p:cNvPr>
          <p:cNvSpPr txBox="1"/>
          <p:nvPr/>
        </p:nvSpPr>
        <p:spPr>
          <a:xfrm>
            <a:off x="372979" y="204537"/>
            <a:ext cx="10190747" cy="369332"/>
          </a:xfrm>
          <a:prstGeom prst="rect">
            <a:avLst/>
          </a:prstGeom>
          <a:noFill/>
        </p:spPr>
        <p:txBody>
          <a:bodyPr wrap="square" rtlCol="0">
            <a:spAutoFit/>
          </a:bodyPr>
          <a:lstStyle/>
          <a:p>
            <a:r>
              <a:rPr lang="en-US" dirty="0"/>
              <a:t>Supplementary online material:</a:t>
            </a:r>
          </a:p>
        </p:txBody>
      </p:sp>
      <p:sp>
        <p:nvSpPr>
          <p:cNvPr id="6" name="TextBox 5">
            <a:extLst>
              <a:ext uri="{FF2B5EF4-FFF2-40B4-BE49-F238E27FC236}">
                <a16:creationId xmlns:a16="http://schemas.microsoft.com/office/drawing/2014/main" id="{0FB41E03-B729-84B5-8AA9-E3DF87DC51AF}"/>
              </a:ext>
            </a:extLst>
          </p:cNvPr>
          <p:cNvSpPr txBox="1"/>
          <p:nvPr/>
        </p:nvSpPr>
        <p:spPr>
          <a:xfrm>
            <a:off x="0" y="5278217"/>
            <a:ext cx="11742821" cy="1754326"/>
          </a:xfrm>
          <a:prstGeom prst="rect">
            <a:avLst/>
          </a:prstGeom>
          <a:noFill/>
        </p:spPr>
        <p:txBody>
          <a:bodyPr wrap="square" rtlCol="0">
            <a:spAutoFit/>
          </a:bodyPr>
          <a:lstStyle/>
          <a:p>
            <a:r>
              <a:rPr lang="en-US" dirty="0"/>
              <a:t>Figure S5 :A) Biomarker expression in accelerated aging Doxorubicin was administered to induce accelerated aging followed by administration of </a:t>
            </a:r>
            <a:r>
              <a:rPr lang="en-US" dirty="0" err="1"/>
              <a:t>SenoVax</a:t>
            </a:r>
            <a:r>
              <a:rPr lang="en-US" dirty="0"/>
              <a:t>, </a:t>
            </a:r>
            <a:r>
              <a:rPr lang="en-US" dirty="0" err="1"/>
              <a:t>pMSC</a:t>
            </a:r>
            <a:r>
              <a:rPr lang="en-US" dirty="0"/>
              <a:t> and combination.  Regenerative factor assessment was performed by ELISA. The histogram represents the mean fold change of concentration in each treatment group with respect to the control group for the 3 timepoints. B) Heatmap of pairwise comparison between expression level of Regenerative factor in  doxorubicin  induced accelerated aging. All treatments induced significant reduction of Regenerative factor with respect to control condition where liver damage is left untreated.</a:t>
            </a:r>
          </a:p>
        </p:txBody>
      </p:sp>
      <p:pic>
        <p:nvPicPr>
          <p:cNvPr id="4" name="Picture 3" descr="A graph of different colored bars&#10;&#10;AI-generated content may be incorrect.">
            <a:extLst>
              <a:ext uri="{FF2B5EF4-FFF2-40B4-BE49-F238E27FC236}">
                <a16:creationId xmlns:a16="http://schemas.microsoft.com/office/drawing/2014/main" id="{1103AD73-AC67-E52A-2740-FDE8B88F9CDF}"/>
              </a:ext>
            </a:extLst>
          </p:cNvPr>
          <p:cNvPicPr>
            <a:picLocks noChangeAspect="1"/>
          </p:cNvPicPr>
          <p:nvPr/>
        </p:nvPicPr>
        <p:blipFill>
          <a:blip r:embed="rId2"/>
          <a:srcRect t="1853"/>
          <a:stretch>
            <a:fillRect/>
          </a:stretch>
        </p:blipFill>
        <p:spPr>
          <a:xfrm>
            <a:off x="343136" y="846026"/>
            <a:ext cx="5222643" cy="4160034"/>
          </a:xfrm>
          <a:prstGeom prst="rect">
            <a:avLst/>
          </a:prstGeom>
        </p:spPr>
      </p:pic>
      <p:pic>
        <p:nvPicPr>
          <p:cNvPr id="8" name="Picture 7" descr="A screen shot of a chart&#10;&#10;AI-generated content may be incorrect.">
            <a:extLst>
              <a:ext uri="{FF2B5EF4-FFF2-40B4-BE49-F238E27FC236}">
                <a16:creationId xmlns:a16="http://schemas.microsoft.com/office/drawing/2014/main" id="{55F5695B-8774-1685-BD75-6A5DE10E66FF}"/>
              </a:ext>
            </a:extLst>
          </p:cNvPr>
          <p:cNvPicPr>
            <a:picLocks noChangeAspect="1"/>
          </p:cNvPicPr>
          <p:nvPr/>
        </p:nvPicPr>
        <p:blipFill>
          <a:blip r:embed="rId3"/>
          <a:srcRect l="1227" t="1265" r="1699"/>
          <a:stretch>
            <a:fillRect/>
          </a:stretch>
        </p:blipFill>
        <p:spPr>
          <a:xfrm>
            <a:off x="5565779" y="1454909"/>
            <a:ext cx="4833127" cy="3948181"/>
          </a:xfrm>
          <a:prstGeom prst="rect">
            <a:avLst/>
          </a:prstGeom>
        </p:spPr>
      </p:pic>
    </p:spTree>
    <p:extLst>
      <p:ext uri="{BB962C8B-B14F-4D97-AF65-F5344CB8AC3E}">
        <p14:creationId xmlns:p14="http://schemas.microsoft.com/office/powerpoint/2010/main" val="4078192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458</Words>
  <Application>Microsoft Office PowerPoint</Application>
  <PresentationFormat>Widescreen</PresentationFormat>
  <Paragraphs>10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Ichim</dc:creator>
  <cp:lastModifiedBy>Thomas Ichim</cp:lastModifiedBy>
  <cp:revision>1</cp:revision>
  <dcterms:created xsi:type="dcterms:W3CDTF">2025-12-25T08:25:32Z</dcterms:created>
  <dcterms:modified xsi:type="dcterms:W3CDTF">2025-12-25T08:28:13Z</dcterms:modified>
</cp:coreProperties>
</file>