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</p:sldIdLst>
  <p:sldSz cx="16200438" cy="162004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ewer" initials="R" lastIdx="1" clrIdx="0">
    <p:extLst>
      <p:ext uri="{19B8F6BF-5375-455C-9EA6-DF929625EA0E}">
        <p15:presenceInfo xmlns:p15="http://schemas.microsoft.com/office/powerpoint/2012/main" userId="Review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23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2651323"/>
            <a:ext cx="13770372" cy="5640152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8508981"/>
            <a:ext cx="12150329" cy="3911355"/>
          </a:xfrm>
        </p:spPr>
        <p:txBody>
          <a:bodyPr/>
          <a:lstStyle>
            <a:lvl1pPr marL="0" indent="0" algn="ctr">
              <a:buNone/>
              <a:defRPr sz="4252"/>
            </a:lvl1pPr>
            <a:lvl2pPr marL="810021" indent="0" algn="ctr">
              <a:buNone/>
              <a:defRPr sz="3543"/>
            </a:lvl2pPr>
            <a:lvl3pPr marL="1620042" indent="0" algn="ctr">
              <a:buNone/>
              <a:defRPr sz="3189"/>
            </a:lvl3pPr>
            <a:lvl4pPr marL="2430064" indent="0" algn="ctr">
              <a:buNone/>
              <a:defRPr sz="2835"/>
            </a:lvl4pPr>
            <a:lvl5pPr marL="3240085" indent="0" algn="ctr">
              <a:buNone/>
              <a:defRPr sz="2835"/>
            </a:lvl5pPr>
            <a:lvl6pPr marL="4050106" indent="0" algn="ctr">
              <a:buNone/>
              <a:defRPr sz="2835"/>
            </a:lvl6pPr>
            <a:lvl7pPr marL="4860127" indent="0" algn="ctr">
              <a:buNone/>
              <a:defRPr sz="2835"/>
            </a:lvl7pPr>
            <a:lvl8pPr marL="5670149" indent="0" algn="ctr">
              <a:buNone/>
              <a:defRPr sz="2835"/>
            </a:lvl8pPr>
            <a:lvl9pPr marL="6480170" indent="0" algn="ctr">
              <a:buNone/>
              <a:defRPr sz="2835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43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393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4038864"/>
            <a:ext cx="13972878" cy="6738931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10841548"/>
            <a:ext cx="13972878" cy="3543845"/>
          </a:xfrm>
        </p:spPr>
        <p:txBody>
          <a:bodyPr/>
          <a:lstStyle>
            <a:lvl1pPr marL="0" indent="0">
              <a:buNone/>
              <a:defRPr sz="4252">
                <a:solidFill>
                  <a:schemeClr val="tx1"/>
                </a:solidFill>
              </a:defRPr>
            </a:lvl1pPr>
            <a:lvl2pPr marL="810021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2pPr>
            <a:lvl3pPr marL="1620042" indent="0">
              <a:buNone/>
              <a:defRPr sz="3189">
                <a:solidFill>
                  <a:schemeClr val="tx1">
                    <a:tint val="75000"/>
                  </a:schemeClr>
                </a:solidFill>
              </a:defRPr>
            </a:lvl3pPr>
            <a:lvl4pPr marL="2430064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4pPr>
            <a:lvl5pPr marL="324008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5pPr>
            <a:lvl6pPr marL="4050106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6pPr>
            <a:lvl7pPr marL="486012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7pPr>
            <a:lvl8pPr marL="5670149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8pPr>
            <a:lvl9pPr marL="648017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4312617"/>
            <a:ext cx="6885186" cy="1027902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4312617"/>
            <a:ext cx="6885186" cy="1027902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88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862527"/>
            <a:ext cx="13972878" cy="313133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3971359"/>
            <a:ext cx="6853544" cy="1946301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5917660"/>
            <a:ext cx="6853544" cy="87039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3971359"/>
            <a:ext cx="6887296" cy="1946301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5917660"/>
            <a:ext cx="6887296" cy="87039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7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77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05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080029"/>
            <a:ext cx="5225063" cy="378010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2332567"/>
            <a:ext cx="8201472" cy="11512811"/>
          </a:xfrm>
        </p:spPr>
        <p:txBody>
          <a:bodyPr/>
          <a:lstStyle>
            <a:lvl1pPr>
              <a:defRPr sz="5669"/>
            </a:lvl1pPr>
            <a:lvl2pPr>
              <a:defRPr sz="4961"/>
            </a:lvl2pPr>
            <a:lvl3pPr>
              <a:defRPr sz="4252"/>
            </a:lvl3pPr>
            <a:lvl4pPr>
              <a:defRPr sz="3543"/>
            </a:lvl4pPr>
            <a:lvl5pPr>
              <a:defRPr sz="3543"/>
            </a:lvl5pPr>
            <a:lvl6pPr>
              <a:defRPr sz="3543"/>
            </a:lvl6pPr>
            <a:lvl7pPr>
              <a:defRPr sz="3543"/>
            </a:lvl7pPr>
            <a:lvl8pPr>
              <a:defRPr sz="3543"/>
            </a:lvl8pPr>
            <a:lvl9pPr>
              <a:defRPr sz="354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4860131"/>
            <a:ext cx="5225063" cy="900399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4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080029"/>
            <a:ext cx="5225063" cy="378010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2332567"/>
            <a:ext cx="8201472" cy="11512811"/>
          </a:xfrm>
        </p:spPr>
        <p:txBody>
          <a:bodyPr anchor="t"/>
          <a:lstStyle>
            <a:lvl1pPr marL="0" indent="0">
              <a:buNone/>
              <a:defRPr sz="5669"/>
            </a:lvl1pPr>
            <a:lvl2pPr marL="810021" indent="0">
              <a:buNone/>
              <a:defRPr sz="4961"/>
            </a:lvl2pPr>
            <a:lvl3pPr marL="1620042" indent="0">
              <a:buNone/>
              <a:defRPr sz="4252"/>
            </a:lvl3pPr>
            <a:lvl4pPr marL="2430064" indent="0">
              <a:buNone/>
              <a:defRPr sz="3543"/>
            </a:lvl4pPr>
            <a:lvl5pPr marL="3240085" indent="0">
              <a:buNone/>
              <a:defRPr sz="3543"/>
            </a:lvl5pPr>
            <a:lvl6pPr marL="4050106" indent="0">
              <a:buNone/>
              <a:defRPr sz="3543"/>
            </a:lvl6pPr>
            <a:lvl7pPr marL="4860127" indent="0">
              <a:buNone/>
              <a:defRPr sz="3543"/>
            </a:lvl7pPr>
            <a:lvl8pPr marL="5670149" indent="0">
              <a:buNone/>
              <a:defRPr sz="3543"/>
            </a:lvl8pPr>
            <a:lvl9pPr marL="6480170" indent="0">
              <a:buNone/>
              <a:defRPr sz="354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4860131"/>
            <a:ext cx="5225063" cy="900399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55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85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862524"/>
            <a:ext cx="3493219" cy="1372912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862524"/>
            <a:ext cx="10277153" cy="137291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27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862527"/>
            <a:ext cx="13972878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4312617"/>
            <a:ext cx="13972878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15015410"/>
            <a:ext cx="3645099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38CFD-C994-4BE2-9942-532993DEC5F3}" type="datetimeFigureOut">
              <a:rPr kumimoji="1" lang="ja-JP" altLang="en-US" smtClean="0"/>
              <a:t>2020/9/9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15015410"/>
            <a:ext cx="5467648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15015410"/>
            <a:ext cx="3645099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2A41D-AD23-49F1-B898-996B9D0E09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37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1620042" rtl="0" eaLnBrk="1" latinLnBrk="0" hangingPunct="1">
        <a:lnSpc>
          <a:spcPct val="90000"/>
        </a:lnSpc>
        <a:spcBef>
          <a:spcPct val="0"/>
        </a:spcBef>
        <a:buNone/>
        <a:defRPr kumimoji="1"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011" indent="-405011" algn="l" defTabSz="162004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15032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025053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835074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645096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455117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5265138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6075159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885181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1pPr>
      <a:lvl2pPr marL="810021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2pPr>
      <a:lvl3pPr marL="1620042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3pPr>
      <a:lvl4pPr marL="2430064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240085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050106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4860127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5670149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480170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つの角を丸めた四角形 3">
            <a:extLst>
              <a:ext uri="{FF2B5EF4-FFF2-40B4-BE49-F238E27FC236}">
                <a16:creationId xmlns:a16="http://schemas.microsoft.com/office/drawing/2014/main" id="{E6B81A4A-2077-450D-A5FE-C72851380A56}"/>
              </a:ext>
            </a:extLst>
          </p:cNvPr>
          <p:cNvSpPr/>
          <p:nvPr/>
        </p:nvSpPr>
        <p:spPr>
          <a:xfrm>
            <a:off x="1339175" y="2386839"/>
            <a:ext cx="5296167" cy="1490614"/>
          </a:xfrm>
          <a:prstGeom prst="round1Rect">
            <a:avLst>
              <a:gd name="adj" fmla="val 1785"/>
            </a:avLst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b="1" kern="0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245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registered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24D17141-6434-4E54-943B-9099EFF57237}"/>
              </a:ext>
            </a:extLst>
          </p:cNvPr>
          <p:cNvCxnSpPr>
            <a:cxnSpLocks/>
          </p:cNvCxnSpPr>
          <p:nvPr/>
        </p:nvCxnSpPr>
        <p:spPr>
          <a:xfrm>
            <a:off x="3987258" y="3891934"/>
            <a:ext cx="0" cy="18384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 つの角を丸めた四角形 3">
            <a:extLst>
              <a:ext uri="{FF2B5EF4-FFF2-40B4-BE49-F238E27FC236}">
                <a16:creationId xmlns:a16="http://schemas.microsoft.com/office/drawing/2014/main" id="{F0E39B76-449B-4CDF-A6B1-49DFB11B3876}"/>
              </a:ext>
            </a:extLst>
          </p:cNvPr>
          <p:cNvSpPr/>
          <p:nvPr/>
        </p:nvSpPr>
        <p:spPr>
          <a:xfrm>
            <a:off x="1339175" y="5706815"/>
            <a:ext cx="5296167" cy="1259246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Total of </a:t>
            </a: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166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(68%) completed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the basic information of hospital/ICU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4E7E32D4-233E-4DFD-9912-D8D42A02E271}"/>
              </a:ext>
            </a:extLst>
          </p:cNvPr>
          <p:cNvCxnSpPr>
            <a:cxnSpLocks/>
          </p:cNvCxnSpPr>
          <p:nvPr/>
        </p:nvCxnSpPr>
        <p:spPr>
          <a:xfrm>
            <a:off x="3994739" y="6966061"/>
            <a:ext cx="0" cy="8758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 つの角を丸めた四角形 3">
            <a:extLst>
              <a:ext uri="{FF2B5EF4-FFF2-40B4-BE49-F238E27FC236}">
                <a16:creationId xmlns:a16="http://schemas.microsoft.com/office/drawing/2014/main" id="{F4540C11-5F1E-4E73-930C-D6E0531BEA05}"/>
              </a:ext>
            </a:extLst>
          </p:cNvPr>
          <p:cNvSpPr/>
          <p:nvPr/>
        </p:nvSpPr>
        <p:spPr>
          <a:xfrm>
            <a:off x="3491527" y="10999507"/>
            <a:ext cx="4710053" cy="1259245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Data for </a:t>
            </a: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135 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patients collected</a:t>
            </a:r>
            <a:endParaRPr lang="ja-JP" altLang="en-US" sz="2400" kern="0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28" name="1 つの角を丸めた四角形 3">
            <a:extLst>
              <a:ext uri="{FF2B5EF4-FFF2-40B4-BE49-F238E27FC236}">
                <a16:creationId xmlns:a16="http://schemas.microsoft.com/office/drawing/2014/main" id="{5974BF67-3BA4-4B77-8D75-BBE82DF4E45E}"/>
              </a:ext>
            </a:extLst>
          </p:cNvPr>
          <p:cNvSpPr/>
          <p:nvPr/>
        </p:nvSpPr>
        <p:spPr>
          <a:xfrm>
            <a:off x="8413802" y="2390075"/>
            <a:ext cx="5296167" cy="1490614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Until the second survey date, an  additional </a:t>
            </a: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14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registered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(total number of registered ICUs </a:t>
            </a:r>
            <a:r>
              <a:rPr lang="en-US" altLang="ja-JP" sz="2400" b="1" kern="0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259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7A937326-05A0-40A3-8641-C916476D8FEE}"/>
              </a:ext>
            </a:extLst>
          </p:cNvPr>
          <p:cNvCxnSpPr>
            <a:cxnSpLocks/>
            <a:endCxn id="37" idx="0"/>
          </p:cNvCxnSpPr>
          <p:nvPr/>
        </p:nvCxnSpPr>
        <p:spPr>
          <a:xfrm flipH="1">
            <a:off x="11059026" y="3954280"/>
            <a:ext cx="1430" cy="18384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1 つの角を丸めた四角形 3">
            <a:extLst>
              <a:ext uri="{FF2B5EF4-FFF2-40B4-BE49-F238E27FC236}">
                <a16:creationId xmlns:a16="http://schemas.microsoft.com/office/drawing/2014/main" id="{578F5D34-929D-4D9A-901D-5E5E5AEE2C58}"/>
              </a:ext>
            </a:extLst>
          </p:cNvPr>
          <p:cNvSpPr/>
          <p:nvPr/>
        </p:nvSpPr>
        <p:spPr>
          <a:xfrm>
            <a:off x="8410943" y="5792740"/>
            <a:ext cx="5296166" cy="1259246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Total of </a:t>
            </a: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212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(82%) completed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the basic information of hospital/ICU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FAAB4799-85C6-46E9-9E11-2E92B3A98A47}"/>
              </a:ext>
            </a:extLst>
          </p:cNvPr>
          <p:cNvCxnSpPr>
            <a:cxnSpLocks/>
          </p:cNvCxnSpPr>
          <p:nvPr/>
        </p:nvCxnSpPr>
        <p:spPr>
          <a:xfrm>
            <a:off x="11067244" y="7051986"/>
            <a:ext cx="0" cy="78989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1 つの角を丸めた四角形 3">
            <a:extLst>
              <a:ext uri="{FF2B5EF4-FFF2-40B4-BE49-F238E27FC236}">
                <a16:creationId xmlns:a16="http://schemas.microsoft.com/office/drawing/2014/main" id="{7D1AE1F3-A3D7-4395-B0EE-1DF5BA7C5846}"/>
              </a:ext>
            </a:extLst>
          </p:cNvPr>
          <p:cNvSpPr/>
          <p:nvPr/>
        </p:nvSpPr>
        <p:spPr>
          <a:xfrm>
            <a:off x="11049540" y="10954928"/>
            <a:ext cx="4710052" cy="1259245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Data for </a:t>
            </a: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127 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patients collected</a:t>
            </a:r>
            <a:endParaRPr lang="ja-JP" altLang="en-US" sz="2400" kern="0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7FF66033-BE3C-408B-AA4A-679CFF34B8A2}"/>
              </a:ext>
            </a:extLst>
          </p:cNvPr>
          <p:cNvCxnSpPr>
            <a:cxnSpLocks/>
          </p:cNvCxnSpPr>
          <p:nvPr/>
        </p:nvCxnSpPr>
        <p:spPr>
          <a:xfrm>
            <a:off x="5846553" y="12258752"/>
            <a:ext cx="0" cy="6025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9338926C-8185-4BEA-8571-D968330980BD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13404566" y="12214173"/>
            <a:ext cx="0" cy="64714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39E73E1B-C365-410E-8811-1E8A9491E011}"/>
              </a:ext>
            </a:extLst>
          </p:cNvPr>
          <p:cNvCxnSpPr>
            <a:cxnSpLocks/>
          </p:cNvCxnSpPr>
          <p:nvPr/>
        </p:nvCxnSpPr>
        <p:spPr>
          <a:xfrm>
            <a:off x="5846553" y="12861314"/>
            <a:ext cx="75580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D871C077-8281-411E-8EF3-FA8D58CC98A4}"/>
              </a:ext>
            </a:extLst>
          </p:cNvPr>
          <p:cNvCxnSpPr>
            <a:cxnSpLocks/>
            <a:endCxn id="51" idx="0"/>
          </p:cNvCxnSpPr>
          <p:nvPr/>
        </p:nvCxnSpPr>
        <p:spPr>
          <a:xfrm>
            <a:off x="9625559" y="12861314"/>
            <a:ext cx="0" cy="9253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1 つの角を丸めた四角形 3">
            <a:extLst>
              <a:ext uri="{FF2B5EF4-FFF2-40B4-BE49-F238E27FC236}">
                <a16:creationId xmlns:a16="http://schemas.microsoft.com/office/drawing/2014/main" id="{BE8DEEC9-361C-4110-A19F-BCC52A4ED407}"/>
              </a:ext>
            </a:extLst>
          </p:cNvPr>
          <p:cNvSpPr/>
          <p:nvPr/>
        </p:nvSpPr>
        <p:spPr>
          <a:xfrm>
            <a:off x="6659158" y="13786701"/>
            <a:ext cx="5932802" cy="1259245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Total of </a:t>
            </a: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262 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patients included in analysis</a:t>
            </a:r>
            <a:endParaRPr lang="ja-JP" altLang="en-US" sz="2400" kern="0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8935BCB6-D90B-49BB-99B8-EDDB725D0AF4}"/>
              </a:ext>
            </a:extLst>
          </p:cNvPr>
          <p:cNvCxnSpPr>
            <a:cxnSpLocks/>
          </p:cNvCxnSpPr>
          <p:nvPr/>
        </p:nvCxnSpPr>
        <p:spPr>
          <a:xfrm>
            <a:off x="2314870" y="7841883"/>
            <a:ext cx="353433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1 つの角を丸めた四角形 3">
            <a:extLst>
              <a:ext uri="{FF2B5EF4-FFF2-40B4-BE49-F238E27FC236}">
                <a16:creationId xmlns:a16="http://schemas.microsoft.com/office/drawing/2014/main" id="{B3E84F24-7584-45FC-ABD9-2520EC7465F2}"/>
              </a:ext>
            </a:extLst>
          </p:cNvPr>
          <p:cNvSpPr/>
          <p:nvPr/>
        </p:nvSpPr>
        <p:spPr>
          <a:xfrm>
            <a:off x="391679" y="8959528"/>
            <a:ext cx="3534332" cy="1259245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109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had no patients with COVID-19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on the survey date</a:t>
            </a:r>
            <a:endParaRPr lang="ja-JP" altLang="en-US" sz="2400" kern="0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34" name="1 つの角を丸めた四角形 3">
            <a:extLst>
              <a:ext uri="{FF2B5EF4-FFF2-40B4-BE49-F238E27FC236}">
                <a16:creationId xmlns:a16="http://schemas.microsoft.com/office/drawing/2014/main" id="{0A50D236-A5D1-46E2-99B5-43E6D323E8F7}"/>
              </a:ext>
            </a:extLst>
          </p:cNvPr>
          <p:cNvSpPr/>
          <p:nvPr/>
        </p:nvSpPr>
        <p:spPr>
          <a:xfrm>
            <a:off x="4100283" y="8955937"/>
            <a:ext cx="3492545" cy="1259245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57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had patients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with COVID-19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on the survey date</a:t>
            </a:r>
            <a:endParaRPr lang="ja-JP" altLang="en-US" sz="2400" kern="0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0B604A01-BB7C-4D99-AA5A-630D4880C344}"/>
              </a:ext>
            </a:extLst>
          </p:cNvPr>
          <p:cNvCxnSpPr>
            <a:cxnSpLocks/>
          </p:cNvCxnSpPr>
          <p:nvPr/>
        </p:nvCxnSpPr>
        <p:spPr>
          <a:xfrm>
            <a:off x="2314869" y="7815938"/>
            <a:ext cx="0" cy="12004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EAE6E553-6EA9-4FF0-86B0-FDF03DA7236F}"/>
              </a:ext>
            </a:extLst>
          </p:cNvPr>
          <p:cNvCxnSpPr>
            <a:cxnSpLocks/>
          </p:cNvCxnSpPr>
          <p:nvPr/>
        </p:nvCxnSpPr>
        <p:spPr>
          <a:xfrm>
            <a:off x="5846554" y="7815938"/>
            <a:ext cx="0" cy="12004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1AADED84-782A-49AE-B5C9-5575B0464A1C}"/>
              </a:ext>
            </a:extLst>
          </p:cNvPr>
          <p:cNvCxnSpPr>
            <a:cxnSpLocks/>
            <a:stCxn id="34" idx="2"/>
            <a:endCxn id="16" idx="0"/>
          </p:cNvCxnSpPr>
          <p:nvPr/>
        </p:nvCxnSpPr>
        <p:spPr>
          <a:xfrm flipH="1">
            <a:off x="5846554" y="10215182"/>
            <a:ext cx="2" cy="7843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73E078EC-DBC0-496D-ABD7-1C4FEA4BD8B3}"/>
              </a:ext>
            </a:extLst>
          </p:cNvPr>
          <p:cNvCxnSpPr>
            <a:cxnSpLocks/>
          </p:cNvCxnSpPr>
          <p:nvPr/>
        </p:nvCxnSpPr>
        <p:spPr>
          <a:xfrm>
            <a:off x="9553332" y="7786504"/>
            <a:ext cx="38068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1 つの角を丸めた四角形 3">
            <a:extLst>
              <a:ext uri="{FF2B5EF4-FFF2-40B4-BE49-F238E27FC236}">
                <a16:creationId xmlns:a16="http://schemas.microsoft.com/office/drawing/2014/main" id="{C8F3E986-A732-4A1A-A88E-E906A2FCB732}"/>
              </a:ext>
            </a:extLst>
          </p:cNvPr>
          <p:cNvSpPr/>
          <p:nvPr/>
        </p:nvSpPr>
        <p:spPr>
          <a:xfrm>
            <a:off x="7811475" y="8956722"/>
            <a:ext cx="3553175" cy="1259245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139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had no patients with COVID-19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on the survey date</a:t>
            </a:r>
            <a:endParaRPr lang="ja-JP" altLang="en-US" sz="2400" kern="0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53" name="1 つの角を丸めた四角形 3">
            <a:extLst>
              <a:ext uri="{FF2B5EF4-FFF2-40B4-BE49-F238E27FC236}">
                <a16:creationId xmlns:a16="http://schemas.microsoft.com/office/drawing/2014/main" id="{B9EB5FD6-FB21-45AC-A3DB-9F25F03BF119}"/>
              </a:ext>
            </a:extLst>
          </p:cNvPr>
          <p:cNvSpPr/>
          <p:nvPr/>
        </p:nvSpPr>
        <p:spPr>
          <a:xfrm>
            <a:off x="11583296" y="8955936"/>
            <a:ext cx="3553792" cy="1259245"/>
          </a:xfrm>
          <a:prstGeom prst="round1Rect">
            <a:avLst>
              <a:gd name="adj" fmla="val 17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3060">
              <a:defRPr/>
            </a:pPr>
            <a:r>
              <a:rPr lang="en-US" altLang="ja-JP" sz="2400" b="1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73</a:t>
            </a: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 ICUs had patients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with COVID-19 </a:t>
            </a:r>
          </a:p>
          <a:p>
            <a:pPr algn="ctr" defTabSz="463060">
              <a:defRPr/>
            </a:pPr>
            <a:r>
              <a:rPr lang="en-US" altLang="ja-JP" sz="2400" kern="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on the survey date</a:t>
            </a:r>
            <a:endParaRPr lang="ja-JP" altLang="en-US" sz="2400" kern="0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151C9744-7816-4AB3-A946-B5A920510477}"/>
              </a:ext>
            </a:extLst>
          </p:cNvPr>
          <p:cNvCxnSpPr>
            <a:cxnSpLocks/>
          </p:cNvCxnSpPr>
          <p:nvPr/>
        </p:nvCxnSpPr>
        <p:spPr>
          <a:xfrm>
            <a:off x="9553332" y="7755467"/>
            <a:ext cx="0" cy="12004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57ED3158-E02F-44F6-AB68-49F4AB7E5579}"/>
              </a:ext>
            </a:extLst>
          </p:cNvPr>
          <p:cNvCxnSpPr>
            <a:cxnSpLocks/>
          </p:cNvCxnSpPr>
          <p:nvPr/>
        </p:nvCxnSpPr>
        <p:spPr>
          <a:xfrm>
            <a:off x="13371120" y="7755467"/>
            <a:ext cx="0" cy="12004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58F15E3A-EC33-499D-9E3F-F1E439DB32BA}"/>
              </a:ext>
            </a:extLst>
          </p:cNvPr>
          <p:cNvCxnSpPr>
            <a:cxnSpLocks/>
          </p:cNvCxnSpPr>
          <p:nvPr/>
        </p:nvCxnSpPr>
        <p:spPr>
          <a:xfrm flipH="1">
            <a:off x="13404565" y="10215181"/>
            <a:ext cx="1" cy="72313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AFF9EBC9-D41C-4C66-A82E-433F79B7CB94}"/>
              </a:ext>
            </a:extLst>
          </p:cNvPr>
          <p:cNvCxnSpPr>
            <a:cxnSpLocks/>
            <a:stCxn id="4" idx="3"/>
            <a:endCxn id="28" idx="1"/>
          </p:cNvCxnSpPr>
          <p:nvPr/>
        </p:nvCxnSpPr>
        <p:spPr>
          <a:xfrm>
            <a:off x="6635341" y="3132146"/>
            <a:ext cx="17784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6FBB77F-018F-45D8-B240-22ED1FF73BFE}"/>
              </a:ext>
            </a:extLst>
          </p:cNvPr>
          <p:cNvSpPr txBox="1"/>
          <p:nvPr/>
        </p:nvSpPr>
        <p:spPr>
          <a:xfrm>
            <a:off x="1106862" y="1557508"/>
            <a:ext cx="5775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First survey on 3</a:t>
            </a:r>
            <a:r>
              <a:rPr kumimoji="1" lang="en-US" altLang="ja-JP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kumimoji="1"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 June 2020</a:t>
            </a:r>
            <a:endParaRPr kumimoji="1" lang="ja-JP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148FAE-F981-4A53-B3B2-8D2977772AE8}"/>
              </a:ext>
            </a:extLst>
          </p:cNvPr>
          <p:cNvSpPr txBox="1"/>
          <p:nvPr/>
        </p:nvSpPr>
        <p:spPr>
          <a:xfrm>
            <a:off x="8020593" y="1494202"/>
            <a:ext cx="6152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Second survey on 1</a:t>
            </a:r>
            <a:r>
              <a:rPr kumimoji="1" lang="en-US" altLang="ja-JP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kumimoji="1"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 July 2020</a:t>
            </a:r>
            <a:endParaRPr kumimoji="1" lang="ja-JP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088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125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Reviewer</dc:creator>
  <cp:lastModifiedBy>LEFOR　Alan Kawarai</cp:lastModifiedBy>
  <cp:revision>33</cp:revision>
  <dcterms:created xsi:type="dcterms:W3CDTF">2020-07-07T12:02:52Z</dcterms:created>
  <dcterms:modified xsi:type="dcterms:W3CDTF">2020-09-09T01:46:37Z</dcterms:modified>
</cp:coreProperties>
</file>