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00FF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133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640FD0-A2DB-40B0-8C49-283692C449F4}" type="datetimeFigureOut">
              <a:rPr lang="zh-CN" altLang="en-US" smtClean="0"/>
              <a:t>2021/9/9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2FAC94-F21A-49DA-9D90-CFEFC1A441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0175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B1853-E6DD-4098-864B-A40F88456996}" type="datetimeFigureOut">
              <a:rPr lang="en-US" smtClean="0"/>
              <a:pPr/>
              <a:t>9/9/2021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457B4-C03F-487D-9851-E59EC66BE2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B1853-E6DD-4098-864B-A40F88456996}" type="datetimeFigureOut">
              <a:rPr lang="en-US" smtClean="0"/>
              <a:pPr/>
              <a:t>9/9/2021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457B4-C03F-487D-9851-E59EC66BE2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B1853-E6DD-4098-864B-A40F88456996}" type="datetimeFigureOut">
              <a:rPr lang="en-US" smtClean="0"/>
              <a:pPr/>
              <a:t>9/9/2021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457B4-C03F-487D-9851-E59EC66BE2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2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B1853-E6DD-4098-864B-A40F88456996}" type="datetimeFigureOut">
              <a:rPr lang="en-US" smtClean="0"/>
              <a:pPr/>
              <a:t>9/9/2021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457B4-C03F-487D-9851-E59EC66BE2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B1853-E6DD-4098-864B-A40F88456996}" type="datetimeFigureOut">
              <a:rPr lang="en-US" smtClean="0"/>
              <a:pPr/>
              <a:t>9/9/2021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457B4-C03F-487D-9851-E59EC66BE2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B1853-E6DD-4098-864B-A40F88456996}" type="datetimeFigureOut">
              <a:rPr lang="en-US" smtClean="0"/>
              <a:pPr/>
              <a:t>9/9/2021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457B4-C03F-487D-9851-E59EC66BE2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B1853-E6DD-4098-864B-A40F88456996}" type="datetimeFigureOut">
              <a:rPr lang="en-US" smtClean="0"/>
              <a:pPr/>
              <a:t>9/9/2021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457B4-C03F-487D-9851-E59EC66BE2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B1853-E6DD-4098-864B-A40F88456996}" type="datetimeFigureOut">
              <a:rPr lang="en-US" smtClean="0"/>
              <a:pPr/>
              <a:t>9/9/2021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457B4-C03F-487D-9851-E59EC66BE2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B1853-E6DD-4098-864B-A40F88456996}" type="datetimeFigureOut">
              <a:rPr lang="en-US" smtClean="0"/>
              <a:pPr/>
              <a:t>9/9/2021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457B4-C03F-487D-9851-E59EC66BE2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B1853-E6DD-4098-864B-A40F88456996}" type="datetimeFigureOut">
              <a:rPr lang="en-US" smtClean="0"/>
              <a:pPr/>
              <a:t>9/9/2021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457B4-C03F-487D-9851-E59EC66BE2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49" y="366713"/>
            <a:ext cx="1543051" cy="78009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1" y="366713"/>
            <a:ext cx="4476751" cy="78009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B1853-E6DD-4098-864B-A40F88456996}" type="datetimeFigureOut">
              <a:rPr lang="en-US" smtClean="0"/>
              <a:pPr/>
              <a:t>9/9/2021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457B4-C03F-487D-9851-E59EC66BE2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B1853-E6DD-4098-864B-A40F88456996}" type="datetimeFigureOut">
              <a:rPr lang="en-US" smtClean="0"/>
              <a:pPr/>
              <a:t>9/9/2021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457B4-C03F-487D-9851-E59EC66BE24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2009296" y="0"/>
            <a:ext cx="5419253" cy="6149860"/>
            <a:chOff x="168" y="94"/>
            <a:chExt cx="2831" cy="3335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314" y="94"/>
              <a:ext cx="2685" cy="3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1685" y="249"/>
              <a:ext cx="728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Paris virus 1(MN549985)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191" y="282"/>
              <a:ext cx="492" cy="46"/>
            </a:xfrm>
            <a:custGeom>
              <a:avLst/>
              <a:gdLst>
                <a:gd name="T0" fmla="*/ 0 w 492"/>
                <a:gd name="T1" fmla="*/ 46 h 46"/>
                <a:gd name="T2" fmla="*/ 0 w 492"/>
                <a:gd name="T3" fmla="*/ 0 h 46"/>
                <a:gd name="T4" fmla="*/ 492 w 492"/>
                <a:gd name="T5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2" h="46">
                  <a:moveTo>
                    <a:pt x="0" y="46"/>
                  </a:moveTo>
                  <a:lnTo>
                    <a:pt x="0" y="0"/>
                  </a:lnTo>
                  <a:lnTo>
                    <a:pt x="492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1782" y="346"/>
              <a:ext cx="1107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en-US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kumimoji="0" lang="zh-CN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ean yellow mosaic virus (NC 003492)</a:t>
              </a:r>
              <a:endParaRPr kumimoji="0" lang="zh-CN" altLang="zh-CN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1191" y="332"/>
              <a:ext cx="589" cy="47"/>
            </a:xfrm>
            <a:custGeom>
              <a:avLst/>
              <a:gdLst>
                <a:gd name="T0" fmla="*/ 0 w 589"/>
                <a:gd name="T1" fmla="*/ 0 h 47"/>
                <a:gd name="T2" fmla="*/ 0 w 589"/>
                <a:gd name="T3" fmla="*/ 47 h 47"/>
                <a:gd name="T4" fmla="*/ 589 w 589"/>
                <a:gd name="T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9" h="47">
                  <a:moveTo>
                    <a:pt x="0" y="0"/>
                  </a:moveTo>
                  <a:lnTo>
                    <a:pt x="0" y="47"/>
                  </a:lnTo>
                  <a:lnTo>
                    <a:pt x="589" y="47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1033" y="330"/>
              <a:ext cx="158" cy="71"/>
            </a:xfrm>
            <a:custGeom>
              <a:avLst/>
              <a:gdLst>
                <a:gd name="T0" fmla="*/ 0 w 158"/>
                <a:gd name="T1" fmla="*/ 71 h 71"/>
                <a:gd name="T2" fmla="*/ 0 w 158"/>
                <a:gd name="T3" fmla="*/ 0 h 71"/>
                <a:gd name="T4" fmla="*/ 158 w 158"/>
                <a:gd name="T5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71">
                  <a:moveTo>
                    <a:pt x="0" y="71"/>
                  </a:moveTo>
                  <a:lnTo>
                    <a:pt x="0" y="0"/>
                  </a:lnTo>
                  <a:lnTo>
                    <a:pt x="158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1621" y="443"/>
              <a:ext cx="843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en-US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r>
                <a:rPr kumimoji="0" lang="zh-CN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ily mottle virus (NC 005288)</a:t>
              </a:r>
              <a:endParaRPr kumimoji="0" lang="zh-CN" altLang="zh-CN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1033" y="405"/>
              <a:ext cx="586" cy="71"/>
            </a:xfrm>
            <a:custGeom>
              <a:avLst/>
              <a:gdLst>
                <a:gd name="T0" fmla="*/ 0 w 586"/>
                <a:gd name="T1" fmla="*/ 0 h 71"/>
                <a:gd name="T2" fmla="*/ 0 w 586"/>
                <a:gd name="T3" fmla="*/ 71 h 71"/>
                <a:gd name="T4" fmla="*/ 586 w 586"/>
                <a:gd name="T5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6" h="71">
                  <a:moveTo>
                    <a:pt x="0" y="0"/>
                  </a:moveTo>
                  <a:lnTo>
                    <a:pt x="0" y="71"/>
                  </a:lnTo>
                  <a:lnTo>
                    <a:pt x="586" y="71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847" y="403"/>
              <a:ext cx="186" cy="119"/>
            </a:xfrm>
            <a:custGeom>
              <a:avLst/>
              <a:gdLst>
                <a:gd name="T0" fmla="*/ 0 w 186"/>
                <a:gd name="T1" fmla="*/ 119 h 119"/>
                <a:gd name="T2" fmla="*/ 0 w 186"/>
                <a:gd name="T3" fmla="*/ 0 h 119"/>
                <a:gd name="T4" fmla="*/ 186 w 186"/>
                <a:gd name="T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6" h="119">
                  <a:moveTo>
                    <a:pt x="0" y="119"/>
                  </a:moveTo>
                  <a:lnTo>
                    <a:pt x="0" y="0"/>
                  </a:lnTo>
                  <a:lnTo>
                    <a:pt x="186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Rectangle 13"/>
            <p:cNvSpPr>
              <a:spLocks noChangeArrowheads="1"/>
            </p:cNvSpPr>
            <p:nvPr/>
          </p:nvSpPr>
          <p:spPr bwMode="auto">
            <a:xfrm>
              <a:off x="1485" y="540"/>
              <a:ext cx="820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plum pox virus (NC 001445)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957" y="573"/>
              <a:ext cx="526" cy="70"/>
            </a:xfrm>
            <a:custGeom>
              <a:avLst/>
              <a:gdLst>
                <a:gd name="T0" fmla="*/ 0 w 526"/>
                <a:gd name="T1" fmla="*/ 70 h 70"/>
                <a:gd name="T2" fmla="*/ 0 w 526"/>
                <a:gd name="T3" fmla="*/ 0 h 70"/>
                <a:gd name="T4" fmla="*/ 526 w 526"/>
                <a:gd name="T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6" h="70">
                  <a:moveTo>
                    <a:pt x="0" y="70"/>
                  </a:moveTo>
                  <a:lnTo>
                    <a:pt x="0" y="0"/>
                  </a:lnTo>
                  <a:lnTo>
                    <a:pt x="526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1643" y="637"/>
              <a:ext cx="830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en-US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kumimoji="0" lang="zh-CN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oni mosaic virus (N114634)</a:t>
              </a:r>
              <a:endParaRPr kumimoji="0" lang="zh-CN" altLang="zh-CN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1099" y="669"/>
              <a:ext cx="542" cy="47"/>
            </a:xfrm>
            <a:custGeom>
              <a:avLst/>
              <a:gdLst>
                <a:gd name="T0" fmla="*/ 0 w 542"/>
                <a:gd name="T1" fmla="*/ 47 h 47"/>
                <a:gd name="T2" fmla="*/ 0 w 542"/>
                <a:gd name="T3" fmla="*/ 0 h 47"/>
                <a:gd name="T4" fmla="*/ 542 w 542"/>
                <a:gd name="T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2" h="47">
                  <a:moveTo>
                    <a:pt x="0" y="47"/>
                  </a:moveTo>
                  <a:lnTo>
                    <a:pt x="0" y="0"/>
                  </a:lnTo>
                  <a:lnTo>
                    <a:pt x="542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Rectangle 17"/>
            <p:cNvSpPr>
              <a:spLocks noChangeArrowheads="1"/>
            </p:cNvSpPr>
            <p:nvPr/>
          </p:nvSpPr>
          <p:spPr bwMode="auto">
            <a:xfrm>
              <a:off x="1744" y="734"/>
              <a:ext cx="1049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en-US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r>
                <a:rPr kumimoji="0" lang="zh-CN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eek yellow stripe virus (NC 004011)</a:t>
              </a:r>
              <a:endParaRPr kumimoji="0" lang="zh-CN" altLang="zh-CN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1099" y="720"/>
              <a:ext cx="643" cy="46"/>
            </a:xfrm>
            <a:custGeom>
              <a:avLst/>
              <a:gdLst>
                <a:gd name="T0" fmla="*/ 0 w 643"/>
                <a:gd name="T1" fmla="*/ 0 h 46"/>
                <a:gd name="T2" fmla="*/ 0 w 643"/>
                <a:gd name="T3" fmla="*/ 46 h 46"/>
                <a:gd name="T4" fmla="*/ 643 w 643"/>
                <a:gd name="T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3" h="46">
                  <a:moveTo>
                    <a:pt x="0" y="0"/>
                  </a:moveTo>
                  <a:lnTo>
                    <a:pt x="0" y="46"/>
                  </a:lnTo>
                  <a:lnTo>
                    <a:pt x="643" y="46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957" y="647"/>
              <a:ext cx="142" cy="71"/>
            </a:xfrm>
            <a:custGeom>
              <a:avLst/>
              <a:gdLst>
                <a:gd name="T0" fmla="*/ 0 w 142"/>
                <a:gd name="T1" fmla="*/ 0 h 71"/>
                <a:gd name="T2" fmla="*/ 0 w 142"/>
                <a:gd name="T3" fmla="*/ 71 h 71"/>
                <a:gd name="T4" fmla="*/ 142 w 142"/>
                <a:gd name="T5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2" h="71">
                  <a:moveTo>
                    <a:pt x="0" y="0"/>
                  </a:moveTo>
                  <a:lnTo>
                    <a:pt x="0" y="71"/>
                  </a:lnTo>
                  <a:lnTo>
                    <a:pt x="142" y="71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Freeform 20"/>
            <p:cNvSpPr>
              <a:spLocks/>
            </p:cNvSpPr>
            <p:nvPr/>
          </p:nvSpPr>
          <p:spPr bwMode="auto">
            <a:xfrm>
              <a:off x="847" y="526"/>
              <a:ext cx="110" cy="119"/>
            </a:xfrm>
            <a:custGeom>
              <a:avLst/>
              <a:gdLst>
                <a:gd name="T0" fmla="*/ 0 w 110"/>
                <a:gd name="T1" fmla="*/ 0 h 119"/>
                <a:gd name="T2" fmla="*/ 0 w 110"/>
                <a:gd name="T3" fmla="*/ 119 h 119"/>
                <a:gd name="T4" fmla="*/ 110 w 110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0" h="119">
                  <a:moveTo>
                    <a:pt x="0" y="0"/>
                  </a:moveTo>
                  <a:lnTo>
                    <a:pt x="0" y="119"/>
                  </a:lnTo>
                  <a:lnTo>
                    <a:pt x="110" y="119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>
              <a:off x="785" y="524"/>
              <a:ext cx="62" cy="204"/>
            </a:xfrm>
            <a:custGeom>
              <a:avLst/>
              <a:gdLst>
                <a:gd name="T0" fmla="*/ 0 w 62"/>
                <a:gd name="T1" fmla="*/ 204 h 204"/>
                <a:gd name="T2" fmla="*/ 0 w 62"/>
                <a:gd name="T3" fmla="*/ 0 h 204"/>
                <a:gd name="T4" fmla="*/ 62 w 62"/>
                <a:gd name="T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" h="204">
                  <a:moveTo>
                    <a:pt x="0" y="204"/>
                  </a:moveTo>
                  <a:lnTo>
                    <a:pt x="0" y="0"/>
                  </a:lnTo>
                  <a:lnTo>
                    <a:pt x="62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22"/>
            <p:cNvSpPr>
              <a:spLocks noChangeArrowheads="1"/>
            </p:cNvSpPr>
            <p:nvPr/>
          </p:nvSpPr>
          <p:spPr bwMode="auto">
            <a:xfrm>
              <a:off x="1530" y="831"/>
              <a:ext cx="1116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Japanese yam mosaic virus (KJ701427)</a:t>
              </a:r>
              <a:endParaRPr kumimoji="0" lang="zh-CN" altLang="zh-CN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Freeform 23"/>
            <p:cNvSpPr>
              <a:spLocks/>
            </p:cNvSpPr>
            <p:nvPr/>
          </p:nvSpPr>
          <p:spPr bwMode="auto">
            <a:xfrm>
              <a:off x="1068" y="863"/>
              <a:ext cx="460" cy="71"/>
            </a:xfrm>
            <a:custGeom>
              <a:avLst/>
              <a:gdLst>
                <a:gd name="T0" fmla="*/ 0 w 460"/>
                <a:gd name="T1" fmla="*/ 71 h 71"/>
                <a:gd name="T2" fmla="*/ 0 w 460"/>
                <a:gd name="T3" fmla="*/ 0 h 71"/>
                <a:gd name="T4" fmla="*/ 460 w 460"/>
                <a:gd name="T5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0" h="71">
                  <a:moveTo>
                    <a:pt x="0" y="71"/>
                  </a:moveTo>
                  <a:lnTo>
                    <a:pt x="0" y="0"/>
                  </a:lnTo>
                  <a:lnTo>
                    <a:pt x="46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Rectangle 24"/>
            <p:cNvSpPr>
              <a:spLocks noChangeArrowheads="1"/>
            </p:cNvSpPr>
            <p:nvPr/>
          </p:nvSpPr>
          <p:spPr bwMode="auto">
            <a:xfrm>
              <a:off x="1613" y="927"/>
              <a:ext cx="1187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narcissus yellow stripe virus (NC 011541)</a:t>
              </a:r>
              <a:endParaRPr kumimoji="0" lang="zh-CN" altLang="zh-CN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Freeform 25"/>
            <p:cNvSpPr>
              <a:spLocks/>
            </p:cNvSpPr>
            <p:nvPr/>
          </p:nvSpPr>
          <p:spPr bwMode="auto">
            <a:xfrm>
              <a:off x="1189" y="960"/>
              <a:ext cx="422" cy="47"/>
            </a:xfrm>
            <a:custGeom>
              <a:avLst/>
              <a:gdLst>
                <a:gd name="T0" fmla="*/ 0 w 422"/>
                <a:gd name="T1" fmla="*/ 47 h 47"/>
                <a:gd name="T2" fmla="*/ 0 w 422"/>
                <a:gd name="T3" fmla="*/ 0 h 47"/>
                <a:gd name="T4" fmla="*/ 422 w 422"/>
                <a:gd name="T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2" h="47">
                  <a:moveTo>
                    <a:pt x="0" y="47"/>
                  </a:moveTo>
                  <a:lnTo>
                    <a:pt x="0" y="0"/>
                  </a:lnTo>
                  <a:lnTo>
                    <a:pt x="422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Rectangle 26"/>
            <p:cNvSpPr>
              <a:spLocks noChangeArrowheads="1"/>
            </p:cNvSpPr>
            <p:nvPr/>
          </p:nvSpPr>
          <p:spPr bwMode="auto">
            <a:xfrm>
              <a:off x="1639" y="1019"/>
              <a:ext cx="970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en-US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 t</a:t>
              </a:r>
              <a:r>
                <a:rPr kumimoji="0" lang="zh-CN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urnip mosaic virus (NC 002509)</a:t>
              </a:r>
              <a:endParaRPr kumimoji="0" lang="zh-CN" altLang="zh-CN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Freeform 27"/>
            <p:cNvSpPr>
              <a:spLocks/>
            </p:cNvSpPr>
            <p:nvPr/>
          </p:nvSpPr>
          <p:spPr bwMode="auto">
            <a:xfrm>
              <a:off x="1189" y="1011"/>
              <a:ext cx="470" cy="46"/>
            </a:xfrm>
            <a:custGeom>
              <a:avLst/>
              <a:gdLst>
                <a:gd name="T0" fmla="*/ 0 w 470"/>
                <a:gd name="T1" fmla="*/ 0 h 46"/>
                <a:gd name="T2" fmla="*/ 0 w 470"/>
                <a:gd name="T3" fmla="*/ 46 h 46"/>
                <a:gd name="T4" fmla="*/ 470 w 470"/>
                <a:gd name="T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0" h="46">
                  <a:moveTo>
                    <a:pt x="0" y="0"/>
                  </a:moveTo>
                  <a:lnTo>
                    <a:pt x="0" y="46"/>
                  </a:lnTo>
                  <a:lnTo>
                    <a:pt x="470" y="46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Freeform 28"/>
            <p:cNvSpPr>
              <a:spLocks/>
            </p:cNvSpPr>
            <p:nvPr/>
          </p:nvSpPr>
          <p:spPr bwMode="auto">
            <a:xfrm>
              <a:off x="1068" y="938"/>
              <a:ext cx="121" cy="71"/>
            </a:xfrm>
            <a:custGeom>
              <a:avLst/>
              <a:gdLst>
                <a:gd name="T0" fmla="*/ 0 w 121"/>
                <a:gd name="T1" fmla="*/ 0 h 71"/>
                <a:gd name="T2" fmla="*/ 0 w 121"/>
                <a:gd name="T3" fmla="*/ 71 h 71"/>
                <a:gd name="T4" fmla="*/ 121 w 121"/>
                <a:gd name="T5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71">
                  <a:moveTo>
                    <a:pt x="0" y="0"/>
                  </a:moveTo>
                  <a:lnTo>
                    <a:pt x="0" y="71"/>
                  </a:lnTo>
                  <a:lnTo>
                    <a:pt x="121" y="71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Freeform 29"/>
            <p:cNvSpPr>
              <a:spLocks/>
            </p:cNvSpPr>
            <p:nvPr/>
          </p:nvSpPr>
          <p:spPr bwMode="auto">
            <a:xfrm>
              <a:off x="785" y="732"/>
              <a:ext cx="283" cy="204"/>
            </a:xfrm>
            <a:custGeom>
              <a:avLst/>
              <a:gdLst>
                <a:gd name="T0" fmla="*/ 0 w 283"/>
                <a:gd name="T1" fmla="*/ 0 h 204"/>
                <a:gd name="T2" fmla="*/ 0 w 283"/>
                <a:gd name="T3" fmla="*/ 204 h 204"/>
                <a:gd name="T4" fmla="*/ 283 w 283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3" h="204">
                  <a:moveTo>
                    <a:pt x="0" y="0"/>
                  </a:moveTo>
                  <a:lnTo>
                    <a:pt x="0" y="204"/>
                  </a:lnTo>
                  <a:lnTo>
                    <a:pt x="283" y="204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Freeform 30"/>
            <p:cNvSpPr>
              <a:spLocks/>
            </p:cNvSpPr>
            <p:nvPr/>
          </p:nvSpPr>
          <p:spPr bwMode="auto">
            <a:xfrm>
              <a:off x="715" y="730"/>
              <a:ext cx="70" cy="234"/>
            </a:xfrm>
            <a:custGeom>
              <a:avLst/>
              <a:gdLst>
                <a:gd name="T0" fmla="*/ 0 w 70"/>
                <a:gd name="T1" fmla="*/ 234 h 234"/>
                <a:gd name="T2" fmla="*/ 0 w 70"/>
                <a:gd name="T3" fmla="*/ 0 h 234"/>
                <a:gd name="T4" fmla="*/ 70 w 70"/>
                <a:gd name="T5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" h="234">
                  <a:moveTo>
                    <a:pt x="0" y="234"/>
                  </a:moveTo>
                  <a:lnTo>
                    <a:pt x="0" y="0"/>
                  </a:lnTo>
                  <a:lnTo>
                    <a:pt x="7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Rectangle 31"/>
            <p:cNvSpPr>
              <a:spLocks noChangeArrowheads="1"/>
            </p:cNvSpPr>
            <p:nvPr/>
          </p:nvSpPr>
          <p:spPr bwMode="auto">
            <a:xfrm>
              <a:off x="1463" y="1121"/>
              <a:ext cx="939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en-US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kumimoji="0" lang="zh-CN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elery mosaic virus (NC 015393)</a:t>
              </a:r>
              <a:endParaRPr kumimoji="0" lang="zh-CN" altLang="zh-CN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Freeform 32"/>
            <p:cNvSpPr>
              <a:spLocks/>
            </p:cNvSpPr>
            <p:nvPr/>
          </p:nvSpPr>
          <p:spPr bwMode="auto">
            <a:xfrm>
              <a:off x="1054" y="1154"/>
              <a:ext cx="407" cy="46"/>
            </a:xfrm>
            <a:custGeom>
              <a:avLst/>
              <a:gdLst>
                <a:gd name="T0" fmla="*/ 0 w 407"/>
                <a:gd name="T1" fmla="*/ 46 h 46"/>
                <a:gd name="T2" fmla="*/ 0 w 407"/>
                <a:gd name="T3" fmla="*/ 0 h 46"/>
                <a:gd name="T4" fmla="*/ 407 w 407"/>
                <a:gd name="T5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7" h="46">
                  <a:moveTo>
                    <a:pt x="0" y="46"/>
                  </a:moveTo>
                  <a:lnTo>
                    <a:pt x="0" y="0"/>
                  </a:lnTo>
                  <a:lnTo>
                    <a:pt x="407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Rectangle 33"/>
            <p:cNvSpPr>
              <a:spLocks noChangeArrowheads="1"/>
            </p:cNvSpPr>
            <p:nvPr/>
          </p:nvSpPr>
          <p:spPr bwMode="auto">
            <a:xfrm>
              <a:off x="1492" y="1218"/>
              <a:ext cx="793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Panax virus Y (NC 014252)</a:t>
              </a:r>
              <a:endParaRPr kumimoji="0" lang="zh-CN" altLang="zh-CN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Freeform 34"/>
            <p:cNvSpPr>
              <a:spLocks/>
            </p:cNvSpPr>
            <p:nvPr/>
          </p:nvSpPr>
          <p:spPr bwMode="auto">
            <a:xfrm>
              <a:off x="1054" y="1204"/>
              <a:ext cx="436" cy="47"/>
            </a:xfrm>
            <a:custGeom>
              <a:avLst/>
              <a:gdLst>
                <a:gd name="T0" fmla="*/ 0 w 436"/>
                <a:gd name="T1" fmla="*/ 0 h 47"/>
                <a:gd name="T2" fmla="*/ 0 w 436"/>
                <a:gd name="T3" fmla="*/ 47 h 47"/>
                <a:gd name="T4" fmla="*/ 436 w 436"/>
                <a:gd name="T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6" h="47">
                  <a:moveTo>
                    <a:pt x="0" y="0"/>
                  </a:moveTo>
                  <a:lnTo>
                    <a:pt x="0" y="47"/>
                  </a:lnTo>
                  <a:lnTo>
                    <a:pt x="436" y="47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Freeform 35"/>
            <p:cNvSpPr>
              <a:spLocks/>
            </p:cNvSpPr>
            <p:nvPr/>
          </p:nvSpPr>
          <p:spPr bwMode="auto">
            <a:xfrm>
              <a:off x="715" y="968"/>
              <a:ext cx="339" cy="234"/>
            </a:xfrm>
            <a:custGeom>
              <a:avLst/>
              <a:gdLst>
                <a:gd name="T0" fmla="*/ 0 w 339"/>
                <a:gd name="T1" fmla="*/ 0 h 234"/>
                <a:gd name="T2" fmla="*/ 0 w 339"/>
                <a:gd name="T3" fmla="*/ 234 h 234"/>
                <a:gd name="T4" fmla="*/ 339 w 339"/>
                <a:gd name="T5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9" h="234">
                  <a:moveTo>
                    <a:pt x="0" y="0"/>
                  </a:moveTo>
                  <a:lnTo>
                    <a:pt x="0" y="234"/>
                  </a:lnTo>
                  <a:lnTo>
                    <a:pt x="339" y="234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Freeform 36"/>
            <p:cNvSpPr>
              <a:spLocks/>
            </p:cNvSpPr>
            <p:nvPr/>
          </p:nvSpPr>
          <p:spPr bwMode="auto">
            <a:xfrm>
              <a:off x="654" y="966"/>
              <a:ext cx="61" cy="213"/>
            </a:xfrm>
            <a:custGeom>
              <a:avLst/>
              <a:gdLst>
                <a:gd name="T0" fmla="*/ 0 w 61"/>
                <a:gd name="T1" fmla="*/ 213 h 213"/>
                <a:gd name="T2" fmla="*/ 0 w 61"/>
                <a:gd name="T3" fmla="*/ 0 h 213"/>
                <a:gd name="T4" fmla="*/ 61 w 61"/>
                <a:gd name="T5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" h="213">
                  <a:moveTo>
                    <a:pt x="0" y="213"/>
                  </a:moveTo>
                  <a:lnTo>
                    <a:pt x="0" y="0"/>
                  </a:lnTo>
                  <a:lnTo>
                    <a:pt x="61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Rectangle 37"/>
            <p:cNvSpPr>
              <a:spLocks noChangeArrowheads="1"/>
            </p:cNvSpPr>
            <p:nvPr/>
          </p:nvSpPr>
          <p:spPr bwMode="auto">
            <a:xfrm>
              <a:off x="1423" y="1315"/>
              <a:ext cx="797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potato virus A (NC 004039)</a:t>
              </a:r>
              <a:endParaRPr kumimoji="0" lang="zh-CN" altLang="zh-CN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Freeform 38"/>
            <p:cNvSpPr>
              <a:spLocks/>
            </p:cNvSpPr>
            <p:nvPr/>
          </p:nvSpPr>
          <p:spPr bwMode="auto">
            <a:xfrm>
              <a:off x="828" y="1348"/>
              <a:ext cx="593" cy="46"/>
            </a:xfrm>
            <a:custGeom>
              <a:avLst/>
              <a:gdLst>
                <a:gd name="T0" fmla="*/ 0 w 593"/>
                <a:gd name="T1" fmla="*/ 46 h 46"/>
                <a:gd name="T2" fmla="*/ 0 w 593"/>
                <a:gd name="T3" fmla="*/ 0 h 46"/>
                <a:gd name="T4" fmla="*/ 593 w 593"/>
                <a:gd name="T5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3" h="46">
                  <a:moveTo>
                    <a:pt x="0" y="46"/>
                  </a:moveTo>
                  <a:lnTo>
                    <a:pt x="0" y="0"/>
                  </a:lnTo>
                  <a:lnTo>
                    <a:pt x="593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Rectangle 39"/>
            <p:cNvSpPr>
              <a:spLocks noChangeArrowheads="1"/>
            </p:cNvSpPr>
            <p:nvPr/>
          </p:nvSpPr>
          <p:spPr bwMode="auto">
            <a:xfrm>
              <a:off x="1480" y="1412"/>
              <a:ext cx="905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tobacco etch virus (NC 001555)</a:t>
              </a:r>
              <a:endParaRPr kumimoji="0" lang="zh-CN" altLang="zh-CN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Freeform 40"/>
            <p:cNvSpPr>
              <a:spLocks/>
            </p:cNvSpPr>
            <p:nvPr/>
          </p:nvSpPr>
          <p:spPr bwMode="auto">
            <a:xfrm>
              <a:off x="828" y="1398"/>
              <a:ext cx="650" cy="47"/>
            </a:xfrm>
            <a:custGeom>
              <a:avLst/>
              <a:gdLst>
                <a:gd name="T0" fmla="*/ 0 w 650"/>
                <a:gd name="T1" fmla="*/ 0 h 47"/>
                <a:gd name="T2" fmla="*/ 0 w 650"/>
                <a:gd name="T3" fmla="*/ 47 h 47"/>
                <a:gd name="T4" fmla="*/ 650 w 650"/>
                <a:gd name="T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0" h="47">
                  <a:moveTo>
                    <a:pt x="0" y="0"/>
                  </a:moveTo>
                  <a:lnTo>
                    <a:pt x="0" y="47"/>
                  </a:lnTo>
                  <a:lnTo>
                    <a:pt x="650" y="47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Freeform 41"/>
            <p:cNvSpPr>
              <a:spLocks/>
            </p:cNvSpPr>
            <p:nvPr/>
          </p:nvSpPr>
          <p:spPr bwMode="auto">
            <a:xfrm>
              <a:off x="654" y="1183"/>
              <a:ext cx="174" cy="213"/>
            </a:xfrm>
            <a:custGeom>
              <a:avLst/>
              <a:gdLst>
                <a:gd name="T0" fmla="*/ 0 w 174"/>
                <a:gd name="T1" fmla="*/ 0 h 213"/>
                <a:gd name="T2" fmla="*/ 0 w 174"/>
                <a:gd name="T3" fmla="*/ 213 h 213"/>
                <a:gd name="T4" fmla="*/ 174 w 174"/>
                <a:gd name="T5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4" h="213">
                  <a:moveTo>
                    <a:pt x="0" y="0"/>
                  </a:moveTo>
                  <a:lnTo>
                    <a:pt x="0" y="213"/>
                  </a:lnTo>
                  <a:lnTo>
                    <a:pt x="174" y="213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Freeform 42"/>
            <p:cNvSpPr>
              <a:spLocks/>
            </p:cNvSpPr>
            <p:nvPr/>
          </p:nvSpPr>
          <p:spPr bwMode="auto">
            <a:xfrm>
              <a:off x="590" y="1181"/>
              <a:ext cx="64" cy="238"/>
            </a:xfrm>
            <a:custGeom>
              <a:avLst/>
              <a:gdLst>
                <a:gd name="T0" fmla="*/ 0 w 64"/>
                <a:gd name="T1" fmla="*/ 238 h 238"/>
                <a:gd name="T2" fmla="*/ 0 w 64"/>
                <a:gd name="T3" fmla="*/ 0 h 238"/>
                <a:gd name="T4" fmla="*/ 64 w 64"/>
                <a:gd name="T5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" h="238">
                  <a:moveTo>
                    <a:pt x="0" y="238"/>
                  </a:moveTo>
                  <a:lnTo>
                    <a:pt x="0" y="0"/>
                  </a:lnTo>
                  <a:lnTo>
                    <a:pt x="64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Rectangle 43"/>
            <p:cNvSpPr>
              <a:spLocks noChangeArrowheads="1"/>
            </p:cNvSpPr>
            <p:nvPr/>
          </p:nvSpPr>
          <p:spPr bwMode="auto">
            <a:xfrm>
              <a:off x="1458" y="1509"/>
              <a:ext cx="864" cy="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kumimoji="0" lang="zh-CN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Paris mottle </a:t>
              </a:r>
              <a:r>
                <a:rPr kumimoji="0" lang="zh-CN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virus</a:t>
              </a:r>
              <a:r>
                <a:rPr kumimoji="0" lang="en-US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zh-CN" altLang="en-US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（</a:t>
              </a:r>
              <a:r>
                <a:rPr lang="en-US" altLang="zh-CN" sz="900" dirty="0"/>
                <a:t>OK073904</a:t>
              </a:r>
              <a:r>
                <a:rPr kumimoji="0" lang="zh-CN" altLang="en-US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）</a:t>
              </a:r>
              <a:endParaRPr kumimoji="0" lang="zh-CN" altLang="zh-CN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Freeform 44"/>
            <p:cNvSpPr>
              <a:spLocks/>
            </p:cNvSpPr>
            <p:nvPr/>
          </p:nvSpPr>
          <p:spPr bwMode="auto">
            <a:xfrm>
              <a:off x="738" y="1542"/>
              <a:ext cx="653" cy="119"/>
            </a:xfrm>
            <a:custGeom>
              <a:avLst/>
              <a:gdLst>
                <a:gd name="T0" fmla="*/ 0 w 653"/>
                <a:gd name="T1" fmla="*/ 119 h 119"/>
                <a:gd name="T2" fmla="*/ 0 w 653"/>
                <a:gd name="T3" fmla="*/ 0 h 119"/>
                <a:gd name="T4" fmla="*/ 653 w 653"/>
                <a:gd name="T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3" h="119">
                  <a:moveTo>
                    <a:pt x="0" y="119"/>
                  </a:moveTo>
                  <a:lnTo>
                    <a:pt x="0" y="0"/>
                  </a:lnTo>
                  <a:lnTo>
                    <a:pt x="653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Rectangle 45"/>
            <p:cNvSpPr>
              <a:spLocks noChangeArrowheads="1"/>
            </p:cNvSpPr>
            <p:nvPr/>
          </p:nvSpPr>
          <p:spPr bwMode="auto">
            <a:xfrm>
              <a:off x="1612" y="1606"/>
              <a:ext cx="932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en-US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kumimoji="0" lang="zh-CN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idens mottle virus (NC 014325)</a:t>
              </a:r>
              <a:endParaRPr kumimoji="0" lang="zh-CN" altLang="zh-CN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" name="Freeform 46"/>
            <p:cNvSpPr>
              <a:spLocks/>
            </p:cNvSpPr>
            <p:nvPr/>
          </p:nvSpPr>
          <p:spPr bwMode="auto">
            <a:xfrm>
              <a:off x="1139" y="1639"/>
              <a:ext cx="471" cy="46"/>
            </a:xfrm>
            <a:custGeom>
              <a:avLst/>
              <a:gdLst>
                <a:gd name="T0" fmla="*/ 0 w 471"/>
                <a:gd name="T1" fmla="*/ 46 h 46"/>
                <a:gd name="T2" fmla="*/ 0 w 471"/>
                <a:gd name="T3" fmla="*/ 0 h 46"/>
                <a:gd name="T4" fmla="*/ 471 w 471"/>
                <a:gd name="T5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1" h="46">
                  <a:moveTo>
                    <a:pt x="0" y="46"/>
                  </a:moveTo>
                  <a:lnTo>
                    <a:pt x="0" y="0"/>
                  </a:lnTo>
                  <a:lnTo>
                    <a:pt x="471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Rectangle 47"/>
            <p:cNvSpPr>
              <a:spLocks noChangeArrowheads="1"/>
            </p:cNvSpPr>
            <p:nvPr/>
          </p:nvSpPr>
          <p:spPr bwMode="auto">
            <a:xfrm>
              <a:off x="1610" y="1703"/>
              <a:ext cx="1141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en-US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kumimoji="0" lang="zh-CN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Peru tomato mosaic virus (NC 004573)</a:t>
              </a:r>
              <a:endParaRPr kumimoji="0" lang="zh-CN" altLang="zh-CN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Freeform 48"/>
            <p:cNvSpPr>
              <a:spLocks/>
            </p:cNvSpPr>
            <p:nvPr/>
          </p:nvSpPr>
          <p:spPr bwMode="auto">
            <a:xfrm>
              <a:off x="1139" y="1689"/>
              <a:ext cx="469" cy="46"/>
            </a:xfrm>
            <a:custGeom>
              <a:avLst/>
              <a:gdLst>
                <a:gd name="T0" fmla="*/ 0 w 469"/>
                <a:gd name="T1" fmla="*/ 0 h 46"/>
                <a:gd name="T2" fmla="*/ 0 w 469"/>
                <a:gd name="T3" fmla="*/ 46 h 46"/>
                <a:gd name="T4" fmla="*/ 469 w 469"/>
                <a:gd name="T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9" h="46">
                  <a:moveTo>
                    <a:pt x="0" y="0"/>
                  </a:moveTo>
                  <a:lnTo>
                    <a:pt x="0" y="46"/>
                  </a:lnTo>
                  <a:lnTo>
                    <a:pt x="469" y="46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Freeform 49"/>
            <p:cNvSpPr>
              <a:spLocks/>
            </p:cNvSpPr>
            <p:nvPr/>
          </p:nvSpPr>
          <p:spPr bwMode="auto">
            <a:xfrm>
              <a:off x="1051" y="1687"/>
              <a:ext cx="88" cy="95"/>
            </a:xfrm>
            <a:custGeom>
              <a:avLst/>
              <a:gdLst>
                <a:gd name="T0" fmla="*/ 0 w 88"/>
                <a:gd name="T1" fmla="*/ 95 h 95"/>
                <a:gd name="T2" fmla="*/ 0 w 88"/>
                <a:gd name="T3" fmla="*/ 0 h 95"/>
                <a:gd name="T4" fmla="*/ 88 w 88"/>
                <a:gd name="T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95">
                  <a:moveTo>
                    <a:pt x="0" y="95"/>
                  </a:moveTo>
                  <a:lnTo>
                    <a:pt x="0" y="0"/>
                  </a:lnTo>
                  <a:lnTo>
                    <a:pt x="88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Rectangle 50"/>
            <p:cNvSpPr>
              <a:spLocks noChangeArrowheads="1"/>
            </p:cNvSpPr>
            <p:nvPr/>
          </p:nvSpPr>
          <p:spPr bwMode="auto">
            <a:xfrm>
              <a:off x="1592" y="1800"/>
              <a:ext cx="1153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en-US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kumimoji="0" lang="zh-CN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epper severe mosaic virus (NC 008393)</a:t>
              </a:r>
              <a:endParaRPr kumimoji="0" lang="zh-CN" altLang="zh-CN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Freeform 51"/>
            <p:cNvSpPr>
              <a:spLocks/>
            </p:cNvSpPr>
            <p:nvPr/>
          </p:nvSpPr>
          <p:spPr bwMode="auto">
            <a:xfrm>
              <a:off x="1199" y="1832"/>
              <a:ext cx="391" cy="47"/>
            </a:xfrm>
            <a:custGeom>
              <a:avLst/>
              <a:gdLst>
                <a:gd name="T0" fmla="*/ 0 w 391"/>
                <a:gd name="T1" fmla="*/ 47 h 47"/>
                <a:gd name="T2" fmla="*/ 0 w 391"/>
                <a:gd name="T3" fmla="*/ 0 h 47"/>
                <a:gd name="T4" fmla="*/ 391 w 391"/>
                <a:gd name="T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1" h="47">
                  <a:moveTo>
                    <a:pt x="0" y="47"/>
                  </a:moveTo>
                  <a:lnTo>
                    <a:pt x="0" y="0"/>
                  </a:lnTo>
                  <a:lnTo>
                    <a:pt x="391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Rectangle 52"/>
            <p:cNvSpPr>
              <a:spLocks noChangeArrowheads="1"/>
            </p:cNvSpPr>
            <p:nvPr/>
          </p:nvSpPr>
          <p:spPr bwMode="auto">
            <a:xfrm>
              <a:off x="1567" y="1896"/>
              <a:ext cx="797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potato virus Y (NC 001616)</a:t>
              </a:r>
              <a:endParaRPr kumimoji="0" lang="zh-CN" altLang="zh-CN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Freeform 53"/>
            <p:cNvSpPr>
              <a:spLocks/>
            </p:cNvSpPr>
            <p:nvPr/>
          </p:nvSpPr>
          <p:spPr bwMode="auto">
            <a:xfrm>
              <a:off x="1199" y="1883"/>
              <a:ext cx="366" cy="46"/>
            </a:xfrm>
            <a:custGeom>
              <a:avLst/>
              <a:gdLst>
                <a:gd name="T0" fmla="*/ 0 w 366"/>
                <a:gd name="T1" fmla="*/ 0 h 46"/>
                <a:gd name="T2" fmla="*/ 0 w 366"/>
                <a:gd name="T3" fmla="*/ 46 h 46"/>
                <a:gd name="T4" fmla="*/ 366 w 366"/>
                <a:gd name="T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6" h="46">
                  <a:moveTo>
                    <a:pt x="0" y="0"/>
                  </a:moveTo>
                  <a:lnTo>
                    <a:pt x="0" y="46"/>
                  </a:lnTo>
                  <a:lnTo>
                    <a:pt x="366" y="46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Freeform 54"/>
            <p:cNvSpPr>
              <a:spLocks/>
            </p:cNvSpPr>
            <p:nvPr/>
          </p:nvSpPr>
          <p:spPr bwMode="auto">
            <a:xfrm>
              <a:off x="1051" y="1786"/>
              <a:ext cx="148" cy="95"/>
            </a:xfrm>
            <a:custGeom>
              <a:avLst/>
              <a:gdLst>
                <a:gd name="T0" fmla="*/ 0 w 148"/>
                <a:gd name="T1" fmla="*/ 0 h 95"/>
                <a:gd name="T2" fmla="*/ 0 w 148"/>
                <a:gd name="T3" fmla="*/ 95 h 95"/>
                <a:gd name="T4" fmla="*/ 148 w 148"/>
                <a:gd name="T5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8" h="95">
                  <a:moveTo>
                    <a:pt x="0" y="0"/>
                  </a:moveTo>
                  <a:lnTo>
                    <a:pt x="0" y="95"/>
                  </a:lnTo>
                  <a:lnTo>
                    <a:pt x="148" y="95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Freeform 55"/>
            <p:cNvSpPr>
              <a:spLocks/>
            </p:cNvSpPr>
            <p:nvPr/>
          </p:nvSpPr>
          <p:spPr bwMode="auto">
            <a:xfrm>
              <a:off x="738" y="1665"/>
              <a:ext cx="313" cy="119"/>
            </a:xfrm>
            <a:custGeom>
              <a:avLst/>
              <a:gdLst>
                <a:gd name="T0" fmla="*/ 0 w 313"/>
                <a:gd name="T1" fmla="*/ 0 h 119"/>
                <a:gd name="T2" fmla="*/ 0 w 313"/>
                <a:gd name="T3" fmla="*/ 119 h 119"/>
                <a:gd name="T4" fmla="*/ 313 w 313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3" h="119">
                  <a:moveTo>
                    <a:pt x="0" y="0"/>
                  </a:moveTo>
                  <a:lnTo>
                    <a:pt x="0" y="119"/>
                  </a:lnTo>
                  <a:lnTo>
                    <a:pt x="313" y="119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Freeform 56"/>
            <p:cNvSpPr>
              <a:spLocks/>
            </p:cNvSpPr>
            <p:nvPr/>
          </p:nvSpPr>
          <p:spPr bwMode="auto">
            <a:xfrm>
              <a:off x="590" y="1424"/>
              <a:ext cx="148" cy="239"/>
            </a:xfrm>
            <a:custGeom>
              <a:avLst/>
              <a:gdLst>
                <a:gd name="T0" fmla="*/ 0 w 148"/>
                <a:gd name="T1" fmla="*/ 0 h 239"/>
                <a:gd name="T2" fmla="*/ 0 w 148"/>
                <a:gd name="T3" fmla="*/ 239 h 239"/>
                <a:gd name="T4" fmla="*/ 148 w 148"/>
                <a:gd name="T5" fmla="*/ 2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8" h="239">
                  <a:moveTo>
                    <a:pt x="0" y="0"/>
                  </a:moveTo>
                  <a:lnTo>
                    <a:pt x="0" y="239"/>
                  </a:lnTo>
                  <a:lnTo>
                    <a:pt x="148" y="239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Freeform 57"/>
            <p:cNvSpPr>
              <a:spLocks/>
            </p:cNvSpPr>
            <p:nvPr/>
          </p:nvSpPr>
          <p:spPr bwMode="auto">
            <a:xfrm>
              <a:off x="530" y="1421"/>
              <a:ext cx="60" cy="337"/>
            </a:xfrm>
            <a:custGeom>
              <a:avLst/>
              <a:gdLst>
                <a:gd name="T0" fmla="*/ 0 w 60"/>
                <a:gd name="T1" fmla="*/ 337 h 337"/>
                <a:gd name="T2" fmla="*/ 0 w 60"/>
                <a:gd name="T3" fmla="*/ 0 h 337"/>
                <a:gd name="T4" fmla="*/ 60 w 60"/>
                <a:gd name="T5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0" h="337">
                  <a:moveTo>
                    <a:pt x="0" y="337"/>
                  </a:moveTo>
                  <a:lnTo>
                    <a:pt x="0" y="0"/>
                  </a:lnTo>
                  <a:lnTo>
                    <a:pt x="60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Rectangle 58"/>
            <p:cNvSpPr>
              <a:spLocks noChangeArrowheads="1"/>
            </p:cNvSpPr>
            <p:nvPr/>
          </p:nvSpPr>
          <p:spPr bwMode="auto">
            <a:xfrm>
              <a:off x="1382" y="1993"/>
              <a:ext cx="1034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yam mild mosaic virus (NC 019412)</a:t>
              </a:r>
              <a:endParaRPr kumimoji="0" lang="zh-CN" altLang="zh-CN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Freeform 59"/>
            <p:cNvSpPr>
              <a:spLocks/>
            </p:cNvSpPr>
            <p:nvPr/>
          </p:nvSpPr>
          <p:spPr bwMode="auto">
            <a:xfrm>
              <a:off x="776" y="2026"/>
              <a:ext cx="604" cy="71"/>
            </a:xfrm>
            <a:custGeom>
              <a:avLst/>
              <a:gdLst>
                <a:gd name="T0" fmla="*/ 0 w 604"/>
                <a:gd name="T1" fmla="*/ 71 h 71"/>
                <a:gd name="T2" fmla="*/ 0 w 604"/>
                <a:gd name="T3" fmla="*/ 0 h 71"/>
                <a:gd name="T4" fmla="*/ 604 w 604"/>
                <a:gd name="T5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04" h="71">
                  <a:moveTo>
                    <a:pt x="0" y="71"/>
                  </a:moveTo>
                  <a:lnTo>
                    <a:pt x="0" y="0"/>
                  </a:lnTo>
                  <a:lnTo>
                    <a:pt x="604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Rectangle 60"/>
            <p:cNvSpPr>
              <a:spLocks noChangeArrowheads="1"/>
            </p:cNvSpPr>
            <p:nvPr/>
          </p:nvSpPr>
          <p:spPr bwMode="auto">
            <a:xfrm>
              <a:off x="1431" y="2090"/>
              <a:ext cx="1362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tobacco vein banding mosaic virus (NC 009994)</a:t>
              </a:r>
              <a:endParaRPr kumimoji="0" lang="zh-CN" altLang="zh-CN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Freeform 61"/>
            <p:cNvSpPr>
              <a:spLocks/>
            </p:cNvSpPr>
            <p:nvPr/>
          </p:nvSpPr>
          <p:spPr bwMode="auto">
            <a:xfrm>
              <a:off x="927" y="2123"/>
              <a:ext cx="502" cy="46"/>
            </a:xfrm>
            <a:custGeom>
              <a:avLst/>
              <a:gdLst>
                <a:gd name="T0" fmla="*/ 0 w 502"/>
                <a:gd name="T1" fmla="*/ 46 h 46"/>
                <a:gd name="T2" fmla="*/ 0 w 502"/>
                <a:gd name="T3" fmla="*/ 0 h 46"/>
                <a:gd name="T4" fmla="*/ 502 w 502"/>
                <a:gd name="T5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2" h="46">
                  <a:moveTo>
                    <a:pt x="0" y="46"/>
                  </a:moveTo>
                  <a:lnTo>
                    <a:pt x="0" y="0"/>
                  </a:lnTo>
                  <a:lnTo>
                    <a:pt x="502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Rectangle 62"/>
            <p:cNvSpPr>
              <a:spLocks noChangeArrowheads="1"/>
            </p:cNvSpPr>
            <p:nvPr/>
          </p:nvSpPr>
          <p:spPr bwMode="auto">
            <a:xfrm>
              <a:off x="1430" y="2187"/>
              <a:ext cx="1043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chilli veinal mottle virus (JX088636)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Freeform 63"/>
            <p:cNvSpPr>
              <a:spLocks/>
            </p:cNvSpPr>
            <p:nvPr/>
          </p:nvSpPr>
          <p:spPr bwMode="auto">
            <a:xfrm>
              <a:off x="927" y="2174"/>
              <a:ext cx="501" cy="46"/>
            </a:xfrm>
            <a:custGeom>
              <a:avLst/>
              <a:gdLst>
                <a:gd name="T0" fmla="*/ 0 w 501"/>
                <a:gd name="T1" fmla="*/ 0 h 46"/>
                <a:gd name="T2" fmla="*/ 0 w 501"/>
                <a:gd name="T3" fmla="*/ 46 h 46"/>
                <a:gd name="T4" fmla="*/ 501 w 501"/>
                <a:gd name="T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1" h="46">
                  <a:moveTo>
                    <a:pt x="0" y="0"/>
                  </a:moveTo>
                  <a:lnTo>
                    <a:pt x="0" y="46"/>
                  </a:lnTo>
                  <a:lnTo>
                    <a:pt x="501" y="46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Freeform 64"/>
            <p:cNvSpPr>
              <a:spLocks/>
            </p:cNvSpPr>
            <p:nvPr/>
          </p:nvSpPr>
          <p:spPr bwMode="auto">
            <a:xfrm>
              <a:off x="776" y="2101"/>
              <a:ext cx="151" cy="70"/>
            </a:xfrm>
            <a:custGeom>
              <a:avLst/>
              <a:gdLst>
                <a:gd name="T0" fmla="*/ 0 w 151"/>
                <a:gd name="T1" fmla="*/ 0 h 70"/>
                <a:gd name="T2" fmla="*/ 0 w 151"/>
                <a:gd name="T3" fmla="*/ 70 h 70"/>
                <a:gd name="T4" fmla="*/ 151 w 151"/>
                <a:gd name="T5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70">
                  <a:moveTo>
                    <a:pt x="0" y="0"/>
                  </a:moveTo>
                  <a:lnTo>
                    <a:pt x="0" y="70"/>
                  </a:lnTo>
                  <a:lnTo>
                    <a:pt x="151" y="7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Freeform 65"/>
            <p:cNvSpPr>
              <a:spLocks/>
            </p:cNvSpPr>
            <p:nvPr/>
          </p:nvSpPr>
          <p:spPr bwMode="auto">
            <a:xfrm>
              <a:off x="530" y="1762"/>
              <a:ext cx="246" cy="337"/>
            </a:xfrm>
            <a:custGeom>
              <a:avLst/>
              <a:gdLst>
                <a:gd name="T0" fmla="*/ 0 w 246"/>
                <a:gd name="T1" fmla="*/ 0 h 337"/>
                <a:gd name="T2" fmla="*/ 0 w 246"/>
                <a:gd name="T3" fmla="*/ 337 h 337"/>
                <a:gd name="T4" fmla="*/ 246 w 246"/>
                <a:gd name="T5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6" h="337">
                  <a:moveTo>
                    <a:pt x="0" y="0"/>
                  </a:moveTo>
                  <a:lnTo>
                    <a:pt x="0" y="337"/>
                  </a:lnTo>
                  <a:lnTo>
                    <a:pt x="246" y="337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Freeform 66"/>
            <p:cNvSpPr>
              <a:spLocks/>
            </p:cNvSpPr>
            <p:nvPr/>
          </p:nvSpPr>
          <p:spPr bwMode="auto">
            <a:xfrm>
              <a:off x="446" y="1760"/>
              <a:ext cx="84" cy="319"/>
            </a:xfrm>
            <a:custGeom>
              <a:avLst/>
              <a:gdLst>
                <a:gd name="T0" fmla="*/ 0 w 84"/>
                <a:gd name="T1" fmla="*/ 319 h 319"/>
                <a:gd name="T2" fmla="*/ 0 w 84"/>
                <a:gd name="T3" fmla="*/ 0 h 319"/>
                <a:gd name="T4" fmla="*/ 84 w 84"/>
                <a:gd name="T5" fmla="*/ 0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" h="319">
                  <a:moveTo>
                    <a:pt x="0" y="319"/>
                  </a:moveTo>
                  <a:lnTo>
                    <a:pt x="0" y="0"/>
                  </a:lnTo>
                  <a:lnTo>
                    <a:pt x="84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Rectangle 67"/>
            <p:cNvSpPr>
              <a:spLocks noChangeArrowheads="1"/>
            </p:cNvSpPr>
            <p:nvPr/>
          </p:nvSpPr>
          <p:spPr bwMode="auto">
            <a:xfrm>
              <a:off x="1246" y="2284"/>
              <a:ext cx="1356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Papaya leaf distortion mosaic virus (BD171712)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1" name="Freeform 68"/>
            <p:cNvSpPr>
              <a:spLocks/>
            </p:cNvSpPr>
            <p:nvPr/>
          </p:nvSpPr>
          <p:spPr bwMode="auto">
            <a:xfrm>
              <a:off x="580" y="2317"/>
              <a:ext cx="664" cy="83"/>
            </a:xfrm>
            <a:custGeom>
              <a:avLst/>
              <a:gdLst>
                <a:gd name="T0" fmla="*/ 0 w 664"/>
                <a:gd name="T1" fmla="*/ 83 h 83"/>
                <a:gd name="T2" fmla="*/ 0 w 664"/>
                <a:gd name="T3" fmla="*/ 0 h 83"/>
                <a:gd name="T4" fmla="*/ 664 w 664"/>
                <a:gd name="T5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4" h="83">
                  <a:moveTo>
                    <a:pt x="0" y="83"/>
                  </a:moveTo>
                  <a:lnTo>
                    <a:pt x="0" y="0"/>
                  </a:lnTo>
                  <a:lnTo>
                    <a:pt x="664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2" name="Rectangle 69"/>
            <p:cNvSpPr>
              <a:spLocks noChangeArrowheads="1"/>
            </p:cNvSpPr>
            <p:nvPr/>
          </p:nvSpPr>
          <p:spPr bwMode="auto">
            <a:xfrm>
              <a:off x="1340" y="2381"/>
              <a:ext cx="999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Papaya ringspot virus (MH974110)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3" name="Freeform 70"/>
            <p:cNvSpPr>
              <a:spLocks/>
            </p:cNvSpPr>
            <p:nvPr/>
          </p:nvSpPr>
          <p:spPr bwMode="auto">
            <a:xfrm>
              <a:off x="850" y="2414"/>
              <a:ext cx="488" cy="70"/>
            </a:xfrm>
            <a:custGeom>
              <a:avLst/>
              <a:gdLst>
                <a:gd name="T0" fmla="*/ 0 w 488"/>
                <a:gd name="T1" fmla="*/ 70 h 70"/>
                <a:gd name="T2" fmla="*/ 0 w 488"/>
                <a:gd name="T3" fmla="*/ 0 h 70"/>
                <a:gd name="T4" fmla="*/ 488 w 488"/>
                <a:gd name="T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8" h="70">
                  <a:moveTo>
                    <a:pt x="0" y="70"/>
                  </a:moveTo>
                  <a:lnTo>
                    <a:pt x="0" y="0"/>
                  </a:lnTo>
                  <a:lnTo>
                    <a:pt x="488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4" name="Rectangle 71"/>
            <p:cNvSpPr>
              <a:spLocks noChangeArrowheads="1"/>
            </p:cNvSpPr>
            <p:nvPr/>
          </p:nvSpPr>
          <p:spPr bwMode="auto">
            <a:xfrm>
              <a:off x="1381" y="2478"/>
              <a:ext cx="1356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Algerian watermelon mosaic virus (NC 010736)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5" name="Freeform 72"/>
            <p:cNvSpPr>
              <a:spLocks/>
            </p:cNvSpPr>
            <p:nvPr/>
          </p:nvSpPr>
          <p:spPr bwMode="auto">
            <a:xfrm>
              <a:off x="973" y="2511"/>
              <a:ext cx="406" cy="46"/>
            </a:xfrm>
            <a:custGeom>
              <a:avLst/>
              <a:gdLst>
                <a:gd name="T0" fmla="*/ 0 w 406"/>
                <a:gd name="T1" fmla="*/ 46 h 46"/>
                <a:gd name="T2" fmla="*/ 0 w 406"/>
                <a:gd name="T3" fmla="*/ 0 h 46"/>
                <a:gd name="T4" fmla="*/ 406 w 406"/>
                <a:gd name="T5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6" h="46">
                  <a:moveTo>
                    <a:pt x="0" y="46"/>
                  </a:moveTo>
                  <a:lnTo>
                    <a:pt x="0" y="0"/>
                  </a:lnTo>
                  <a:lnTo>
                    <a:pt x="406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" name="Rectangle 73"/>
            <p:cNvSpPr>
              <a:spLocks noChangeArrowheads="1"/>
            </p:cNvSpPr>
            <p:nvPr/>
          </p:nvSpPr>
          <p:spPr bwMode="auto">
            <a:xfrm>
              <a:off x="1392" y="2575"/>
              <a:ext cx="1395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Moroccan watermelon mosaic virus (NC 009995)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7" name="Freeform 74"/>
            <p:cNvSpPr>
              <a:spLocks/>
            </p:cNvSpPr>
            <p:nvPr/>
          </p:nvSpPr>
          <p:spPr bwMode="auto">
            <a:xfrm>
              <a:off x="973" y="2561"/>
              <a:ext cx="417" cy="47"/>
            </a:xfrm>
            <a:custGeom>
              <a:avLst/>
              <a:gdLst>
                <a:gd name="T0" fmla="*/ 0 w 417"/>
                <a:gd name="T1" fmla="*/ 0 h 47"/>
                <a:gd name="T2" fmla="*/ 0 w 417"/>
                <a:gd name="T3" fmla="*/ 47 h 47"/>
                <a:gd name="T4" fmla="*/ 417 w 417"/>
                <a:gd name="T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7" h="47">
                  <a:moveTo>
                    <a:pt x="0" y="0"/>
                  </a:moveTo>
                  <a:lnTo>
                    <a:pt x="0" y="47"/>
                  </a:lnTo>
                  <a:lnTo>
                    <a:pt x="417" y="47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8" name="Freeform 75"/>
            <p:cNvSpPr>
              <a:spLocks/>
            </p:cNvSpPr>
            <p:nvPr/>
          </p:nvSpPr>
          <p:spPr bwMode="auto">
            <a:xfrm>
              <a:off x="850" y="2488"/>
              <a:ext cx="123" cy="71"/>
            </a:xfrm>
            <a:custGeom>
              <a:avLst/>
              <a:gdLst>
                <a:gd name="T0" fmla="*/ 0 w 123"/>
                <a:gd name="T1" fmla="*/ 0 h 71"/>
                <a:gd name="T2" fmla="*/ 0 w 123"/>
                <a:gd name="T3" fmla="*/ 71 h 71"/>
                <a:gd name="T4" fmla="*/ 123 w 123"/>
                <a:gd name="T5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3" h="71">
                  <a:moveTo>
                    <a:pt x="0" y="0"/>
                  </a:moveTo>
                  <a:lnTo>
                    <a:pt x="0" y="71"/>
                  </a:lnTo>
                  <a:lnTo>
                    <a:pt x="123" y="71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" name="Freeform 76"/>
            <p:cNvSpPr>
              <a:spLocks/>
            </p:cNvSpPr>
            <p:nvPr/>
          </p:nvSpPr>
          <p:spPr bwMode="auto">
            <a:xfrm>
              <a:off x="580" y="2404"/>
              <a:ext cx="270" cy="82"/>
            </a:xfrm>
            <a:custGeom>
              <a:avLst/>
              <a:gdLst>
                <a:gd name="T0" fmla="*/ 0 w 270"/>
                <a:gd name="T1" fmla="*/ 0 h 82"/>
                <a:gd name="T2" fmla="*/ 0 w 270"/>
                <a:gd name="T3" fmla="*/ 82 h 82"/>
                <a:gd name="T4" fmla="*/ 270 w 270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0" h="82">
                  <a:moveTo>
                    <a:pt x="0" y="0"/>
                  </a:moveTo>
                  <a:lnTo>
                    <a:pt x="0" y="82"/>
                  </a:lnTo>
                  <a:lnTo>
                    <a:pt x="270" y="82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0" name="Freeform 77"/>
            <p:cNvSpPr>
              <a:spLocks/>
            </p:cNvSpPr>
            <p:nvPr/>
          </p:nvSpPr>
          <p:spPr bwMode="auto">
            <a:xfrm>
              <a:off x="446" y="2083"/>
              <a:ext cx="134" cy="319"/>
            </a:xfrm>
            <a:custGeom>
              <a:avLst/>
              <a:gdLst>
                <a:gd name="T0" fmla="*/ 0 w 134"/>
                <a:gd name="T1" fmla="*/ 0 h 319"/>
                <a:gd name="T2" fmla="*/ 0 w 134"/>
                <a:gd name="T3" fmla="*/ 319 h 319"/>
                <a:gd name="T4" fmla="*/ 134 w 134"/>
                <a:gd name="T5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319">
                  <a:moveTo>
                    <a:pt x="0" y="0"/>
                  </a:moveTo>
                  <a:lnTo>
                    <a:pt x="0" y="319"/>
                  </a:lnTo>
                  <a:lnTo>
                    <a:pt x="134" y="319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1" name="Freeform 78"/>
            <p:cNvSpPr>
              <a:spLocks/>
            </p:cNvSpPr>
            <p:nvPr/>
          </p:nvSpPr>
          <p:spPr bwMode="auto">
            <a:xfrm>
              <a:off x="353" y="2081"/>
              <a:ext cx="93" cy="346"/>
            </a:xfrm>
            <a:custGeom>
              <a:avLst/>
              <a:gdLst>
                <a:gd name="T0" fmla="*/ 0 w 93"/>
                <a:gd name="T1" fmla="*/ 346 h 346"/>
                <a:gd name="T2" fmla="*/ 0 w 93"/>
                <a:gd name="T3" fmla="*/ 0 h 346"/>
                <a:gd name="T4" fmla="*/ 93 w 93"/>
                <a:gd name="T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3" h="346">
                  <a:moveTo>
                    <a:pt x="0" y="346"/>
                  </a:moveTo>
                  <a:lnTo>
                    <a:pt x="0" y="0"/>
                  </a:lnTo>
                  <a:lnTo>
                    <a:pt x="93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" name="Rectangle 79"/>
            <p:cNvSpPr>
              <a:spLocks noChangeArrowheads="1"/>
            </p:cNvSpPr>
            <p:nvPr/>
          </p:nvSpPr>
          <p:spPr bwMode="auto">
            <a:xfrm>
              <a:off x="1135" y="2672"/>
              <a:ext cx="936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peanut mottle virus (NC 002600)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3" name="Freeform 80"/>
            <p:cNvSpPr>
              <a:spLocks/>
            </p:cNvSpPr>
            <p:nvPr/>
          </p:nvSpPr>
          <p:spPr bwMode="auto">
            <a:xfrm>
              <a:off x="597" y="2704"/>
              <a:ext cx="536" cy="71"/>
            </a:xfrm>
            <a:custGeom>
              <a:avLst/>
              <a:gdLst>
                <a:gd name="T0" fmla="*/ 0 w 536"/>
                <a:gd name="T1" fmla="*/ 71 h 71"/>
                <a:gd name="T2" fmla="*/ 0 w 536"/>
                <a:gd name="T3" fmla="*/ 0 h 71"/>
                <a:gd name="T4" fmla="*/ 536 w 536"/>
                <a:gd name="T5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6" h="71">
                  <a:moveTo>
                    <a:pt x="0" y="71"/>
                  </a:moveTo>
                  <a:lnTo>
                    <a:pt x="0" y="0"/>
                  </a:lnTo>
                  <a:lnTo>
                    <a:pt x="536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4" name="Rectangle 81"/>
            <p:cNvSpPr>
              <a:spLocks noChangeArrowheads="1"/>
            </p:cNvSpPr>
            <p:nvPr/>
          </p:nvSpPr>
          <p:spPr bwMode="auto">
            <a:xfrm>
              <a:off x="1264" y="2769"/>
              <a:ext cx="1153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Paris mosaic necrosis virus (NC 043532)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5" name="Freeform 82"/>
            <p:cNvSpPr>
              <a:spLocks/>
            </p:cNvSpPr>
            <p:nvPr/>
          </p:nvSpPr>
          <p:spPr bwMode="auto">
            <a:xfrm>
              <a:off x="891" y="2801"/>
              <a:ext cx="371" cy="47"/>
            </a:xfrm>
            <a:custGeom>
              <a:avLst/>
              <a:gdLst>
                <a:gd name="T0" fmla="*/ 0 w 371"/>
                <a:gd name="T1" fmla="*/ 47 h 47"/>
                <a:gd name="T2" fmla="*/ 0 w 371"/>
                <a:gd name="T3" fmla="*/ 0 h 47"/>
                <a:gd name="T4" fmla="*/ 371 w 371"/>
                <a:gd name="T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1" h="47">
                  <a:moveTo>
                    <a:pt x="0" y="47"/>
                  </a:moveTo>
                  <a:lnTo>
                    <a:pt x="0" y="0"/>
                  </a:lnTo>
                  <a:lnTo>
                    <a:pt x="371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6" name="Rectangle 83"/>
            <p:cNvSpPr>
              <a:spLocks noChangeArrowheads="1"/>
            </p:cNvSpPr>
            <p:nvPr/>
          </p:nvSpPr>
          <p:spPr bwMode="auto">
            <a:xfrm>
              <a:off x="1253" y="2866"/>
              <a:ext cx="1160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en-US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kumimoji="0" lang="zh-CN" altLang="zh-CN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ean common mosaic virus (NC 003397)</a:t>
              </a:r>
              <a:endParaRPr kumimoji="0" lang="zh-CN" altLang="zh-CN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7" name="Freeform 84"/>
            <p:cNvSpPr>
              <a:spLocks/>
            </p:cNvSpPr>
            <p:nvPr/>
          </p:nvSpPr>
          <p:spPr bwMode="auto">
            <a:xfrm>
              <a:off x="891" y="2852"/>
              <a:ext cx="360" cy="46"/>
            </a:xfrm>
            <a:custGeom>
              <a:avLst/>
              <a:gdLst>
                <a:gd name="T0" fmla="*/ 0 w 360"/>
                <a:gd name="T1" fmla="*/ 0 h 46"/>
                <a:gd name="T2" fmla="*/ 0 w 360"/>
                <a:gd name="T3" fmla="*/ 46 h 46"/>
                <a:gd name="T4" fmla="*/ 360 w 360"/>
                <a:gd name="T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0" h="46">
                  <a:moveTo>
                    <a:pt x="0" y="0"/>
                  </a:moveTo>
                  <a:lnTo>
                    <a:pt x="0" y="46"/>
                  </a:lnTo>
                  <a:lnTo>
                    <a:pt x="360" y="46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8" name="Freeform 85"/>
            <p:cNvSpPr>
              <a:spLocks/>
            </p:cNvSpPr>
            <p:nvPr/>
          </p:nvSpPr>
          <p:spPr bwMode="auto">
            <a:xfrm>
              <a:off x="597" y="2779"/>
              <a:ext cx="294" cy="71"/>
            </a:xfrm>
            <a:custGeom>
              <a:avLst/>
              <a:gdLst>
                <a:gd name="T0" fmla="*/ 0 w 294"/>
                <a:gd name="T1" fmla="*/ 0 h 71"/>
                <a:gd name="T2" fmla="*/ 0 w 294"/>
                <a:gd name="T3" fmla="*/ 71 h 71"/>
                <a:gd name="T4" fmla="*/ 294 w 294"/>
                <a:gd name="T5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4" h="71">
                  <a:moveTo>
                    <a:pt x="0" y="0"/>
                  </a:moveTo>
                  <a:lnTo>
                    <a:pt x="0" y="71"/>
                  </a:lnTo>
                  <a:lnTo>
                    <a:pt x="294" y="71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9" name="Freeform 86"/>
            <p:cNvSpPr>
              <a:spLocks/>
            </p:cNvSpPr>
            <p:nvPr/>
          </p:nvSpPr>
          <p:spPr bwMode="auto">
            <a:xfrm>
              <a:off x="353" y="2431"/>
              <a:ext cx="244" cy="346"/>
            </a:xfrm>
            <a:custGeom>
              <a:avLst/>
              <a:gdLst>
                <a:gd name="T0" fmla="*/ 0 w 244"/>
                <a:gd name="T1" fmla="*/ 0 h 346"/>
                <a:gd name="T2" fmla="*/ 0 w 244"/>
                <a:gd name="T3" fmla="*/ 346 h 346"/>
                <a:gd name="T4" fmla="*/ 244 w 244"/>
                <a:gd name="T5" fmla="*/ 346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4" h="346">
                  <a:moveTo>
                    <a:pt x="0" y="0"/>
                  </a:moveTo>
                  <a:lnTo>
                    <a:pt x="0" y="346"/>
                  </a:lnTo>
                  <a:lnTo>
                    <a:pt x="244" y="346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" name="Freeform 87"/>
            <p:cNvSpPr>
              <a:spLocks/>
            </p:cNvSpPr>
            <p:nvPr/>
          </p:nvSpPr>
          <p:spPr bwMode="auto">
            <a:xfrm>
              <a:off x="212" y="2429"/>
              <a:ext cx="141" cy="305"/>
            </a:xfrm>
            <a:custGeom>
              <a:avLst/>
              <a:gdLst>
                <a:gd name="T0" fmla="*/ 0 w 141"/>
                <a:gd name="T1" fmla="*/ 305 h 305"/>
                <a:gd name="T2" fmla="*/ 0 w 141"/>
                <a:gd name="T3" fmla="*/ 0 h 305"/>
                <a:gd name="T4" fmla="*/ 141 w 141"/>
                <a:gd name="T5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1" h="305">
                  <a:moveTo>
                    <a:pt x="0" y="305"/>
                  </a:moveTo>
                  <a:lnTo>
                    <a:pt x="0" y="0"/>
                  </a:lnTo>
                  <a:lnTo>
                    <a:pt x="141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1" name="Rectangle 88"/>
            <p:cNvSpPr>
              <a:spLocks noChangeArrowheads="1"/>
            </p:cNvSpPr>
            <p:nvPr/>
          </p:nvSpPr>
          <p:spPr bwMode="auto">
            <a:xfrm>
              <a:off x="1052" y="2962"/>
              <a:ext cx="1099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onion yellow dwarf virus (NC 005029)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2" name="Freeform 89"/>
            <p:cNvSpPr>
              <a:spLocks/>
            </p:cNvSpPr>
            <p:nvPr/>
          </p:nvSpPr>
          <p:spPr bwMode="auto">
            <a:xfrm>
              <a:off x="536" y="2995"/>
              <a:ext cx="514" cy="47"/>
            </a:xfrm>
            <a:custGeom>
              <a:avLst/>
              <a:gdLst>
                <a:gd name="T0" fmla="*/ 0 w 514"/>
                <a:gd name="T1" fmla="*/ 47 h 47"/>
                <a:gd name="T2" fmla="*/ 0 w 514"/>
                <a:gd name="T3" fmla="*/ 0 h 47"/>
                <a:gd name="T4" fmla="*/ 514 w 514"/>
                <a:gd name="T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14" h="47">
                  <a:moveTo>
                    <a:pt x="0" y="47"/>
                  </a:moveTo>
                  <a:lnTo>
                    <a:pt x="0" y="0"/>
                  </a:lnTo>
                  <a:lnTo>
                    <a:pt x="514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3" name="Rectangle 90"/>
            <p:cNvSpPr>
              <a:spLocks noChangeArrowheads="1"/>
            </p:cNvSpPr>
            <p:nvPr/>
          </p:nvSpPr>
          <p:spPr bwMode="auto">
            <a:xfrm>
              <a:off x="1011" y="3059"/>
              <a:ext cx="1118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shallot yellow stripe virus (NC 007433)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" name="Freeform 91"/>
            <p:cNvSpPr>
              <a:spLocks/>
            </p:cNvSpPr>
            <p:nvPr/>
          </p:nvSpPr>
          <p:spPr bwMode="auto">
            <a:xfrm>
              <a:off x="536" y="3046"/>
              <a:ext cx="473" cy="46"/>
            </a:xfrm>
            <a:custGeom>
              <a:avLst/>
              <a:gdLst>
                <a:gd name="T0" fmla="*/ 0 w 473"/>
                <a:gd name="T1" fmla="*/ 0 h 46"/>
                <a:gd name="T2" fmla="*/ 0 w 473"/>
                <a:gd name="T3" fmla="*/ 46 h 46"/>
                <a:gd name="T4" fmla="*/ 473 w 473"/>
                <a:gd name="T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3" h="46">
                  <a:moveTo>
                    <a:pt x="0" y="0"/>
                  </a:moveTo>
                  <a:lnTo>
                    <a:pt x="0" y="46"/>
                  </a:lnTo>
                  <a:lnTo>
                    <a:pt x="473" y="46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5" name="Freeform 92"/>
            <p:cNvSpPr>
              <a:spLocks/>
            </p:cNvSpPr>
            <p:nvPr/>
          </p:nvSpPr>
          <p:spPr bwMode="auto">
            <a:xfrm>
              <a:off x="212" y="2738"/>
              <a:ext cx="324" cy="306"/>
            </a:xfrm>
            <a:custGeom>
              <a:avLst/>
              <a:gdLst>
                <a:gd name="T0" fmla="*/ 0 w 324"/>
                <a:gd name="T1" fmla="*/ 0 h 306"/>
                <a:gd name="T2" fmla="*/ 0 w 324"/>
                <a:gd name="T3" fmla="*/ 306 h 306"/>
                <a:gd name="T4" fmla="*/ 324 w 324"/>
                <a:gd name="T5" fmla="*/ 30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4" h="306">
                  <a:moveTo>
                    <a:pt x="0" y="0"/>
                  </a:moveTo>
                  <a:lnTo>
                    <a:pt x="0" y="306"/>
                  </a:lnTo>
                  <a:lnTo>
                    <a:pt x="324" y="306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6" name="Freeform 93"/>
            <p:cNvSpPr>
              <a:spLocks/>
            </p:cNvSpPr>
            <p:nvPr/>
          </p:nvSpPr>
          <p:spPr bwMode="auto">
            <a:xfrm>
              <a:off x="168" y="2736"/>
              <a:ext cx="44" cy="224"/>
            </a:xfrm>
            <a:custGeom>
              <a:avLst/>
              <a:gdLst>
                <a:gd name="T0" fmla="*/ 0 w 44"/>
                <a:gd name="T1" fmla="*/ 224 h 224"/>
                <a:gd name="T2" fmla="*/ 0 w 44"/>
                <a:gd name="T3" fmla="*/ 0 h 224"/>
                <a:gd name="T4" fmla="*/ 44 w 44"/>
                <a:gd name="T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24">
                  <a:moveTo>
                    <a:pt x="0" y="224"/>
                  </a:moveTo>
                  <a:lnTo>
                    <a:pt x="0" y="0"/>
                  </a:lnTo>
                  <a:lnTo>
                    <a:pt x="44" y="0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7" name="Rectangle 94"/>
            <p:cNvSpPr>
              <a:spLocks noChangeArrowheads="1"/>
            </p:cNvSpPr>
            <p:nvPr/>
          </p:nvSpPr>
          <p:spPr bwMode="auto">
            <a:xfrm>
              <a:off x="1783" y="3156"/>
              <a:ext cx="1178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Sugarcane streak mosaic virusNC 014037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8" name="Freeform 95"/>
            <p:cNvSpPr>
              <a:spLocks/>
            </p:cNvSpPr>
            <p:nvPr/>
          </p:nvSpPr>
          <p:spPr bwMode="auto">
            <a:xfrm>
              <a:off x="168" y="2964"/>
              <a:ext cx="1613" cy="225"/>
            </a:xfrm>
            <a:custGeom>
              <a:avLst/>
              <a:gdLst>
                <a:gd name="T0" fmla="*/ 0 w 1613"/>
                <a:gd name="T1" fmla="*/ 0 h 225"/>
                <a:gd name="T2" fmla="*/ 0 w 1613"/>
                <a:gd name="T3" fmla="*/ 225 h 225"/>
                <a:gd name="T4" fmla="*/ 1613 w 1613"/>
                <a:gd name="T5" fmla="*/ 225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13" h="225">
                  <a:moveTo>
                    <a:pt x="0" y="0"/>
                  </a:moveTo>
                  <a:lnTo>
                    <a:pt x="0" y="225"/>
                  </a:lnTo>
                  <a:lnTo>
                    <a:pt x="1613" y="225"/>
                  </a:lnTo>
                </a:path>
              </a:pathLst>
            </a:cu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9" name="Freeform 96"/>
            <p:cNvSpPr>
              <a:spLocks/>
            </p:cNvSpPr>
            <p:nvPr/>
          </p:nvSpPr>
          <p:spPr bwMode="auto">
            <a:xfrm>
              <a:off x="1410" y="1516"/>
              <a:ext cx="44" cy="39"/>
            </a:xfrm>
            <a:custGeom>
              <a:avLst/>
              <a:gdLst>
                <a:gd name="T0" fmla="*/ 44 w 44"/>
                <a:gd name="T1" fmla="*/ 39 h 39"/>
                <a:gd name="T2" fmla="*/ 22 w 44"/>
                <a:gd name="T3" fmla="*/ 0 h 39"/>
                <a:gd name="T4" fmla="*/ 0 w 44"/>
                <a:gd name="T5" fmla="*/ 39 h 39"/>
                <a:gd name="T6" fmla="*/ 44 w 44"/>
                <a:gd name="T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9">
                  <a:moveTo>
                    <a:pt x="44" y="39"/>
                  </a:moveTo>
                  <a:lnTo>
                    <a:pt x="22" y="0"/>
                  </a:lnTo>
                  <a:lnTo>
                    <a:pt x="0" y="39"/>
                  </a:lnTo>
                  <a:lnTo>
                    <a:pt x="44" y="39"/>
                  </a:lnTo>
                  <a:close/>
                </a:path>
              </a:pathLst>
            </a:custGeom>
            <a:solidFill>
              <a:srgbClr val="000000"/>
            </a:solidFill>
            <a:ln w="6350" cap="rnd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0" name="Rectangle 97"/>
            <p:cNvSpPr>
              <a:spLocks noChangeArrowheads="1"/>
            </p:cNvSpPr>
            <p:nvPr/>
          </p:nvSpPr>
          <p:spPr bwMode="auto">
            <a:xfrm>
              <a:off x="800" y="2862"/>
              <a:ext cx="104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1" name="Rectangle 98"/>
            <p:cNvSpPr>
              <a:spLocks noChangeArrowheads="1"/>
            </p:cNvSpPr>
            <p:nvPr/>
          </p:nvSpPr>
          <p:spPr bwMode="auto">
            <a:xfrm>
              <a:off x="445" y="3056"/>
              <a:ext cx="104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2" name="Rectangle 99"/>
            <p:cNvSpPr>
              <a:spLocks noChangeArrowheads="1"/>
            </p:cNvSpPr>
            <p:nvPr/>
          </p:nvSpPr>
          <p:spPr bwMode="auto">
            <a:xfrm>
              <a:off x="1109" y="1893"/>
              <a:ext cx="104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3" name="Rectangle 100"/>
            <p:cNvSpPr>
              <a:spLocks noChangeArrowheads="1"/>
            </p:cNvSpPr>
            <p:nvPr/>
          </p:nvSpPr>
          <p:spPr bwMode="auto">
            <a:xfrm>
              <a:off x="882" y="2572"/>
              <a:ext cx="104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" name="Rectangle 101"/>
            <p:cNvSpPr>
              <a:spLocks noChangeArrowheads="1"/>
            </p:cNvSpPr>
            <p:nvPr/>
          </p:nvSpPr>
          <p:spPr bwMode="auto">
            <a:xfrm>
              <a:off x="1072" y="1624"/>
              <a:ext cx="69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63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5" name="Rectangle 102"/>
            <p:cNvSpPr>
              <a:spLocks noChangeArrowheads="1"/>
            </p:cNvSpPr>
            <p:nvPr/>
          </p:nvSpPr>
          <p:spPr bwMode="auto">
            <a:xfrm>
              <a:off x="961" y="1796"/>
              <a:ext cx="104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6" name="Rectangle 103"/>
            <p:cNvSpPr>
              <a:spLocks noChangeArrowheads="1"/>
            </p:cNvSpPr>
            <p:nvPr/>
          </p:nvSpPr>
          <p:spPr bwMode="auto">
            <a:xfrm>
              <a:off x="759" y="2499"/>
              <a:ext cx="104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7" name="Rectangle 104"/>
            <p:cNvSpPr>
              <a:spLocks noChangeArrowheads="1"/>
            </p:cNvSpPr>
            <p:nvPr/>
          </p:nvSpPr>
          <p:spPr bwMode="auto">
            <a:xfrm>
              <a:off x="964" y="1215"/>
              <a:ext cx="104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8" name="Rectangle 105"/>
            <p:cNvSpPr>
              <a:spLocks noChangeArrowheads="1"/>
            </p:cNvSpPr>
            <p:nvPr/>
          </p:nvSpPr>
          <p:spPr bwMode="auto">
            <a:xfrm>
              <a:off x="837" y="2184"/>
              <a:ext cx="104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9" name="Rectangle 106"/>
            <p:cNvSpPr>
              <a:spLocks noChangeArrowheads="1"/>
            </p:cNvSpPr>
            <p:nvPr/>
          </p:nvSpPr>
          <p:spPr bwMode="auto">
            <a:xfrm>
              <a:off x="1123" y="1021"/>
              <a:ext cx="69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97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0" name="Rectangle 107"/>
            <p:cNvSpPr>
              <a:spLocks noChangeArrowheads="1"/>
            </p:cNvSpPr>
            <p:nvPr/>
          </p:nvSpPr>
          <p:spPr bwMode="auto">
            <a:xfrm>
              <a:off x="506" y="2790"/>
              <a:ext cx="104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1" name="Rectangle 108"/>
            <p:cNvSpPr>
              <a:spLocks noChangeArrowheads="1"/>
            </p:cNvSpPr>
            <p:nvPr/>
          </p:nvSpPr>
          <p:spPr bwMode="auto">
            <a:xfrm>
              <a:off x="978" y="949"/>
              <a:ext cx="104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2" name="Rectangle 109"/>
            <p:cNvSpPr>
              <a:spLocks noChangeArrowheads="1"/>
            </p:cNvSpPr>
            <p:nvPr/>
          </p:nvSpPr>
          <p:spPr bwMode="auto">
            <a:xfrm>
              <a:off x="1101" y="267"/>
              <a:ext cx="104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3" name="Rectangle 110"/>
            <p:cNvSpPr>
              <a:spLocks noChangeArrowheads="1"/>
            </p:cNvSpPr>
            <p:nvPr/>
          </p:nvSpPr>
          <p:spPr bwMode="auto">
            <a:xfrm>
              <a:off x="685" y="2111"/>
              <a:ext cx="104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4" name="Rectangle 111"/>
            <p:cNvSpPr>
              <a:spLocks noChangeArrowheads="1"/>
            </p:cNvSpPr>
            <p:nvPr/>
          </p:nvSpPr>
          <p:spPr bwMode="auto">
            <a:xfrm>
              <a:off x="942" y="340"/>
              <a:ext cx="104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5" name="Rectangle 112"/>
            <p:cNvSpPr>
              <a:spLocks noChangeArrowheads="1"/>
            </p:cNvSpPr>
            <p:nvPr/>
          </p:nvSpPr>
          <p:spPr bwMode="auto">
            <a:xfrm>
              <a:off x="1032" y="731"/>
              <a:ext cx="69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90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6" name="Rectangle 113"/>
            <p:cNvSpPr>
              <a:spLocks noChangeArrowheads="1"/>
            </p:cNvSpPr>
            <p:nvPr/>
          </p:nvSpPr>
          <p:spPr bwMode="auto">
            <a:xfrm>
              <a:off x="891" y="658"/>
              <a:ext cx="69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80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7" name="Rectangle 114"/>
            <p:cNvSpPr>
              <a:spLocks noChangeArrowheads="1"/>
            </p:cNvSpPr>
            <p:nvPr/>
          </p:nvSpPr>
          <p:spPr bwMode="auto">
            <a:xfrm>
              <a:off x="762" y="1409"/>
              <a:ext cx="69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93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8" name="Rectangle 115"/>
            <p:cNvSpPr>
              <a:spLocks noChangeArrowheads="1"/>
            </p:cNvSpPr>
            <p:nvPr/>
          </p:nvSpPr>
          <p:spPr bwMode="auto">
            <a:xfrm>
              <a:off x="513" y="2414"/>
              <a:ext cx="69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74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9" name="Rectangle 116"/>
            <p:cNvSpPr>
              <a:spLocks noChangeArrowheads="1"/>
            </p:cNvSpPr>
            <p:nvPr/>
          </p:nvSpPr>
          <p:spPr bwMode="auto">
            <a:xfrm>
              <a:off x="671" y="1675"/>
              <a:ext cx="69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81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0" name="Rectangle 117"/>
            <p:cNvSpPr>
              <a:spLocks noChangeArrowheads="1"/>
            </p:cNvSpPr>
            <p:nvPr/>
          </p:nvSpPr>
          <p:spPr bwMode="auto">
            <a:xfrm>
              <a:off x="780" y="461"/>
              <a:ext cx="69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44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1" name="Rectangle 118"/>
            <p:cNvSpPr>
              <a:spLocks noChangeArrowheads="1"/>
            </p:cNvSpPr>
            <p:nvPr/>
          </p:nvSpPr>
          <p:spPr bwMode="auto">
            <a:xfrm>
              <a:off x="719" y="667"/>
              <a:ext cx="69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73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2" name="Rectangle 119"/>
            <p:cNvSpPr>
              <a:spLocks noChangeArrowheads="1"/>
            </p:cNvSpPr>
            <p:nvPr/>
          </p:nvSpPr>
          <p:spPr bwMode="auto">
            <a:xfrm>
              <a:off x="648" y="903"/>
              <a:ext cx="69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73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3" name="Rectangle 120"/>
            <p:cNvSpPr>
              <a:spLocks noChangeArrowheads="1"/>
            </p:cNvSpPr>
            <p:nvPr/>
          </p:nvSpPr>
          <p:spPr bwMode="auto">
            <a:xfrm>
              <a:off x="588" y="1118"/>
              <a:ext cx="69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60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4" name="Rectangle 121"/>
            <p:cNvSpPr>
              <a:spLocks noChangeArrowheads="1"/>
            </p:cNvSpPr>
            <p:nvPr/>
          </p:nvSpPr>
          <p:spPr bwMode="auto">
            <a:xfrm>
              <a:off x="286" y="2366"/>
              <a:ext cx="69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82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5" name="Rectangle 122"/>
            <p:cNvSpPr>
              <a:spLocks noChangeArrowheads="1"/>
            </p:cNvSpPr>
            <p:nvPr/>
          </p:nvSpPr>
          <p:spPr bwMode="auto">
            <a:xfrm>
              <a:off x="380" y="2018"/>
              <a:ext cx="69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32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6" name="Rectangle 123"/>
            <p:cNvSpPr>
              <a:spLocks noChangeArrowheads="1"/>
            </p:cNvSpPr>
            <p:nvPr/>
          </p:nvSpPr>
          <p:spPr bwMode="auto">
            <a:xfrm>
              <a:off x="464" y="1697"/>
              <a:ext cx="69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28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7" name="Rectangle 124"/>
            <p:cNvSpPr>
              <a:spLocks noChangeArrowheads="1"/>
            </p:cNvSpPr>
            <p:nvPr/>
          </p:nvSpPr>
          <p:spPr bwMode="auto">
            <a:xfrm>
              <a:off x="523" y="1358"/>
              <a:ext cx="69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24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8" name="Line 125"/>
            <p:cNvSpPr>
              <a:spLocks noChangeShapeType="1"/>
            </p:cNvSpPr>
            <p:nvPr/>
          </p:nvSpPr>
          <p:spPr bwMode="auto">
            <a:xfrm>
              <a:off x="370" y="3325"/>
              <a:ext cx="375" cy="0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9" name="Line 126"/>
            <p:cNvSpPr>
              <a:spLocks noChangeShapeType="1"/>
            </p:cNvSpPr>
            <p:nvPr/>
          </p:nvSpPr>
          <p:spPr bwMode="auto">
            <a:xfrm>
              <a:off x="370" y="3309"/>
              <a:ext cx="0" cy="32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0" name="Line 127"/>
            <p:cNvSpPr>
              <a:spLocks noChangeShapeType="1"/>
            </p:cNvSpPr>
            <p:nvPr/>
          </p:nvSpPr>
          <p:spPr bwMode="auto">
            <a:xfrm>
              <a:off x="745" y="3309"/>
              <a:ext cx="0" cy="32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1" name="Rectangle 128"/>
            <p:cNvSpPr>
              <a:spLocks noChangeArrowheads="1"/>
            </p:cNvSpPr>
            <p:nvPr/>
          </p:nvSpPr>
          <p:spPr bwMode="auto">
            <a:xfrm>
              <a:off x="527" y="3343"/>
              <a:ext cx="86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0.2</a:t>
              </a:r>
              <a:endParaRPr kumimoji="0" lang="zh-CN" altLang="zh-CN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2" name="矩形 131"/>
          <p:cNvSpPr/>
          <p:nvPr/>
        </p:nvSpPr>
        <p:spPr>
          <a:xfrm>
            <a:off x="322034" y="6177520"/>
            <a:ext cx="8722950" cy="606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Fig. </a:t>
            </a:r>
            <a:r>
              <a:rPr lang="en-US" altLang="zh-CN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 </a:t>
            </a:r>
            <a:r>
              <a:rPr lang="en-US" altLang="zh-CN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Maximum-likelihood tree based on the complete nucleotide sequence of </a:t>
            </a:r>
            <a:r>
              <a:rPr lang="en-US" altLang="zh-CN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PaMoV</a:t>
            </a:r>
            <a:r>
              <a:rPr lang="en-US" altLang="zh-CN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YMSh</a:t>
            </a:r>
            <a:r>
              <a:rPr lang="en-US" altLang="zh-CN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-CL </a:t>
            </a:r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the representative members of genus </a:t>
            </a:r>
            <a:r>
              <a:rPr lang="en-US" altLang="zh-CN" sz="11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Potyvirus</a:t>
            </a:r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Bootstrap analysis was applied using 1000 bootstrap replicates. The scale bar representing a genetic distance of 0.2. Sugarcane streak mosaic virus, a member of genus </a:t>
            </a:r>
            <a:r>
              <a:rPr lang="en-US" altLang="zh-CN" sz="11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Poacevirus</a:t>
            </a:r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was used as an </a:t>
            </a:r>
            <a:r>
              <a:rPr lang="en-US" altLang="zh-CN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outgroup</a:t>
            </a:r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Solid triangle indicated the </a:t>
            </a:r>
            <a:r>
              <a:rPr lang="en-US" altLang="zh-CN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PaMoV-Mshi</a:t>
            </a:r>
            <a:r>
              <a:rPr lang="en-US" altLang="zh-CN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isolate characterized in this study.                                     </a:t>
            </a:r>
            <a:endParaRPr lang="zh-CN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962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31364</TotalTime>
  <Words>373</Words>
  <Application>Microsoft Office PowerPoint</Application>
  <PresentationFormat>全屏显示(4:3)</PresentationFormat>
  <Paragraphs>61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Calibri</vt:lpstr>
      <vt:lpstr>宋体</vt:lpstr>
      <vt:lpstr>Arial</vt:lpstr>
      <vt:lpstr>Times New Roman</vt:lpstr>
      <vt:lpstr>Office Theme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PDRURL</dc:creator>
  <cp:lastModifiedBy>Administrator</cp:lastModifiedBy>
  <cp:revision>310</cp:revision>
  <dcterms:created xsi:type="dcterms:W3CDTF">2014-02-27T13:45:42Z</dcterms:created>
  <dcterms:modified xsi:type="dcterms:W3CDTF">2021-09-09T13:34:08Z</dcterms:modified>
</cp:coreProperties>
</file>