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60" r:id="rId5"/>
    <p:sldId id="265" r:id="rId6"/>
    <p:sldId id="266" r:id="rId7"/>
    <p:sldId id="26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9"/>
    <p:restoredTop sz="97706"/>
  </p:normalViewPr>
  <p:slideViewPr>
    <p:cSldViewPr snapToGrid="0" snapToObjects="1">
      <p:cViewPr>
        <p:scale>
          <a:sx n="150" d="100"/>
          <a:sy n="150" d="100"/>
        </p:scale>
        <p:origin x="3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0FC3-EEDE-8944-A639-EF5155303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D6C74-4157-4848-8633-438DBF857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7D7E-3783-6D43-85B7-38A31E4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93985-E7A2-F14D-9ECC-01488506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E083-A157-474D-8844-02AB833E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DCCB-0EDC-6B45-93B1-100C068C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12EFD-5CBC-3E4D-B16D-0026CB7E0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AF90-A0F4-7F43-8729-A80D6312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DD77F-C5BB-7A4B-A103-023CB450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E5AB1-0D7A-D544-92C3-94ABF304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EFE702-0DA6-FC4E-9C57-6B998C402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2A094-7266-804D-A019-D49A67A4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10F0E-59FD-F04E-B9D2-EEA1D5D6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37812-F3E5-F344-9327-E1D33FDA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0E03-A893-C14D-BD9C-3EFA7441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301B-B16D-EE49-9FAD-9A5D0FC9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429A-0DA4-E94A-BA21-73049473A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21A9-D7FB-A944-B7C7-10B82592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1D72-7DC3-1741-A245-25774598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59A49-901C-AC4B-887C-8CADFA55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6F37-BDC5-5949-A30D-75656586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51E81-7BF7-F545-B3CD-BED1E2B4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4F3D7-0059-4D4A-BDE3-5D3292E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8DD65-18A7-9840-AABA-7F5D1AE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5E376-EFC9-D446-A385-F84722EF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75E7-A092-414A-ABD5-7797418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E321B-A3A9-C446-9841-77BC94458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E2BE8-4F4D-C14A-86D2-0C094F39B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8D25A-964B-374A-9B1C-E24D837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72E41-B9F5-EF47-942C-5ABEDD2B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81F94-EE58-3E46-BD89-2D43A0B9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BE81-B1A2-FF44-8383-8A26C204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1ACFA-84D5-FD4D-BCA2-493714AED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840DF-F9D2-7146-9886-4493026D4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66685A-14FF-A949-B5CC-1A9DC93B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B8B44-5850-C945-A65B-3729D0A13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237AE-E03F-3641-92D4-129B98D0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4F60B-35A5-B44D-B6F0-E12C220E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91447-71B5-0444-ADBF-5F8BDA58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4C83-4832-7748-B34B-42C08B07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D2537-3B5C-924E-86A6-C5C2AEA6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BEAD8-D024-5746-B771-52A0C67D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1C4D6-F048-B743-BD60-6D68568D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567ED-91BD-D54C-AB26-ECB04749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7D7A7-5E43-8945-A304-3E772D4C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1BC7A-C7AC-DA46-A44C-A899D003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9892-F83D-FF43-822C-B6FE97B4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1FFE-256C-1D45-A063-A02E7A3D7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99A56-07B0-1443-B5C6-BF33604B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BB4DF-DFE6-694A-BBA5-09661A7CF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9A101-9802-D947-9252-00A9C02CE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C67C7-D172-484C-B5B1-53785614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5035-1152-B440-A374-A352263E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A13D92-4A7D-264D-9554-7B0DEE4AA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AF1EA-1909-1449-85D5-26FA12C52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CA61-5A4B-0344-842E-1FAE11FAD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2146-CA29-B645-953E-CFA7C025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1347D-A189-2441-AD4D-372A2E3E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81C20-0241-4548-882C-C35A316A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94560-4669-014B-B876-49A86B02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2E4A-F64C-5A43-9641-EB86A672A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C8D5-09AD-3041-8C7B-368BF2DB041F}" type="datetimeFigureOut">
              <a:rPr lang="en-US" smtClean="0"/>
              <a:t>2/8/26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28B35-109C-494A-9D92-B2D498EEE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583FD-9AF3-154A-A612-0BED78BE2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D113-E14E-784A-97D1-DA369C09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05501D-8416-55BA-F0A4-72FCC390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54" y="52636"/>
            <a:ext cx="4281283" cy="2962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A976EA-9175-C24F-85A1-2BBB20B1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5" y="95948"/>
            <a:ext cx="4276559" cy="2888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CC9BCC-396D-BE29-F7D5-CEDF8710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5" y="2984365"/>
            <a:ext cx="4485640" cy="3035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938B9-8A78-80A9-9FCE-F7F037B56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080" y="2896918"/>
            <a:ext cx="4557470" cy="3197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EC6C1-63E1-79E0-1F7F-052B625AB2BB}"/>
              </a:ext>
            </a:extLst>
          </p:cNvPr>
          <p:cNvSpPr txBox="1"/>
          <p:nvPr/>
        </p:nvSpPr>
        <p:spPr>
          <a:xfrm>
            <a:off x="8533971" y="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C6B69-21D5-CB2A-1EB7-D675998C3B41}"/>
              </a:ext>
            </a:extLst>
          </p:cNvPr>
          <p:cNvSpPr txBox="1"/>
          <p:nvPr/>
        </p:nvSpPr>
        <p:spPr>
          <a:xfrm>
            <a:off x="8681386" y="279969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1576F-5297-C840-A2D2-EC9D70C7F533}"/>
              </a:ext>
            </a:extLst>
          </p:cNvPr>
          <p:cNvSpPr txBox="1"/>
          <p:nvPr/>
        </p:nvSpPr>
        <p:spPr>
          <a:xfrm>
            <a:off x="609601" y="6057448"/>
            <a:ext cx="9210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1.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Sapanisertib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vs. Torin2 in growth of index DLBCL cell lines; (WSU)-DLCL2, (WSU)-DLCL2-PR, TMD8, and JP). Results of MTT conversion assay with the four DLBCL-patient derived cell lines after 48-hour  and 72-hour incubation in vehicle (DMSO) or the depicted concentrations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Sapaniseritinib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Torin2, applied at matching concentrations, served as a control.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4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31124C-614F-E449-91B6-05516D9B5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93233"/>
              </p:ext>
            </p:extLst>
          </p:nvPr>
        </p:nvGraphicFramePr>
        <p:xfrm>
          <a:off x="7977469" y="17755"/>
          <a:ext cx="2232255" cy="684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622">
                  <a:extLst>
                    <a:ext uri="{9D8B030D-6E8A-4147-A177-3AD203B41FA5}">
                      <a16:colId xmlns:a16="http://schemas.microsoft.com/office/drawing/2014/main" val="930157824"/>
                    </a:ext>
                  </a:extLst>
                </a:gridCol>
                <a:gridCol w="1483633">
                  <a:extLst>
                    <a:ext uri="{9D8B030D-6E8A-4147-A177-3AD203B41FA5}">
                      <a16:colId xmlns:a16="http://schemas.microsoft.com/office/drawing/2014/main" val="3222055746"/>
                    </a:ext>
                  </a:extLst>
                </a:gridCol>
              </a:tblGrid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LCMS#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83505376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18183097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434822381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84922092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04225130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0694796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756760303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1701222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971874063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776385679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719057222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842887901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17065807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900178101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028748939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94210903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857098290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355837758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860732084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16189545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1010554924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66280844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2066146287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3416445395"/>
                  </a:ext>
                </a:extLst>
              </a:tr>
              <a:tr h="2736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DLCL2-PR_Torin_24h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03" marR="8703" marT="8703" marB="0" anchor="b"/>
                </a:tc>
                <a:extLst>
                  <a:ext uri="{0D108BD9-81ED-4DB2-BD59-A6C34878D82A}">
                    <a16:rowId xmlns:a16="http://schemas.microsoft.com/office/drawing/2014/main" val="46420897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B7F59-61FE-7546-9FBB-B88D07B49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1458"/>
              </p:ext>
            </p:extLst>
          </p:nvPr>
        </p:nvGraphicFramePr>
        <p:xfrm>
          <a:off x="10209724" y="0"/>
          <a:ext cx="1982276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788">
                  <a:extLst>
                    <a:ext uri="{9D8B030D-6E8A-4147-A177-3AD203B41FA5}">
                      <a16:colId xmlns:a16="http://schemas.microsoft.com/office/drawing/2014/main" val="2489946421"/>
                    </a:ext>
                  </a:extLst>
                </a:gridCol>
                <a:gridCol w="1317488">
                  <a:extLst>
                    <a:ext uri="{9D8B030D-6E8A-4147-A177-3AD203B41FA5}">
                      <a16:colId xmlns:a16="http://schemas.microsoft.com/office/drawing/2014/main" val="407534101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71071809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0938445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4759577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89949343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5109557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25472311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19936392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01600477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94082375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31277984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9174520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TMD8_Torin_12h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0308493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5253241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21669021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6347298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201350486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23295248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6234627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87337464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171945096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TMD8_Ctrl_24h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40296927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4225465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2888333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TMD8_Torin_24h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65" marR="9065" marT="9065" marB="0" anchor="b"/>
                </a:tc>
                <a:extLst>
                  <a:ext uri="{0D108BD9-81ED-4DB2-BD59-A6C34878D82A}">
                    <a16:rowId xmlns:a16="http://schemas.microsoft.com/office/drawing/2014/main" val="3143778286"/>
                  </a:ext>
                </a:extLst>
              </a:tr>
            </a:tbl>
          </a:graphicData>
        </a:graphic>
      </p:graphicFrame>
      <p:pic>
        <p:nvPicPr>
          <p:cNvPr id="8" name="Picture 7" descr="A screen shot of a graph">
            <a:extLst>
              <a:ext uri="{FF2B5EF4-FFF2-40B4-BE49-F238E27FC236}">
                <a16:creationId xmlns:a16="http://schemas.microsoft.com/office/drawing/2014/main" id="{AE41B1E3-5FD5-7C41-A48F-BD3E0B966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4" y="17755"/>
            <a:ext cx="6317345" cy="6498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90CD1-1392-7C43-BB32-5F36A3BDA5C7}"/>
              </a:ext>
            </a:extLst>
          </p:cNvPr>
          <p:cNvSpPr txBox="1"/>
          <p:nvPr/>
        </p:nvSpPr>
        <p:spPr>
          <a:xfrm>
            <a:off x="88776" y="17755"/>
            <a:ext cx="221627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2.</a:t>
            </a:r>
          </a:p>
          <a:p>
            <a:pPr algn="just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Summary of the metabolomic analysis of the four index DLBCL cell lines: (WSU)-DLCL2, (WSU)-DLCL2-PR, TMD8, and JP). 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E67F06-2EBB-45D9-A850-75E8F601F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" t="24103" r="17856" b="4477"/>
          <a:stretch/>
        </p:blipFill>
        <p:spPr>
          <a:xfrm>
            <a:off x="2616459" y="6359098"/>
            <a:ext cx="5195891" cy="4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177E4-7C21-D849-A912-E649CABA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44197" cy="6496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24D02-CB6A-DD4F-8ED7-72044733B0A1}"/>
              </a:ext>
            </a:extLst>
          </p:cNvPr>
          <p:cNvSpPr txBox="1"/>
          <p:nvPr/>
        </p:nvSpPr>
        <p:spPr>
          <a:xfrm>
            <a:off x="5876348" y="401174"/>
            <a:ext cx="397038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3.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mTOR-mediated regulation of cell metabolism. Key metabolic pathways modulated in WSU-DLCL2 cells upon their 24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exposure to Torin2 vs. drug vehicle, detected by whole transcriptome RNA Sequencing and Hallmark pathways analysis program.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6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95483-20C7-B2EA-3842-E12EECFD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304769"/>
            <a:ext cx="61722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028B2-BD32-3763-E18D-48F8B7DF5677}"/>
              </a:ext>
            </a:extLst>
          </p:cNvPr>
          <p:cNvSpPr txBox="1"/>
          <p:nvPr/>
        </p:nvSpPr>
        <p:spPr>
          <a:xfrm>
            <a:off x="4379977" y="651901"/>
            <a:ext cx="2496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Alanine, aspartate and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glutamate metabolism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524689-1B44-C23A-36ED-9AB31F0BCC94}"/>
              </a:ext>
            </a:extLst>
          </p:cNvPr>
          <p:cNvSpPr txBox="1"/>
          <p:nvPr/>
        </p:nvSpPr>
        <p:spPr>
          <a:xfrm>
            <a:off x="2379726" y="1048720"/>
            <a:ext cx="16527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Purine metabolism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22887-1E18-F95D-62E3-C0AAF8F8451D}"/>
              </a:ext>
            </a:extLst>
          </p:cNvPr>
          <p:cNvSpPr txBox="1"/>
          <p:nvPr/>
        </p:nvSpPr>
        <p:spPr>
          <a:xfrm>
            <a:off x="4073652" y="1414740"/>
            <a:ext cx="2036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Pyrimidine metabolism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C012E-B100-A401-0ED2-0995C16EB682}"/>
              </a:ext>
            </a:extLst>
          </p:cNvPr>
          <p:cNvSpPr txBox="1"/>
          <p:nvPr/>
        </p:nvSpPr>
        <p:spPr>
          <a:xfrm>
            <a:off x="2349639" y="1506863"/>
            <a:ext cx="131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One carbon pool by folate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6DCE7-F7C8-A5E0-C188-F4B5436BAC29}"/>
              </a:ext>
            </a:extLst>
          </p:cNvPr>
          <p:cNvSpPr txBox="1"/>
          <p:nvPr/>
        </p:nvSpPr>
        <p:spPr>
          <a:xfrm>
            <a:off x="3783004" y="1652638"/>
            <a:ext cx="14471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Citrate cycle (TCA cycle)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A7271-D90F-C072-8B7F-0A7672ABAE66}"/>
              </a:ext>
            </a:extLst>
          </p:cNvPr>
          <p:cNvSpPr txBox="1"/>
          <p:nvPr/>
        </p:nvSpPr>
        <p:spPr>
          <a:xfrm>
            <a:off x="4289678" y="2316669"/>
            <a:ext cx="191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Glycine, serine, and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threonine metabolism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76E78-C31A-691F-AD02-2ED25151DFDB}"/>
              </a:ext>
            </a:extLst>
          </p:cNvPr>
          <p:cNvSpPr txBox="1"/>
          <p:nvPr/>
        </p:nvSpPr>
        <p:spPr>
          <a:xfrm>
            <a:off x="3947350" y="2724012"/>
            <a:ext cx="11184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7F282-41FF-B84D-8BA3-8CA314D418E2}"/>
              </a:ext>
            </a:extLst>
          </p:cNvPr>
          <p:cNvSpPr txBox="1"/>
          <p:nvPr/>
        </p:nvSpPr>
        <p:spPr>
          <a:xfrm>
            <a:off x="6656832" y="297958"/>
            <a:ext cx="2363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Alanine, aspartate and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glutamate metabolism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E0196F-414C-F94E-9935-FB6DAC880F4C}"/>
              </a:ext>
            </a:extLst>
          </p:cNvPr>
          <p:cNvSpPr txBox="1"/>
          <p:nvPr/>
        </p:nvSpPr>
        <p:spPr>
          <a:xfrm>
            <a:off x="6656832" y="754242"/>
            <a:ext cx="254745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N-Acetyl-L-aspartate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L-Aspartate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L-Asparagine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D-Aspartate;</a:t>
            </a:r>
          </a:p>
          <a:p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N-(L-</a:t>
            </a:r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Arginino</a:t>
            </a:r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)succinate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L-Glutamate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Citrate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Succinate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2-Oxoglutarate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D-Glucosamine 6-phosphate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155DE-3004-624A-9676-03A99DF3BF4E}"/>
              </a:ext>
            </a:extLst>
          </p:cNvPr>
          <p:cNvSpPr txBox="1"/>
          <p:nvPr/>
        </p:nvSpPr>
        <p:spPr>
          <a:xfrm>
            <a:off x="9035167" y="324194"/>
            <a:ext cx="2073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Purine metabolism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999FB-A3D3-9646-90F7-6D11D4A80A74}"/>
              </a:ext>
            </a:extLst>
          </p:cNvPr>
          <p:cNvSpPr txBox="1"/>
          <p:nvPr/>
        </p:nvSpPr>
        <p:spPr>
          <a:xfrm>
            <a:off x="9020810" y="559568"/>
            <a:ext cx="36332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GDP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5-Phospho-alpha-D-ribose 1-diphosphate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Adenosine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Deoxyinosine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Xanthosine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Hypoxanthine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Inosine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Guanine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GTP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alpha-D-Ribose 1-phosphate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Adenine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68DC1-05B9-0B4A-AB44-4803EE8A1211}"/>
              </a:ext>
            </a:extLst>
          </p:cNvPr>
          <p:cNvSpPr txBox="1"/>
          <p:nvPr/>
        </p:nvSpPr>
        <p:spPr>
          <a:xfrm>
            <a:off x="6656832" y="2847122"/>
            <a:ext cx="2148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Pyrimidine metabolism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92B75A-703B-4443-B283-9A12FBA15662}"/>
              </a:ext>
            </a:extLst>
          </p:cNvPr>
          <p:cNvSpPr txBox="1"/>
          <p:nvPr/>
        </p:nvSpPr>
        <p:spPr>
          <a:xfrm>
            <a:off x="6656832" y="3154899"/>
            <a:ext cx="36332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UDP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Orotidine 5'-phosphate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Uridine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Deoxycytidine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dTDP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dTMP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Orotate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5-Phospho-alpha-D-ribose 1-diphosphate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en-US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Uracil</a:t>
            </a:r>
            <a:r>
              <a:rPr lang="en-US" sz="1200" i="0" dirty="0">
                <a:solidFill>
                  <a:srgbClr val="4950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4331E-1066-B84E-8E9A-BFC5798D3F34}"/>
              </a:ext>
            </a:extLst>
          </p:cNvPr>
          <p:cNvSpPr txBox="1"/>
          <p:nvPr/>
        </p:nvSpPr>
        <p:spPr>
          <a:xfrm>
            <a:off x="6656832" y="5483506"/>
            <a:ext cx="53489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4.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mTOR inhibition on cell metabolism. The depicted metabolic pathways and the related metabolites inhibited in (WSU)-DLCL2 cells exposed to Torin2 vs. drug vehicle for 12 hr. identified by LC-MS analysis and metabolome-targeting bioinformatics.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ED9640-FAF0-C472-08A7-4EDC5E7B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" y="-391019"/>
            <a:ext cx="6477000" cy="647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E32615-553C-5F4B-174C-17BF6D854C8C}"/>
              </a:ext>
            </a:extLst>
          </p:cNvPr>
          <p:cNvSpPr txBox="1"/>
          <p:nvPr/>
        </p:nvSpPr>
        <p:spPr>
          <a:xfrm>
            <a:off x="1329527" y="3583711"/>
            <a:ext cx="191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Alanine, aspartate and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glutamate metabolism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680CD-3819-267B-1420-52A207E83EE6}"/>
              </a:ext>
            </a:extLst>
          </p:cNvPr>
          <p:cNvSpPr txBox="1"/>
          <p:nvPr/>
        </p:nvSpPr>
        <p:spPr>
          <a:xfrm>
            <a:off x="1628696" y="3306712"/>
            <a:ext cx="16527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Purine metabolism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EFA53-DF1F-6B0B-F7EF-6CAF434183DB}"/>
              </a:ext>
            </a:extLst>
          </p:cNvPr>
          <p:cNvSpPr txBox="1"/>
          <p:nvPr/>
        </p:nvSpPr>
        <p:spPr>
          <a:xfrm>
            <a:off x="3245708" y="392018"/>
            <a:ext cx="169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Pyrimidine metabolism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E6B9F-0E58-D9B9-36D1-E4CE74D1154F}"/>
              </a:ext>
            </a:extLst>
          </p:cNvPr>
          <p:cNvSpPr txBox="1"/>
          <p:nvPr/>
        </p:nvSpPr>
        <p:spPr>
          <a:xfrm>
            <a:off x="2260800" y="1849365"/>
            <a:ext cx="1463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One carbon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pool by folate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07876-1928-CE49-7263-BFD2EACB57C8}"/>
              </a:ext>
            </a:extLst>
          </p:cNvPr>
          <p:cNvSpPr txBox="1"/>
          <p:nvPr/>
        </p:nvSpPr>
        <p:spPr>
          <a:xfrm>
            <a:off x="1998134" y="2347205"/>
            <a:ext cx="1403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Citrate cycle (TCA cycle)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01650-452F-C29C-C1EE-0F186226E0CF}"/>
              </a:ext>
            </a:extLst>
          </p:cNvPr>
          <p:cNvSpPr txBox="1"/>
          <p:nvPr/>
        </p:nvSpPr>
        <p:spPr>
          <a:xfrm>
            <a:off x="3671222" y="4034815"/>
            <a:ext cx="191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Glycine, serine and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threonine metabolism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5F3BA-9CB4-927C-C087-63AB06CCAFB9}"/>
              </a:ext>
            </a:extLst>
          </p:cNvPr>
          <p:cNvSpPr txBox="1"/>
          <p:nvPr/>
        </p:nvSpPr>
        <p:spPr>
          <a:xfrm>
            <a:off x="3715475" y="2133124"/>
            <a:ext cx="157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Glyoxylate   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metabolism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2A9193-44A5-2D4D-9B07-A4CF5B32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427" y="-391018"/>
            <a:ext cx="6407843" cy="647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35D77-25D8-F444-8BA1-FD1E6C2B35BD}"/>
              </a:ext>
            </a:extLst>
          </p:cNvPr>
          <p:cNvSpPr txBox="1"/>
          <p:nvPr/>
        </p:nvSpPr>
        <p:spPr>
          <a:xfrm>
            <a:off x="339327" y="5824095"/>
            <a:ext cx="11262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Supplemental Figure 5.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mTOR inhibition on cell metabolism. The depicted metabolic pathways and the related metabolites inhibited in TMD8 cells exposed to Torin2 vs. drug vehicle for 12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(left panel) and JP cells treated with Torin2 vs. its vehicle for 24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(right panel), detected  by LC-MS analysis and metabolome-targeting bioinformatics.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2BBAF-47E0-F04F-8D27-76019977D384}"/>
              </a:ext>
            </a:extLst>
          </p:cNvPr>
          <p:cNvSpPr txBox="1"/>
          <p:nvPr/>
        </p:nvSpPr>
        <p:spPr>
          <a:xfrm>
            <a:off x="9431598" y="392018"/>
            <a:ext cx="173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Pyrimidine metabolism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84C094-9E15-0444-AFE3-B3D9A58E74A9}"/>
              </a:ext>
            </a:extLst>
          </p:cNvPr>
          <p:cNvSpPr txBox="1"/>
          <p:nvPr/>
        </p:nvSpPr>
        <p:spPr>
          <a:xfrm>
            <a:off x="7767095" y="2021448"/>
            <a:ext cx="1411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Citrate cycle (TCA cycle)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1B7E52-1433-9E4F-A74F-66AB7E9C15B9}"/>
              </a:ext>
            </a:extLst>
          </p:cNvPr>
          <p:cNvSpPr txBox="1"/>
          <p:nvPr/>
        </p:nvSpPr>
        <p:spPr>
          <a:xfrm>
            <a:off x="9682349" y="1770638"/>
            <a:ext cx="1919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Alanine, aspartate and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glutamate metabolism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1EF365-0F4E-5842-A3E5-69543E8BF401}"/>
              </a:ext>
            </a:extLst>
          </p:cNvPr>
          <p:cNvSpPr txBox="1"/>
          <p:nvPr/>
        </p:nvSpPr>
        <p:spPr>
          <a:xfrm>
            <a:off x="8819876" y="3887106"/>
            <a:ext cx="965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229513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801"/>
            <a:ext cx="6277662" cy="5443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59" y="0"/>
            <a:ext cx="6375941" cy="5556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6611" y="5668870"/>
            <a:ext cx="10862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 6.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mTOR inhibition on gene-expression profile. Key functional programs and pathways affected by exposure of DLCL2 cells to Torin2 for 24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detected by whole transcriptome RNA sequencing, followed by Hallmark and KEGG pathways analyses. </a:t>
            </a:r>
          </a:p>
        </p:txBody>
      </p:sp>
    </p:spTree>
    <p:extLst>
      <p:ext uri="{BB962C8B-B14F-4D97-AF65-F5344CB8AC3E}">
        <p14:creationId xmlns:p14="http://schemas.microsoft.com/office/powerpoint/2010/main" val="224562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8854"/>
            <a:ext cx="6139601" cy="5932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92" y="98854"/>
            <a:ext cx="6239773" cy="59329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9152" y="6031802"/>
            <a:ext cx="96817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 7.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mTOR inhibition on gene-expression profile.  Key functional programs and pathways affected by exposure of TMD8 cells to Torin2 for 12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detected by whole transcriptome RNA sequencing, followed by Hallmark and KEGG pathways analyses.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6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7" y="98854"/>
            <a:ext cx="6083900" cy="5648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389" y="210065"/>
            <a:ext cx="6230002" cy="5537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688" y="5967960"/>
            <a:ext cx="9689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 8.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Impact of mTOR inhibition on gene-expression profile.  Key functional programs and pathways affected by exposure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JP cells to Torin2 for 12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detected by whole transcriptome RNA sequencing and followed by Hallmark and KEGG pathways analyses. </a:t>
            </a:r>
          </a:p>
        </p:txBody>
      </p:sp>
    </p:spTree>
    <p:extLst>
      <p:ext uri="{BB962C8B-B14F-4D97-AF65-F5344CB8AC3E}">
        <p14:creationId xmlns:p14="http://schemas.microsoft.com/office/powerpoint/2010/main" val="288408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865</Words>
  <Application>Microsoft Macintosh PowerPoint</Application>
  <PresentationFormat>Widescreen</PresentationFormat>
  <Paragraphs>175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Wasik, Mariusz</dc:creator>
  <cp:lastModifiedBy>Wasik, Mariusz</cp:lastModifiedBy>
  <cp:revision>32</cp:revision>
  <dcterms:created xsi:type="dcterms:W3CDTF">2026-02-01T13:11:41Z</dcterms:created>
  <dcterms:modified xsi:type="dcterms:W3CDTF">2026-02-08T17:40:04Z</dcterms:modified>
</cp:coreProperties>
</file>