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622" y="-8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01.Ricardo\Articulos\79.Ricardo.Proteoma%20saliva%20OE\Supplementary%20Table%206.%20Diferential%20express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6197016460905351"/>
          <c:y val="1.9483682415976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Figuras2!$D$1</c:f>
              <c:strCache>
                <c:ptCount val="1"/>
                <c:pt idx="0">
                  <c:v>Log Fold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093-4E0B-98B7-A2363044E19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093-4E0B-98B7-A2363044E19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093-4E0B-98B7-A2363044E19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093-4E0B-98B7-A2363044E19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093-4E0B-98B7-A2363044E19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093-4E0B-98B7-A2363044E19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093-4E0B-98B7-A2363044E19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0093-4E0B-98B7-A2363044E19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0093-4E0B-98B7-A2363044E19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0093-4E0B-98B7-A2363044E195}"/>
              </c:ext>
            </c:extLst>
          </c:dPt>
          <c:cat>
            <c:strRef>
              <c:f>Figuras2!$A$2:$A$22</c:f>
              <c:strCache>
                <c:ptCount val="21"/>
                <c:pt idx="0">
                  <c:v>mucin/peritrophin-like protein precursor</c:v>
                </c:pt>
                <c:pt idx="1">
                  <c:v>vitellogenin-1</c:v>
                </c:pt>
                <c:pt idx="2">
                  <c:v>laminin subunit beta-1 isoform X1</c:v>
                </c:pt>
                <c:pt idx="3">
                  <c:v>Longipain, putative</c:v>
                </c:pt>
                <c:pt idx="4">
                  <c:v>hemelipoglyco-carrier protein CP3</c:v>
                </c:pt>
                <c:pt idx="5">
                  <c:v>Apolipoprotein B-100, partial</c:v>
                </c:pt>
                <c:pt idx="6">
                  <c:v>synaptogenesis protein syg-2-like</c:v>
                </c:pt>
                <c:pt idx="7">
                  <c:v>carboxypeptidase Q</c:v>
                </c:pt>
                <c:pt idx="8">
                  <c:v>CP3 description</c:v>
                </c:pt>
                <c:pt idx="9">
                  <c:v>vitellogenin receptor</c:v>
                </c:pt>
                <c:pt idx="11">
                  <c:v>pyruvate kinase, putative</c:v>
                </c:pt>
                <c:pt idx="12">
                  <c:v>moubatin 1-like 2</c:v>
                </c:pt>
                <c:pt idx="13">
                  <c:v>acid tail salivary protein</c:v>
                </c:pt>
                <c:pt idx="14">
                  <c:v>histone H4-like, partial</c:v>
                </c:pt>
                <c:pt idx="15">
                  <c:v>phosphatidylinositol transfer protein</c:v>
                </c:pt>
                <c:pt idx="16">
                  <c:v>chymotrypsin inhibitor precursor</c:v>
                </c:pt>
                <c:pt idx="17">
                  <c:v>fructose-1,6-bisphosphate aldolase</c:v>
                </c:pt>
                <c:pt idx="18">
                  <c:v>S-phase kinase-associated protein 1</c:v>
                </c:pt>
                <c:pt idx="19">
                  <c:v>salivary secreted lipocalin</c:v>
                </c:pt>
                <c:pt idx="20">
                  <c:v>moubatin-like 5</c:v>
                </c:pt>
              </c:strCache>
            </c:strRef>
          </c:cat>
          <c:val>
            <c:numRef>
              <c:f>Figuras2!$D$2:$D$22</c:f>
              <c:numCache>
                <c:formatCode>#,##0.00</c:formatCode>
                <c:ptCount val="21"/>
                <c:pt idx="0">
                  <c:v>3.215954342743633</c:v>
                </c:pt>
                <c:pt idx="1">
                  <c:v>3.1248944953923821</c:v>
                </c:pt>
                <c:pt idx="2">
                  <c:v>2.7197259526003976</c:v>
                </c:pt>
                <c:pt idx="3">
                  <c:v>2.6998330201307921</c:v>
                </c:pt>
                <c:pt idx="4">
                  <c:v>2.6211899409211541</c:v>
                </c:pt>
                <c:pt idx="5">
                  <c:v>2.0168634118784685</c:v>
                </c:pt>
                <c:pt idx="6">
                  <c:v>1.9896826047090568</c:v>
                </c:pt>
                <c:pt idx="7">
                  <c:v>1.6570950089821823</c:v>
                </c:pt>
                <c:pt idx="8">
                  <c:v>1.5256240030961314</c:v>
                </c:pt>
                <c:pt idx="9">
                  <c:v>1.4042501367690414</c:v>
                </c:pt>
                <c:pt idx="11">
                  <c:v>-1.1024290454722891</c:v>
                </c:pt>
                <c:pt idx="12">
                  <c:v>-1.1264624210113203</c:v>
                </c:pt>
                <c:pt idx="13">
                  <c:v>-1.1308330885020854</c:v>
                </c:pt>
                <c:pt idx="14">
                  <c:v>-1.1893745053105338</c:v>
                </c:pt>
                <c:pt idx="15">
                  <c:v>-1.1966511187322422</c:v>
                </c:pt>
                <c:pt idx="16">
                  <c:v>-1.1972706240457418</c:v>
                </c:pt>
                <c:pt idx="17">
                  <c:v>-1.2144183849835735</c:v>
                </c:pt>
                <c:pt idx="18">
                  <c:v>-1.4452829043798083</c:v>
                </c:pt>
                <c:pt idx="19">
                  <c:v>-1.4599129800330051</c:v>
                </c:pt>
                <c:pt idx="20">
                  <c:v>-2.6882929413928376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093-4E0B-98B7-A2363044E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39417631"/>
        <c:axId val="439421375"/>
      </c:barChart>
      <c:catAx>
        <c:axId val="439417631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39421375"/>
        <c:crosses val="autoZero"/>
        <c:auto val="1"/>
        <c:lblAlgn val="ctr"/>
        <c:lblOffset val="100"/>
        <c:noMultiLvlLbl val="0"/>
      </c:catAx>
      <c:valAx>
        <c:axId val="439421375"/>
        <c:scaling>
          <c:orientation val="minMax"/>
          <c:max val="3.5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417631"/>
        <c:crossesAt val="1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377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47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037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979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40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126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122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20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126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738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87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BFDF3-3D27-4FDE-B9E5-6A7C4B87B1E1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BC5E9-0154-4B21-A7F4-87B8E123C7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90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/>
          <p:cNvSpPr txBox="1"/>
          <p:nvPr/>
        </p:nvSpPr>
        <p:spPr>
          <a:xfrm>
            <a:off x="701040" y="784860"/>
            <a:ext cx="5494020" cy="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 smtClean="0"/>
              <a:t>Additional file 7. Fig. S2. </a:t>
            </a:r>
            <a:r>
              <a:rPr lang="en-GB" sz="1200" dirty="0" smtClean="0"/>
              <a:t>Top </a:t>
            </a:r>
            <a:r>
              <a:rPr lang="en-GB" sz="1200" dirty="0"/>
              <a:t>10 proteins that are differentially </a:t>
            </a:r>
            <a:r>
              <a:rPr lang="en-GB" sz="1200" dirty="0" smtClean="0"/>
              <a:t>(</a:t>
            </a:r>
            <a:r>
              <a:rPr lang="en-GB" sz="1200" i="1" dirty="0" smtClean="0"/>
              <a:t>P</a:t>
            </a:r>
            <a:r>
              <a:rPr lang="en-GB" sz="1200" dirty="0" smtClean="0"/>
              <a:t> &lt; </a:t>
            </a:r>
            <a:r>
              <a:rPr lang="en-GB" sz="1200" dirty="0"/>
              <a:t>0.05) overexpressed in female saliva </a:t>
            </a:r>
            <a:r>
              <a:rPr lang="en-GB" sz="1200" dirty="0" smtClean="0"/>
              <a:t>(orange) </a:t>
            </a:r>
            <a:r>
              <a:rPr lang="en-GB" sz="1200" dirty="0"/>
              <a:t>or male saliva (blue).</a:t>
            </a:r>
            <a:endParaRPr lang="en-US" sz="1200" dirty="0"/>
          </a:p>
          <a:p>
            <a:pPr algn="just"/>
            <a:endParaRPr lang="en-US" sz="1200" dirty="0"/>
          </a:p>
        </p:txBody>
      </p:sp>
      <p:grpSp>
        <p:nvGrpSpPr>
          <p:cNvPr id="14" name="Grupo 13"/>
          <p:cNvGrpSpPr/>
          <p:nvPr/>
        </p:nvGrpSpPr>
        <p:grpSpPr>
          <a:xfrm>
            <a:off x="365760" y="1651634"/>
            <a:ext cx="5989536" cy="3910965"/>
            <a:chOff x="419100" y="2124074"/>
            <a:chExt cx="5989536" cy="3910965"/>
          </a:xfrm>
        </p:grpSpPr>
        <p:graphicFrame>
          <p:nvGraphicFramePr>
            <p:cNvPr id="4" name="Gráfico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9746655"/>
                </p:ext>
              </p:extLst>
            </p:nvPr>
          </p:nvGraphicFramePr>
          <p:xfrm>
            <a:off x="2045220" y="2124074"/>
            <a:ext cx="2916000" cy="39109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Rectángulo 7"/>
            <p:cNvSpPr/>
            <p:nvPr/>
          </p:nvSpPr>
          <p:spPr>
            <a:xfrm>
              <a:off x="4755096" y="2644378"/>
              <a:ext cx="1653540" cy="33239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extracellular matrix</a:t>
              </a:r>
            </a:p>
            <a:p>
              <a:r>
                <a:rPr lang="en-US" sz="1000" dirty="0"/>
                <a:t>heme/ iron binding</a:t>
              </a:r>
            </a:p>
            <a:p>
              <a:r>
                <a:rPr lang="en-US" sz="1000" dirty="0"/>
                <a:t>extracellular matrix</a:t>
              </a:r>
            </a:p>
            <a:p>
              <a:r>
                <a:rPr lang="en-US" sz="1000" dirty="0"/>
                <a:t>protease</a:t>
              </a:r>
            </a:p>
            <a:p>
              <a:r>
                <a:rPr lang="en-US" sz="1000" dirty="0"/>
                <a:t>heme/ iron binding</a:t>
              </a:r>
            </a:p>
            <a:p>
              <a:r>
                <a:rPr lang="en-US" sz="1000" dirty="0"/>
                <a:t>metabolism, lipids</a:t>
              </a:r>
            </a:p>
            <a:p>
              <a:r>
                <a:rPr lang="en-US" sz="1000" dirty="0"/>
                <a:t>unknown function</a:t>
              </a:r>
            </a:p>
            <a:p>
              <a:r>
                <a:rPr lang="en-US" sz="1000" dirty="0"/>
                <a:t>protease</a:t>
              </a:r>
            </a:p>
            <a:p>
              <a:r>
                <a:rPr lang="en-US" sz="1000" dirty="0"/>
                <a:t>heme/ iron binding</a:t>
              </a:r>
            </a:p>
            <a:p>
              <a:r>
                <a:rPr lang="en-US" sz="1000" dirty="0"/>
                <a:t>transporter/ receptors</a:t>
              </a:r>
            </a:p>
            <a:p>
              <a:endParaRPr lang="en-US" sz="1000" dirty="0"/>
            </a:p>
            <a:p>
              <a:r>
                <a:rPr lang="en-US" sz="1000" dirty="0"/>
                <a:t>metabolism, carbohydrates</a:t>
              </a:r>
            </a:p>
            <a:p>
              <a:r>
                <a:rPr lang="en-US" sz="1000" dirty="0"/>
                <a:t>lipocalin</a:t>
              </a:r>
            </a:p>
            <a:p>
              <a:r>
                <a:rPr lang="en-US" sz="1000" dirty="0"/>
                <a:t>unknown function</a:t>
              </a:r>
            </a:p>
            <a:p>
              <a:r>
                <a:rPr lang="en-US" sz="1000" dirty="0"/>
                <a:t>nuclear regulation</a:t>
              </a:r>
            </a:p>
            <a:p>
              <a:r>
                <a:rPr lang="en-US" sz="1000" dirty="0"/>
                <a:t>metabolism, lipids</a:t>
              </a:r>
            </a:p>
            <a:p>
              <a:r>
                <a:rPr lang="en-US" sz="1000" dirty="0"/>
                <a:t>protease inhibitor</a:t>
              </a:r>
            </a:p>
            <a:p>
              <a:r>
                <a:rPr lang="en-US" sz="1000" dirty="0"/>
                <a:t>metabolism, carbohydrates</a:t>
              </a:r>
            </a:p>
            <a:p>
              <a:r>
                <a:rPr lang="en-US" sz="1000" dirty="0"/>
                <a:t>unknown function</a:t>
              </a:r>
            </a:p>
            <a:p>
              <a:r>
                <a:rPr lang="en-US" sz="1000" dirty="0"/>
                <a:t>lipocalin</a:t>
              </a:r>
            </a:p>
            <a:p>
              <a:r>
                <a:rPr lang="en-US" sz="1000" dirty="0"/>
                <a:t>lipocalin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419100" y="2490490"/>
              <a:ext cx="2118360" cy="3477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r"/>
              <a:endParaRPr lang="en-US" sz="1000" dirty="0"/>
            </a:p>
            <a:p>
              <a:pPr algn="r"/>
              <a:r>
                <a:rPr lang="en-US" sz="1000" dirty="0"/>
                <a:t>mucin/peritrophin-like protein </a:t>
              </a:r>
              <a:r>
                <a:rPr lang="en-US" sz="1000" dirty="0" smtClean="0"/>
                <a:t>vitellogenin-1</a:t>
              </a:r>
              <a:endParaRPr lang="en-US" sz="1000" dirty="0"/>
            </a:p>
            <a:p>
              <a:pPr algn="r"/>
              <a:r>
                <a:rPr lang="en-US" sz="1000" dirty="0" err="1"/>
                <a:t>laminin</a:t>
              </a:r>
              <a:r>
                <a:rPr lang="en-US" sz="1000" dirty="0"/>
                <a:t> subunit beta-1 </a:t>
              </a:r>
              <a:endParaRPr lang="en-US" sz="1000" dirty="0" smtClean="0"/>
            </a:p>
            <a:p>
              <a:pPr algn="r"/>
              <a:r>
                <a:rPr lang="en-US" sz="1000" dirty="0" smtClean="0"/>
                <a:t>Longipain</a:t>
              </a:r>
              <a:endParaRPr lang="en-US" sz="1000" dirty="0"/>
            </a:p>
            <a:p>
              <a:pPr algn="r"/>
              <a:r>
                <a:rPr lang="en-US" sz="1000" dirty="0" err="1" smtClean="0"/>
                <a:t>Hemelipoglyco</a:t>
              </a:r>
              <a:r>
                <a:rPr lang="en-US" sz="1000" dirty="0" smtClean="0"/>
                <a:t>-carrier protein CP3</a:t>
              </a:r>
              <a:endParaRPr lang="en-US" sz="1000" dirty="0"/>
            </a:p>
            <a:p>
              <a:pPr algn="r"/>
              <a:r>
                <a:rPr lang="en-US" sz="1000" dirty="0" err="1"/>
                <a:t>Apolipoprotein</a:t>
              </a:r>
              <a:r>
                <a:rPr lang="en-US" sz="1000" dirty="0"/>
                <a:t> </a:t>
              </a:r>
              <a:r>
                <a:rPr lang="en-US" sz="1000" dirty="0" smtClean="0"/>
                <a:t>B-100</a:t>
              </a:r>
              <a:endParaRPr lang="en-US" sz="1000" dirty="0"/>
            </a:p>
            <a:p>
              <a:pPr algn="r"/>
              <a:r>
                <a:rPr lang="en-US" sz="1000" dirty="0"/>
                <a:t>synaptogenesis </a:t>
              </a:r>
              <a:r>
                <a:rPr lang="en-US" sz="1000" dirty="0" smtClean="0"/>
                <a:t>protein</a:t>
              </a:r>
              <a:endParaRPr lang="en-US" sz="1000" dirty="0"/>
            </a:p>
            <a:p>
              <a:pPr algn="r"/>
              <a:r>
                <a:rPr lang="en-US" sz="1000" dirty="0"/>
                <a:t>carboxypeptidase Q</a:t>
              </a:r>
            </a:p>
            <a:p>
              <a:pPr algn="r"/>
              <a:r>
                <a:rPr lang="en-US" sz="1000" dirty="0"/>
                <a:t>CP3 description</a:t>
              </a:r>
            </a:p>
            <a:p>
              <a:pPr algn="r"/>
              <a:r>
                <a:rPr lang="en-US" sz="1000" dirty="0"/>
                <a:t>vitellogenin receptor</a:t>
              </a:r>
            </a:p>
            <a:p>
              <a:pPr algn="r"/>
              <a:endParaRPr lang="en-US" sz="1000" dirty="0"/>
            </a:p>
            <a:p>
              <a:pPr algn="r"/>
              <a:r>
                <a:rPr lang="en-US" sz="1000" dirty="0"/>
                <a:t>pyruvate </a:t>
              </a:r>
              <a:r>
                <a:rPr lang="en-US" sz="1000" dirty="0" smtClean="0"/>
                <a:t>kinase</a:t>
              </a:r>
              <a:endParaRPr lang="en-US" sz="1000" dirty="0"/>
            </a:p>
            <a:p>
              <a:pPr algn="r"/>
              <a:r>
                <a:rPr lang="en-US" sz="1000" dirty="0"/>
                <a:t>moubatin 1-like 2</a:t>
              </a:r>
            </a:p>
            <a:p>
              <a:pPr algn="r"/>
              <a:r>
                <a:rPr lang="en-US" sz="1000" dirty="0"/>
                <a:t>acid tail salivary protein</a:t>
              </a:r>
            </a:p>
            <a:p>
              <a:pPr algn="r"/>
              <a:r>
                <a:rPr lang="en-US" sz="1000" dirty="0"/>
                <a:t>histone </a:t>
              </a:r>
              <a:r>
                <a:rPr lang="en-US" sz="1000" dirty="0" smtClean="0"/>
                <a:t>H4-like</a:t>
              </a:r>
              <a:endParaRPr lang="en-US" sz="1000" dirty="0"/>
            </a:p>
            <a:p>
              <a:pPr algn="r"/>
              <a:r>
                <a:rPr lang="en-US" sz="1000" dirty="0"/>
                <a:t>phosphatidylinositol transfer protein</a:t>
              </a:r>
            </a:p>
            <a:p>
              <a:pPr algn="r"/>
              <a:r>
                <a:rPr lang="en-US" sz="1000" dirty="0"/>
                <a:t>chymotrypsin </a:t>
              </a:r>
              <a:r>
                <a:rPr lang="en-US" sz="1000" dirty="0" smtClean="0"/>
                <a:t>inhibitor</a:t>
              </a:r>
              <a:endParaRPr lang="en-US" sz="1000" dirty="0"/>
            </a:p>
            <a:p>
              <a:pPr algn="r"/>
              <a:r>
                <a:rPr lang="en-US" sz="1000" dirty="0"/>
                <a:t>fructose-1,6-bisphosphate aldolase</a:t>
              </a:r>
            </a:p>
            <a:p>
              <a:pPr algn="r"/>
              <a:r>
                <a:rPr lang="en-US" sz="1000" dirty="0"/>
                <a:t>S-phase kinase-associated protein 1</a:t>
              </a:r>
            </a:p>
            <a:p>
              <a:pPr algn="r"/>
              <a:r>
                <a:rPr lang="en-US" sz="1000" dirty="0"/>
                <a:t>salivary secreted lipocalin</a:t>
              </a:r>
            </a:p>
            <a:p>
              <a:pPr algn="r"/>
              <a:r>
                <a:rPr lang="en-US" sz="1000" dirty="0"/>
                <a:t>moubatin-like 5</a:t>
              </a: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1333284" y="2177595"/>
              <a:ext cx="12041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s-ES" sz="1000" b="1" dirty="0" err="1" smtClean="0"/>
                <a:t>Protein</a:t>
              </a:r>
              <a:r>
                <a:rPr lang="es-ES" sz="1000" b="1" dirty="0" smtClean="0"/>
                <a:t> </a:t>
              </a:r>
              <a:r>
                <a:rPr lang="es-ES" sz="1000" b="1" dirty="0" err="1" smtClean="0"/>
                <a:t>description</a:t>
              </a:r>
              <a:endParaRPr lang="en-US" sz="1000" b="1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4755096" y="2177595"/>
              <a:ext cx="12330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000" b="1" dirty="0" err="1" smtClean="0"/>
                <a:t>Functional</a:t>
              </a:r>
              <a:r>
                <a:rPr lang="es-ES" sz="1000" b="1" dirty="0" smtClean="0"/>
                <a:t> </a:t>
              </a:r>
              <a:r>
                <a:rPr lang="es-ES" sz="1000" b="1" dirty="0" err="1" smtClean="0"/>
                <a:t>category</a:t>
              </a:r>
              <a:endParaRPr 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637656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</TotalTime>
  <Words>132</Words>
  <Application>Microsoft Office PowerPoint</Application>
  <PresentationFormat>A4 (210 x 297 mm)</PresentationFormat>
  <Paragraphs>46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Pérez Sánchez</dc:creator>
  <cp:lastModifiedBy>Ricardo Pérez Sánchez</cp:lastModifiedBy>
  <cp:revision>32</cp:revision>
  <cp:lastPrinted>2021-07-22T10:37:58Z</cp:lastPrinted>
  <dcterms:created xsi:type="dcterms:W3CDTF">2021-05-31T14:54:17Z</dcterms:created>
  <dcterms:modified xsi:type="dcterms:W3CDTF">2021-09-10T08:02:18Z</dcterms:modified>
</cp:coreProperties>
</file>