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594" y="-86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731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41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16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71475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771900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188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215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732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276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081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79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633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386387" y="396701"/>
            <a:ext cx="1671638" cy="845220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71475" y="396701"/>
            <a:ext cx="4900613" cy="845220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12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6DE91-784B-4DCB-9969-3870CABF2DE2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E0545-F403-4611-ACC0-63619964C2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99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1172105" y="826833"/>
            <a:ext cx="4528709" cy="4423664"/>
            <a:chOff x="996845" y="2510853"/>
            <a:chExt cx="4528709" cy="4423664"/>
          </a:xfrm>
        </p:grpSpPr>
        <p:sp>
          <p:nvSpPr>
            <p:cNvPr id="6" name="5 CuadroTexto"/>
            <p:cNvSpPr txBox="1"/>
            <p:nvPr/>
          </p:nvSpPr>
          <p:spPr>
            <a:xfrm>
              <a:off x="2583938" y="2660543"/>
              <a:ext cx="1039387" cy="461665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b="1" dirty="0" err="1" smtClean="0"/>
                <a:t>Female</a:t>
              </a:r>
              <a:r>
                <a:rPr lang="es-ES" sz="1200" b="1" dirty="0" smtClean="0"/>
                <a:t> saliva</a:t>
              </a:r>
            </a:p>
            <a:p>
              <a:pPr algn="ctr"/>
              <a:r>
                <a:rPr lang="es-ES" sz="1200" b="1" dirty="0" err="1" smtClean="0"/>
                <a:t>Male</a:t>
              </a:r>
              <a:r>
                <a:rPr lang="es-ES" sz="1200" b="1" dirty="0" smtClean="0"/>
                <a:t> saliva</a:t>
              </a: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2657836" y="3395893"/>
              <a:ext cx="891591" cy="461665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smtClean="0"/>
                <a:t>In-</a:t>
              </a:r>
              <a:r>
                <a:rPr lang="es-ES" sz="1200" dirty="0" err="1" smtClean="0"/>
                <a:t>solution</a:t>
              </a:r>
              <a:r>
                <a:rPr lang="es-ES" sz="1200" dirty="0" smtClean="0"/>
                <a:t> </a:t>
              </a:r>
            </a:p>
            <a:p>
              <a:pPr algn="ctr"/>
              <a:r>
                <a:rPr lang="es-ES" sz="1200" dirty="0" err="1" smtClean="0"/>
                <a:t>digestion</a:t>
              </a:r>
              <a:endParaRPr lang="es-ES" sz="1200" dirty="0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1292051" y="4902271"/>
              <a:ext cx="2372642" cy="276999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200" dirty="0" smtClean="0"/>
                <a:t>LC-MS/MS</a:t>
              </a: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253651" y="4902271"/>
              <a:ext cx="881011" cy="276999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smtClean="0"/>
                <a:t>SWATH-MS</a:t>
              </a:r>
              <a:endParaRPr lang="es-ES" sz="1200" dirty="0"/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4110150" y="5366732"/>
              <a:ext cx="1168012" cy="461665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 smtClean="0"/>
                <a:t>Peak</a:t>
              </a:r>
              <a:r>
                <a:rPr lang="es-ES" sz="1200" dirty="0" smtClean="0"/>
                <a:t> View</a:t>
              </a:r>
            </a:p>
            <a:p>
              <a:pPr algn="ctr"/>
              <a:r>
                <a:rPr lang="es-ES" sz="1200" dirty="0" smtClean="0"/>
                <a:t>(</a:t>
              </a:r>
              <a:r>
                <a:rPr lang="es-ES" sz="1200" dirty="0" err="1" smtClean="0"/>
                <a:t>Quantification</a:t>
              </a:r>
              <a:r>
                <a:rPr lang="es-ES" sz="1200" dirty="0" smtClean="0"/>
                <a:t>)</a:t>
              </a:r>
              <a:endParaRPr lang="es-ES" sz="1200" dirty="0"/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2040124" y="5368254"/>
              <a:ext cx="957955" cy="276999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 smtClean="0"/>
                <a:t>Protein</a:t>
              </a:r>
              <a:r>
                <a:rPr lang="es-ES" sz="1200" dirty="0" smtClean="0"/>
                <a:t> </a:t>
              </a:r>
              <a:r>
                <a:rPr lang="es-ES" sz="1200" dirty="0" err="1" smtClean="0"/>
                <a:t>Pilot</a:t>
              </a:r>
              <a:endParaRPr lang="es-ES" sz="1200" dirty="0"/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2219647" y="4240179"/>
              <a:ext cx="674544" cy="461665"/>
            </a:xfrm>
            <a:prstGeom prst="rect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 smtClean="0"/>
                <a:t>Female</a:t>
              </a:r>
              <a:r>
                <a:rPr lang="es-ES" sz="1200" dirty="0" smtClean="0"/>
                <a:t> </a:t>
              </a:r>
            </a:p>
            <a:p>
              <a:pPr algn="ctr"/>
              <a:r>
                <a:rPr lang="es-ES" sz="1200" dirty="0" smtClean="0"/>
                <a:t>pool</a:t>
              </a:r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3959204" y="4240179"/>
              <a:ext cx="1338828" cy="461665"/>
            </a:xfrm>
            <a:prstGeom prst="rect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 smtClean="0"/>
                <a:t>Female</a:t>
              </a:r>
              <a:r>
                <a:rPr lang="es-ES" sz="1200" dirty="0" smtClean="0"/>
                <a:t> and </a:t>
              </a:r>
              <a:r>
                <a:rPr lang="es-ES" sz="1200" dirty="0" err="1" smtClean="0"/>
                <a:t>male</a:t>
              </a:r>
              <a:endParaRPr lang="es-ES" sz="1200" dirty="0" smtClean="0"/>
            </a:p>
            <a:p>
              <a:pPr algn="ctr"/>
              <a:r>
                <a:rPr lang="es-ES" sz="1200" dirty="0" smtClean="0"/>
                <a:t>individual </a:t>
              </a:r>
              <a:r>
                <a:rPr lang="es-ES" sz="1200" dirty="0" err="1" smtClean="0"/>
                <a:t>samples</a:t>
              </a:r>
              <a:endParaRPr lang="es-ES" sz="1200" dirty="0" smtClean="0"/>
            </a:p>
          </p:txBody>
        </p:sp>
        <p:cxnSp>
          <p:nvCxnSpPr>
            <p:cNvPr id="41" name="40 Conector recto de flecha"/>
            <p:cNvCxnSpPr/>
            <p:nvPr/>
          </p:nvCxnSpPr>
          <p:spPr>
            <a:xfrm>
              <a:off x="2556919" y="4722557"/>
              <a:ext cx="0" cy="118129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 de flecha"/>
            <p:cNvCxnSpPr/>
            <p:nvPr/>
          </p:nvCxnSpPr>
          <p:spPr>
            <a:xfrm>
              <a:off x="4682267" y="4722557"/>
              <a:ext cx="0" cy="118129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 de flecha"/>
            <p:cNvCxnSpPr/>
            <p:nvPr/>
          </p:nvCxnSpPr>
          <p:spPr>
            <a:xfrm>
              <a:off x="2533105" y="5204401"/>
              <a:ext cx="0" cy="118129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 de flecha"/>
            <p:cNvCxnSpPr/>
            <p:nvPr/>
          </p:nvCxnSpPr>
          <p:spPr>
            <a:xfrm>
              <a:off x="4694155" y="5213227"/>
              <a:ext cx="0" cy="118129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43 CuadroTexto"/>
            <p:cNvSpPr txBox="1"/>
            <p:nvPr/>
          </p:nvSpPr>
          <p:spPr>
            <a:xfrm>
              <a:off x="1950202" y="6515021"/>
              <a:ext cx="2739533" cy="276999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s-ES" sz="1200" b="1" dirty="0" err="1" smtClean="0"/>
                <a:t>Proteomics</a:t>
              </a:r>
              <a:r>
                <a:rPr lang="es-ES" sz="1200" b="1" dirty="0" smtClean="0"/>
                <a:t> </a:t>
              </a:r>
              <a:r>
                <a:rPr lang="es-ES" sz="1200" b="1" dirty="0" err="1" smtClean="0"/>
                <a:t>informed</a:t>
              </a:r>
              <a:r>
                <a:rPr lang="es-ES" sz="1200" b="1" dirty="0" smtClean="0"/>
                <a:t> </a:t>
              </a:r>
              <a:r>
                <a:rPr lang="es-ES" sz="1200" b="1" dirty="0" err="1" smtClean="0"/>
                <a:t>by</a:t>
              </a:r>
              <a:r>
                <a:rPr lang="es-ES" sz="1200" b="1" dirty="0" smtClean="0"/>
                <a:t> transcriptomics</a:t>
              </a:r>
              <a:endParaRPr lang="es-ES" sz="1200" b="1" dirty="0"/>
            </a:p>
          </p:txBody>
        </p:sp>
        <p:sp>
          <p:nvSpPr>
            <p:cNvPr id="54" name="53 Llamada de flecha a la derecha"/>
            <p:cNvSpPr/>
            <p:nvPr/>
          </p:nvSpPr>
          <p:spPr>
            <a:xfrm rot="5400000">
              <a:off x="3019907" y="4168314"/>
              <a:ext cx="550267" cy="4005981"/>
            </a:xfrm>
            <a:prstGeom prst="rightArrowCallout">
              <a:avLst/>
            </a:prstGeom>
            <a:gradFill flip="none"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1200"/>
            </a:p>
          </p:txBody>
        </p:sp>
        <p:sp>
          <p:nvSpPr>
            <p:cNvPr id="40" name="27 CuadroTexto"/>
            <p:cNvSpPr txBox="1"/>
            <p:nvPr/>
          </p:nvSpPr>
          <p:spPr>
            <a:xfrm>
              <a:off x="3112091" y="4240179"/>
              <a:ext cx="537327" cy="461665"/>
            </a:xfrm>
            <a:prstGeom prst="rect">
              <a:avLst/>
            </a:prstGeom>
            <a:ln w="127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/>
                <a:t>M</a:t>
              </a:r>
              <a:r>
                <a:rPr lang="es-ES" sz="1200" dirty="0" err="1" smtClean="0"/>
                <a:t>ale</a:t>
              </a:r>
              <a:r>
                <a:rPr lang="es-ES" sz="1200" dirty="0" smtClean="0"/>
                <a:t> </a:t>
              </a:r>
            </a:p>
            <a:p>
              <a:pPr algn="ctr"/>
              <a:r>
                <a:rPr lang="es-ES" sz="1200" dirty="0" smtClean="0"/>
                <a:t>pool</a:t>
              </a:r>
            </a:p>
          </p:txBody>
        </p:sp>
        <p:cxnSp>
          <p:nvCxnSpPr>
            <p:cNvPr id="42" name="40 Conector recto de flecha"/>
            <p:cNvCxnSpPr/>
            <p:nvPr/>
          </p:nvCxnSpPr>
          <p:spPr>
            <a:xfrm>
              <a:off x="3380754" y="4722557"/>
              <a:ext cx="0" cy="118129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upo 11"/>
            <p:cNvGrpSpPr/>
            <p:nvPr/>
          </p:nvGrpSpPr>
          <p:grpSpPr>
            <a:xfrm>
              <a:off x="2519101" y="4100230"/>
              <a:ext cx="2083461" cy="126640"/>
              <a:chOff x="2519101" y="4100230"/>
              <a:chExt cx="2083461" cy="126640"/>
            </a:xfrm>
          </p:grpSpPr>
          <p:cxnSp>
            <p:nvCxnSpPr>
              <p:cNvPr id="39" name="38 Conector recto"/>
              <p:cNvCxnSpPr/>
              <p:nvPr/>
            </p:nvCxnSpPr>
            <p:spPr>
              <a:xfrm flipV="1">
                <a:off x="2519101" y="4100230"/>
                <a:ext cx="2083461" cy="8511"/>
              </a:xfrm>
              <a:prstGeom prst="lin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40 Conector recto de flecha"/>
              <p:cNvCxnSpPr/>
              <p:nvPr/>
            </p:nvCxnSpPr>
            <p:spPr>
              <a:xfrm>
                <a:off x="2532403" y="4108741"/>
                <a:ext cx="0" cy="118129"/>
              </a:xfrm>
              <a:prstGeom prst="straightConnector1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40 Conector recto de flecha"/>
              <p:cNvCxnSpPr/>
              <p:nvPr/>
            </p:nvCxnSpPr>
            <p:spPr>
              <a:xfrm>
                <a:off x="3368541" y="4108741"/>
                <a:ext cx="0" cy="118129"/>
              </a:xfrm>
              <a:prstGeom prst="straightConnector1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40 Conector recto de flecha"/>
              <p:cNvCxnSpPr/>
              <p:nvPr/>
            </p:nvCxnSpPr>
            <p:spPr>
              <a:xfrm>
                <a:off x="4586390" y="4108741"/>
                <a:ext cx="0" cy="118129"/>
              </a:xfrm>
              <a:prstGeom prst="straightConnector1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3" name="40 Conector recto de flecha"/>
            <p:cNvCxnSpPr/>
            <p:nvPr/>
          </p:nvCxnSpPr>
          <p:spPr>
            <a:xfrm>
              <a:off x="3103524" y="3892934"/>
              <a:ext cx="2659" cy="144254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40 Conector recto de flecha"/>
            <p:cNvCxnSpPr/>
            <p:nvPr/>
          </p:nvCxnSpPr>
          <p:spPr>
            <a:xfrm flipH="1">
              <a:off x="3102302" y="3184084"/>
              <a:ext cx="2659" cy="185663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31 CuadroTexto"/>
            <p:cNvSpPr txBox="1"/>
            <p:nvPr/>
          </p:nvSpPr>
          <p:spPr>
            <a:xfrm>
              <a:off x="1300804" y="4240179"/>
              <a:ext cx="738023" cy="461665"/>
            </a:xfrm>
            <a:prstGeom prst="rect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 smtClean="0"/>
                <a:t>Female</a:t>
              </a:r>
              <a:r>
                <a:rPr lang="es-ES" sz="1200" dirty="0" smtClean="0"/>
                <a:t> </a:t>
              </a:r>
            </a:p>
            <a:p>
              <a:pPr algn="ctr"/>
              <a:r>
                <a:rPr lang="es-ES" sz="1200" dirty="0" smtClean="0"/>
                <a:t>gel </a:t>
              </a:r>
              <a:r>
                <a:rPr lang="es-ES" sz="1200" dirty="0" err="1" smtClean="0"/>
                <a:t>slices</a:t>
              </a:r>
              <a:endParaRPr lang="es-ES" sz="1200" dirty="0" smtClean="0"/>
            </a:p>
          </p:txBody>
        </p:sp>
        <p:sp>
          <p:nvSpPr>
            <p:cNvPr id="71" name="10 CuadroTexto"/>
            <p:cNvSpPr txBox="1"/>
            <p:nvPr/>
          </p:nvSpPr>
          <p:spPr>
            <a:xfrm>
              <a:off x="1292051" y="3394468"/>
              <a:ext cx="755528" cy="461665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dirty="0" smtClean="0"/>
                <a:t>In-gel</a:t>
              </a:r>
            </a:p>
            <a:p>
              <a:pPr algn="ctr"/>
              <a:r>
                <a:rPr lang="es-ES" sz="1200" dirty="0" err="1" smtClean="0"/>
                <a:t>digestion</a:t>
              </a:r>
              <a:endParaRPr lang="es-ES" sz="1200" dirty="0"/>
            </a:p>
          </p:txBody>
        </p:sp>
        <p:cxnSp>
          <p:nvCxnSpPr>
            <p:cNvPr id="75" name="40 Conector recto de flecha"/>
            <p:cNvCxnSpPr/>
            <p:nvPr/>
          </p:nvCxnSpPr>
          <p:spPr>
            <a:xfrm>
              <a:off x="1669815" y="3044074"/>
              <a:ext cx="1" cy="301961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40 Conector recto de flecha"/>
            <p:cNvCxnSpPr/>
            <p:nvPr/>
          </p:nvCxnSpPr>
          <p:spPr>
            <a:xfrm>
              <a:off x="1669815" y="4731091"/>
              <a:ext cx="0" cy="118129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40 Conector recto de flecha"/>
            <p:cNvCxnSpPr/>
            <p:nvPr/>
          </p:nvCxnSpPr>
          <p:spPr>
            <a:xfrm flipH="1">
              <a:off x="1667318" y="3915744"/>
              <a:ext cx="4994" cy="264961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57 Rectángulo"/>
            <p:cNvSpPr/>
            <p:nvPr/>
          </p:nvSpPr>
          <p:spPr>
            <a:xfrm>
              <a:off x="996845" y="2510853"/>
              <a:ext cx="4528709" cy="4423664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 smtClean="0"/>
                <a:t>0</a:t>
              </a:r>
              <a:endParaRPr lang="es-ES" sz="1200" dirty="0"/>
            </a:p>
          </p:txBody>
        </p:sp>
        <p:sp>
          <p:nvSpPr>
            <p:cNvPr id="52" name="51 CuadroTexto"/>
            <p:cNvSpPr txBox="1"/>
            <p:nvPr/>
          </p:nvSpPr>
          <p:spPr>
            <a:xfrm>
              <a:off x="1221840" y="5934637"/>
              <a:ext cx="39857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dirty="0" err="1" smtClean="0"/>
                <a:t>Database</a:t>
              </a:r>
              <a:r>
                <a:rPr lang="es-ES" sz="1200" dirty="0"/>
                <a:t> </a:t>
              </a:r>
              <a:r>
                <a:rPr lang="es-ES" sz="1200" dirty="0" err="1" smtClean="0"/>
                <a:t>search</a:t>
              </a:r>
              <a:r>
                <a:rPr lang="es-ES" sz="1200" dirty="0" smtClean="0"/>
                <a:t> (</a:t>
              </a:r>
              <a:r>
                <a:rPr lang="es-ES" sz="1200" i="1" dirty="0" smtClean="0"/>
                <a:t>Ornithodoros erraticus </a:t>
              </a:r>
              <a:r>
                <a:rPr lang="es-ES" sz="1200" dirty="0" smtClean="0"/>
                <a:t>sialotranscriptome)</a:t>
              </a:r>
              <a:endParaRPr lang="es-ES" sz="1200" dirty="0"/>
            </a:p>
          </p:txBody>
        </p:sp>
        <p:sp>
          <p:nvSpPr>
            <p:cNvPr id="43" name="5 CuadroTexto"/>
            <p:cNvSpPr txBox="1"/>
            <p:nvPr/>
          </p:nvSpPr>
          <p:spPr>
            <a:xfrm>
              <a:off x="1150122" y="2660543"/>
              <a:ext cx="1039388" cy="276999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200" b="1" dirty="0" err="1" smtClean="0"/>
                <a:t>Female</a:t>
              </a:r>
              <a:r>
                <a:rPr lang="es-ES" sz="1200" b="1" dirty="0" smtClean="0"/>
                <a:t> saliva</a:t>
              </a:r>
            </a:p>
          </p:txBody>
        </p:sp>
        <p:grpSp>
          <p:nvGrpSpPr>
            <p:cNvPr id="13" name="Grupo 12"/>
            <p:cNvGrpSpPr/>
            <p:nvPr/>
          </p:nvGrpSpPr>
          <p:grpSpPr>
            <a:xfrm>
              <a:off x="3623325" y="2654748"/>
              <a:ext cx="1871489" cy="1322893"/>
              <a:chOff x="3623325" y="2654748"/>
              <a:chExt cx="1871489" cy="1322893"/>
            </a:xfrm>
          </p:grpSpPr>
          <p:pic>
            <p:nvPicPr>
              <p:cNvPr id="10" name="Imagen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81" r="11393"/>
              <a:stretch/>
            </p:blipFill>
            <p:spPr>
              <a:xfrm rot="16200000">
                <a:off x="3913941" y="2524899"/>
                <a:ext cx="1317098" cy="1588386"/>
              </a:xfrm>
              <a:prstGeom prst="rect">
                <a:avLst/>
              </a:prstGeom>
            </p:spPr>
          </p:pic>
          <p:sp>
            <p:nvSpPr>
              <p:cNvPr id="48" name="5 CuadroTexto"/>
              <p:cNvSpPr txBox="1"/>
              <p:nvPr/>
            </p:nvSpPr>
            <p:spPr>
              <a:xfrm>
                <a:off x="3623325" y="2654748"/>
                <a:ext cx="1871489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b="1" i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Ornithodoros  erraticus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6265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45</Words>
  <Application>Microsoft Office PowerPoint</Application>
  <PresentationFormat>A4 (210 x 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Oleaga</dc:creator>
  <cp:lastModifiedBy>Ricardo Pérez Sánchez</cp:lastModifiedBy>
  <cp:revision>43</cp:revision>
  <dcterms:created xsi:type="dcterms:W3CDTF">2021-03-05T13:12:47Z</dcterms:created>
  <dcterms:modified xsi:type="dcterms:W3CDTF">2021-09-10T08:04:50Z</dcterms:modified>
</cp:coreProperties>
</file>