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78_B204800C.xml" ContentType="application/vnd.ms-powerpoint.comments+xml"/>
  <Override PartName="/ppt/notesSlides/notesSlide1.xml" ContentType="application/vnd.openxmlformats-officedocument.presentationml.notesSlide+xml"/>
  <Override PartName="/ppt/comments/modernComment_102_1374A5F8.xml" ContentType="application/vnd.ms-powerpoint.comments+xml"/>
  <Override PartName="/ppt/comments/modernComment_165_BB58F314.xml" ContentType="application/vnd.ms-powerpoint.comment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6"/>
  </p:notesMasterIdLst>
  <p:sldIdLst>
    <p:sldId id="376" r:id="rId2"/>
    <p:sldId id="375" r:id="rId3"/>
    <p:sldId id="303" r:id="rId4"/>
    <p:sldId id="304" r:id="rId5"/>
    <p:sldId id="305" r:id="rId6"/>
    <p:sldId id="306" r:id="rId7"/>
    <p:sldId id="307" r:id="rId8"/>
    <p:sldId id="308" r:id="rId9"/>
    <p:sldId id="309" r:id="rId10"/>
    <p:sldId id="258" r:id="rId11"/>
    <p:sldId id="357" r:id="rId12"/>
    <p:sldId id="352" r:id="rId13"/>
    <p:sldId id="378" r:id="rId14"/>
    <p:sldId id="353"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D56E01-798D-97A9-3109-172E28FB8E24}" name="中川　敬介" initials="中川　敬介" userId="S::nkgwk@gifuuacjp.onmicrosoft.com::a63de25e-7c64-459b-9864-ba2562ccabbd" providerId="AD"/>
  <p188:author id="{4E5A771F-D9CC-F3B4-ADF6-8F2222C21ADA}" name="KITASHIN Ichika" initials="IK" userId="S::gv.68k.7557@s.thers.ac.jp::fb68e87c-c66a-4041-b1a2-4c08af4d152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FD94EA"/>
    <a:srgbClr val="FF85FF"/>
    <a:srgbClr val="AEAEAE"/>
    <a:srgbClr val="FF8CE4"/>
    <a:srgbClr val="FF4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61"/>
    <p:restoredTop sz="95661"/>
  </p:normalViewPr>
  <p:slideViewPr>
    <p:cSldViewPr snapToGrid="0">
      <p:cViewPr varScale="1">
        <p:scale>
          <a:sx n="119" d="100"/>
          <a:sy n="119" d="100"/>
        </p:scale>
        <p:origin x="1840" y="200"/>
      </p:cViewPr>
      <p:guideLst/>
    </p:cSldViewPr>
  </p:slideViewPr>
  <p:notesTextViewPr>
    <p:cViewPr>
      <p:scale>
        <a:sx n="70" d="100"/>
        <a:sy n="7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modernComment_102_1374A5F8.xml><?xml version="1.0" encoding="utf-8"?>
<p188:cmLst xmlns:a="http://schemas.openxmlformats.org/drawingml/2006/main" xmlns:r="http://schemas.openxmlformats.org/officeDocument/2006/relationships" xmlns:p188="http://schemas.microsoft.com/office/powerpoint/2018/8/main">
  <p188:cm id="{5B87DE60-0C04-7447-AF83-B05CACF850C5}" authorId="{DCD56E01-798D-97A9-3109-172E28FB8E24}" status="resolved" created="2025-11-05T09:01:51.506" complete="100000">
    <ac:deMkLst xmlns:ac="http://schemas.microsoft.com/office/drawing/2013/main/command">
      <pc:docMk xmlns:pc="http://schemas.microsoft.com/office/powerpoint/2013/main/command"/>
      <pc:sldMk xmlns:pc="http://schemas.microsoft.com/office/powerpoint/2013/main/command" cId="326411768" sldId="258"/>
      <ac:graphicFrameMk id="5" creationId="{84EFE078-A9B8-92BD-1105-634B561F89CE}"/>
    </ac:deMkLst>
    <p188:txBody>
      <a:bodyPr/>
      <a:lstStyle/>
      <a:p>
        <a:r>
          <a:rPr lang="ja-JP" altLang="en-US"/>
          <a:t>文字大きくしよう。</a:t>
        </a:r>
      </a:p>
    </p188:txBody>
  </p188:cm>
</p188:cmLst>
</file>

<file path=ppt/comments/modernComment_165_BB58F314.xml><?xml version="1.0" encoding="utf-8"?>
<p188:cmLst xmlns:a="http://schemas.openxmlformats.org/drawingml/2006/main" xmlns:r="http://schemas.openxmlformats.org/officeDocument/2006/relationships" xmlns:p188="http://schemas.microsoft.com/office/powerpoint/2018/8/main">
  <p188:cm id="{31CEC2A8-0926-8045-AF51-D3892247A55C}" authorId="{DCD56E01-798D-97A9-3109-172E28FB8E24}" status="resolved" created="2025-11-05T09:05:11.073" complete="100000">
    <ac:deMkLst xmlns:ac="http://schemas.microsoft.com/office/drawing/2013/main/command">
      <pc:docMk xmlns:pc="http://schemas.microsoft.com/office/powerpoint/2013/main/command"/>
      <pc:sldMk xmlns:pc="http://schemas.microsoft.com/office/powerpoint/2013/main/command" cId="3143168788" sldId="357"/>
      <ac:spMk id="10" creationId="{DB8ECB98-E7D4-20EC-58CC-118795A5E91B}"/>
    </ac:deMkLst>
    <p188:txBody>
      <a:bodyPr/>
      <a:lstStyle/>
      <a:p>
        <a:r>
          <a:rPr lang="ja-JP" altLang="en-US"/>
          <a:t>多分、サイクルはいらないです。</a:t>
        </a:r>
      </a:p>
    </p188:txBody>
  </p188:cm>
</p188:cmLst>
</file>

<file path=ppt/comments/modernComment_178_B204800C.xml><?xml version="1.0" encoding="utf-8"?>
<p188:cmLst xmlns:a="http://schemas.openxmlformats.org/drawingml/2006/main" xmlns:r="http://schemas.openxmlformats.org/officeDocument/2006/relationships" xmlns:p188="http://schemas.microsoft.com/office/powerpoint/2018/8/main">
  <p188:cm id="{838088C6-D801-764D-92C6-9838ACCCC899}" authorId="{DCD56E01-798D-97A9-3109-172E28FB8E24}" status="resolved" created="2025-11-05T08:54:48.639">
    <ac:txMkLst xmlns:ac="http://schemas.microsoft.com/office/drawing/2013/main/command">
      <pc:docMk xmlns:pc="http://schemas.microsoft.com/office/powerpoint/2013/main/command"/>
      <pc:sldMk xmlns:pc="http://schemas.microsoft.com/office/powerpoint/2013/main/command" cId="2986639372" sldId="376"/>
      <ac:spMk id="2" creationId="{68694B2D-1DF7-AF00-843F-461D91D47A23}"/>
      <ac:txMk cp="39">
        <ac:context len="160" hash="3965774207"/>
      </ac:txMk>
    </ac:txMkLst>
    <p188:txBody>
      <a:bodyPr/>
      <a:lstStyle/>
      <a:p>
        <a:r>
          <a:rPr lang="ja-JP" altLang="en-US"/>
          <a:t>気持ちが伝わるが、脚注に敬語は一般的でないかもね。常体の表現で良いです。</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9224C6-23F6-3B43-80B9-DC427FDA28C5}"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836ED0-6135-4C47-94D7-3E99DA7583A1}" type="slidenum">
              <a:rPr kumimoji="1" lang="ja-JP" altLang="en-US" smtClean="0"/>
              <a:t>‹#›</a:t>
            </a:fld>
            <a:endParaRPr kumimoji="1" lang="ja-JP" altLang="en-US"/>
          </a:p>
        </p:txBody>
      </p:sp>
    </p:spTree>
    <p:extLst>
      <p:ext uri="{BB962C8B-B14F-4D97-AF65-F5344CB8AC3E}">
        <p14:creationId xmlns:p14="http://schemas.microsoft.com/office/powerpoint/2010/main" val="1537142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93FAEE-2603-0B9F-29CF-D9BF48D9EF0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342478-40AD-E569-36E5-197A4EC546D8}"/>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CCBB1C5A-B846-51B2-CD88-FB09F9ACD84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3E4A075-B383-2620-1156-8198E11ECFAC}"/>
              </a:ext>
            </a:extLst>
          </p:cNvPr>
          <p:cNvSpPr>
            <a:spLocks noGrp="1"/>
          </p:cNvSpPr>
          <p:nvPr>
            <p:ph type="sldNum" sz="quarter" idx="5"/>
          </p:nvPr>
        </p:nvSpPr>
        <p:spPr/>
        <p:txBody>
          <a:bodyPr/>
          <a:lstStyle/>
          <a:p>
            <a:fld id="{D7836ED0-6135-4C47-94D7-3E99DA7583A1}" type="slidenum">
              <a:rPr kumimoji="1" lang="ja-JP" altLang="en-US" smtClean="0"/>
              <a:t>2</a:t>
            </a:fld>
            <a:endParaRPr kumimoji="1" lang="ja-JP" altLang="en-US"/>
          </a:p>
        </p:txBody>
      </p:sp>
    </p:spTree>
    <p:extLst>
      <p:ext uri="{BB962C8B-B14F-4D97-AF65-F5344CB8AC3E}">
        <p14:creationId xmlns:p14="http://schemas.microsoft.com/office/powerpoint/2010/main" val="3035514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7836ED0-6135-4C47-94D7-3E99DA7583A1}" type="slidenum">
              <a:rPr kumimoji="1" lang="ja-JP" altLang="en-US" smtClean="0"/>
              <a:t>12</a:t>
            </a:fld>
            <a:endParaRPr kumimoji="1" lang="ja-JP" altLang="en-US"/>
          </a:p>
        </p:txBody>
      </p:sp>
    </p:spTree>
    <p:extLst>
      <p:ext uri="{BB962C8B-B14F-4D97-AF65-F5344CB8AC3E}">
        <p14:creationId xmlns:p14="http://schemas.microsoft.com/office/powerpoint/2010/main" val="93511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2972398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580834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1218865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611408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2929458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1839129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2704280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81567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1624739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2686389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B33F307-AA84-7C4E-A308-B02F4789C6F3}" type="datetimeFigureOut">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2962600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5B33F307-AA84-7C4E-A308-B02F4789C6F3}" type="datetimeFigureOut">
              <a:rPr kumimoji="1" lang="ja-JP" altLang="en-US" smtClean="0"/>
              <a:t>2026/2/20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6DA8E402-A69F-E44D-9D94-CB252C5C4D49}" type="slidenum">
              <a:rPr kumimoji="1" lang="ja-JP" altLang="en-US" smtClean="0"/>
              <a:t>‹#›</a:t>
            </a:fld>
            <a:endParaRPr kumimoji="1" lang="ja-JP" altLang="en-US"/>
          </a:p>
        </p:txBody>
      </p:sp>
    </p:spTree>
    <p:extLst>
      <p:ext uri="{BB962C8B-B14F-4D97-AF65-F5344CB8AC3E}">
        <p14:creationId xmlns:p14="http://schemas.microsoft.com/office/powerpoint/2010/main" val="19335617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78_B204800C.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02_1374A5F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microsoft.com/office/2018/10/relationships/comments" Target="../comments/modernComment_165_BB58F31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ED9A4-25D5-D362-E82A-6CD3D8DCC491}"/>
            </a:ext>
          </a:extLst>
        </p:cNvPr>
        <p:cNvGrpSpPr/>
        <p:nvPr/>
      </p:nvGrpSpPr>
      <p:grpSpPr>
        <a:xfrm>
          <a:off x="0" y="0"/>
          <a:ext cx="0" cy="0"/>
          <a:chOff x="0" y="0"/>
          <a:chExt cx="0" cy="0"/>
        </a:xfrm>
      </p:grpSpPr>
      <p:grpSp>
        <p:nvGrpSpPr>
          <p:cNvPr id="28" name="グループ化 27">
            <a:extLst>
              <a:ext uri="{FF2B5EF4-FFF2-40B4-BE49-F238E27FC236}">
                <a16:creationId xmlns:a16="http://schemas.microsoft.com/office/drawing/2014/main" id="{4D7D6B86-DB7A-E70C-FEF7-20485826EF4C}"/>
              </a:ext>
            </a:extLst>
          </p:cNvPr>
          <p:cNvGrpSpPr/>
          <p:nvPr/>
        </p:nvGrpSpPr>
        <p:grpSpPr>
          <a:xfrm>
            <a:off x="710502" y="1977266"/>
            <a:ext cx="5374640" cy="4656737"/>
            <a:chOff x="596036" y="2132246"/>
            <a:chExt cx="5374640" cy="4656737"/>
          </a:xfrm>
        </p:grpSpPr>
        <p:grpSp>
          <p:nvGrpSpPr>
            <p:cNvPr id="20" name="グループ化 19">
              <a:extLst>
                <a:ext uri="{FF2B5EF4-FFF2-40B4-BE49-F238E27FC236}">
                  <a16:creationId xmlns:a16="http://schemas.microsoft.com/office/drawing/2014/main" id="{B4F61DE2-88BF-833C-DB30-B5BE6FF4DF86}"/>
                </a:ext>
              </a:extLst>
            </p:cNvPr>
            <p:cNvGrpSpPr/>
            <p:nvPr/>
          </p:nvGrpSpPr>
          <p:grpSpPr>
            <a:xfrm>
              <a:off x="689811" y="2132246"/>
              <a:ext cx="5064626" cy="4656737"/>
              <a:chOff x="689811" y="2132246"/>
              <a:chExt cx="5064626" cy="4656737"/>
            </a:xfrm>
          </p:grpSpPr>
          <p:pic>
            <p:nvPicPr>
              <p:cNvPr id="13" name="図 12" descr="ダイアグラム&#10;&#10;AI 生成コンテンツは誤りを含む可能性があります。">
                <a:extLst>
                  <a:ext uri="{FF2B5EF4-FFF2-40B4-BE49-F238E27FC236}">
                    <a16:creationId xmlns:a16="http://schemas.microsoft.com/office/drawing/2014/main" id="{E9E442CB-3431-ECE2-DC95-DC7021C6DDDE}"/>
                  </a:ext>
                </a:extLst>
              </p:cNvPr>
              <p:cNvPicPr>
                <a:picLocks noChangeAspect="1"/>
              </p:cNvPicPr>
              <p:nvPr/>
            </p:nvPicPr>
            <p:blipFill>
              <a:blip r:embed="rId3"/>
              <a:stretch>
                <a:fillRect/>
              </a:stretch>
            </p:blipFill>
            <p:spPr>
              <a:xfrm>
                <a:off x="689811" y="2132246"/>
                <a:ext cx="5064626" cy="4656737"/>
              </a:xfrm>
              <a:prstGeom prst="rect">
                <a:avLst/>
              </a:prstGeom>
            </p:spPr>
          </p:pic>
          <p:sp>
            <p:nvSpPr>
              <p:cNvPr id="14" name="正方形/長方形 13">
                <a:extLst>
                  <a:ext uri="{FF2B5EF4-FFF2-40B4-BE49-F238E27FC236}">
                    <a16:creationId xmlns:a16="http://schemas.microsoft.com/office/drawing/2014/main" id="{7F9CAA66-B0B9-9EFD-A4A2-EA0DD3F36C94}"/>
                  </a:ext>
                </a:extLst>
              </p:cNvPr>
              <p:cNvSpPr/>
              <p:nvPr/>
            </p:nvSpPr>
            <p:spPr>
              <a:xfrm>
                <a:off x="2192055" y="2968669"/>
                <a:ext cx="1208175" cy="77661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cs typeface="Times New Roman" panose="02020603050405020304" pitchFamily="18" charset="0"/>
                </a:endParaRPr>
              </a:p>
            </p:txBody>
          </p:sp>
          <p:sp>
            <p:nvSpPr>
              <p:cNvPr id="15" name="正方形/長方形 14">
                <a:extLst>
                  <a:ext uri="{FF2B5EF4-FFF2-40B4-BE49-F238E27FC236}">
                    <a16:creationId xmlns:a16="http://schemas.microsoft.com/office/drawing/2014/main" id="{55618116-D4E1-3B1B-227A-DE0EE40A3D8F}"/>
                  </a:ext>
                </a:extLst>
              </p:cNvPr>
              <p:cNvSpPr/>
              <p:nvPr/>
            </p:nvSpPr>
            <p:spPr>
              <a:xfrm>
                <a:off x="767512" y="3745283"/>
                <a:ext cx="1208175" cy="81627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cs typeface="Times New Roman" panose="02020603050405020304" pitchFamily="18" charset="0"/>
                </a:endParaRPr>
              </a:p>
            </p:txBody>
          </p:sp>
          <p:sp>
            <p:nvSpPr>
              <p:cNvPr id="16" name="正方形/長方形 15">
                <a:extLst>
                  <a:ext uri="{FF2B5EF4-FFF2-40B4-BE49-F238E27FC236}">
                    <a16:creationId xmlns:a16="http://schemas.microsoft.com/office/drawing/2014/main" id="{4BA9AA51-13F3-1FB0-40D4-016EDEDDC4D1}"/>
                  </a:ext>
                </a:extLst>
              </p:cNvPr>
              <p:cNvSpPr/>
              <p:nvPr/>
            </p:nvSpPr>
            <p:spPr>
              <a:xfrm>
                <a:off x="2494768" y="5948089"/>
                <a:ext cx="1208175" cy="77661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cs typeface="Times New Roman" panose="02020603050405020304" pitchFamily="18" charset="0"/>
                </a:endParaRPr>
              </a:p>
            </p:txBody>
          </p:sp>
          <p:sp>
            <p:nvSpPr>
              <p:cNvPr id="17" name="正方形/長方形 16">
                <a:extLst>
                  <a:ext uri="{FF2B5EF4-FFF2-40B4-BE49-F238E27FC236}">
                    <a16:creationId xmlns:a16="http://schemas.microsoft.com/office/drawing/2014/main" id="{9592218F-5A80-AEE1-F392-48C09EB6B821}"/>
                  </a:ext>
                </a:extLst>
              </p:cNvPr>
              <p:cNvSpPr/>
              <p:nvPr/>
            </p:nvSpPr>
            <p:spPr>
              <a:xfrm>
                <a:off x="4278225" y="4233800"/>
                <a:ext cx="1342193" cy="81627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cs typeface="Times New Roman" panose="02020603050405020304" pitchFamily="18" charset="0"/>
                </a:endParaRPr>
              </a:p>
            </p:txBody>
          </p:sp>
          <p:sp>
            <p:nvSpPr>
              <p:cNvPr id="18" name="正方形/長方形 17">
                <a:extLst>
                  <a:ext uri="{FF2B5EF4-FFF2-40B4-BE49-F238E27FC236}">
                    <a16:creationId xmlns:a16="http://schemas.microsoft.com/office/drawing/2014/main" id="{EF7B0562-5CEE-E43E-EA9A-A7E6FBC7B463}"/>
                  </a:ext>
                </a:extLst>
              </p:cNvPr>
              <p:cNvSpPr/>
              <p:nvPr/>
            </p:nvSpPr>
            <p:spPr>
              <a:xfrm>
                <a:off x="4278225" y="5185776"/>
                <a:ext cx="1383539" cy="56367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cs typeface="Times New Roman" panose="02020603050405020304" pitchFamily="18" charset="0"/>
                </a:endParaRPr>
              </a:p>
            </p:txBody>
          </p:sp>
          <p:sp>
            <p:nvSpPr>
              <p:cNvPr id="19" name="正方形/長方形 18">
                <a:extLst>
                  <a:ext uri="{FF2B5EF4-FFF2-40B4-BE49-F238E27FC236}">
                    <a16:creationId xmlns:a16="http://schemas.microsoft.com/office/drawing/2014/main" id="{058BEEBA-F2A0-CFAC-1F7E-15E4B89D5F7D}"/>
                  </a:ext>
                </a:extLst>
              </p:cNvPr>
              <p:cNvSpPr/>
              <p:nvPr/>
            </p:nvSpPr>
            <p:spPr>
              <a:xfrm>
                <a:off x="4236879" y="5910511"/>
                <a:ext cx="1383539" cy="77661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Times New Roman" panose="02020603050405020304" pitchFamily="18" charset="0"/>
                  <a:cs typeface="Times New Roman" panose="02020603050405020304" pitchFamily="18" charset="0"/>
                </a:endParaRPr>
              </a:p>
            </p:txBody>
          </p:sp>
        </p:grpSp>
        <p:sp>
          <p:nvSpPr>
            <p:cNvPr id="22" name="テキスト ボックス 21">
              <a:extLst>
                <a:ext uri="{FF2B5EF4-FFF2-40B4-BE49-F238E27FC236}">
                  <a16:creationId xmlns:a16="http://schemas.microsoft.com/office/drawing/2014/main" id="{D4DA46C7-B427-F151-B55B-FEF59A8B0EE2}"/>
                </a:ext>
              </a:extLst>
            </p:cNvPr>
            <p:cNvSpPr txBox="1"/>
            <p:nvPr/>
          </p:nvSpPr>
          <p:spPr>
            <a:xfrm>
              <a:off x="596036" y="3745283"/>
              <a:ext cx="1766830" cy="646331"/>
            </a:xfrm>
            <a:prstGeom prst="rect">
              <a:avLst/>
            </a:prstGeom>
            <a:noFill/>
          </p:spPr>
          <p:txBody>
            <a:bodyPr wrap="none" rtlCol="0">
              <a:spAutoFit/>
            </a:bodyPr>
            <a:lstStyle/>
            <a:p>
              <a:pPr algn="ctr"/>
              <a:r>
                <a:rPr kumimoji="1" lang="en-US" altLang="ja-JP" sz="1200" dirty="0">
                  <a:latin typeface="Times New Roman" panose="02020603050405020304" pitchFamily="18" charset="0"/>
                  <a:cs typeface="Times New Roman" panose="02020603050405020304" pitchFamily="18" charset="0"/>
                </a:rPr>
                <a:t>Veterinary Clinic A</a:t>
              </a:r>
              <a:br>
                <a:rPr kumimoji="1" lang="en-US" altLang="ja-JP" sz="1200" dirty="0">
                  <a:latin typeface="Times New Roman" panose="02020603050405020304" pitchFamily="18" charset="0"/>
                  <a:cs typeface="Times New Roman" panose="02020603050405020304" pitchFamily="18" charset="0"/>
                </a:rPr>
              </a:br>
              <a:r>
                <a:rPr kumimoji="1" lang="en-US" altLang="ja-JP" sz="1200" dirty="0">
                  <a:latin typeface="Times New Roman" panose="02020603050405020304" pitchFamily="18" charset="0"/>
                  <a:cs typeface="Times New Roman" panose="02020603050405020304" pitchFamily="18" charset="0"/>
                </a:rPr>
                <a:t>(</a:t>
              </a:r>
              <a:r>
                <a:rPr kumimoji="1" lang="en-US" altLang="ja-JP" sz="1200" dirty="0" err="1">
                  <a:latin typeface="Times New Roman" panose="02020603050405020304" pitchFamily="18" charset="0"/>
                  <a:cs typeface="Times New Roman" panose="02020603050405020304" pitchFamily="18" charset="0"/>
                </a:rPr>
                <a:t>Tsuyama</a:t>
              </a:r>
              <a:r>
                <a:rPr kumimoji="1" lang="en-US" altLang="ja-JP" sz="1200" dirty="0">
                  <a:latin typeface="Times New Roman" panose="02020603050405020304" pitchFamily="18" charset="0"/>
                  <a:cs typeface="Times New Roman" panose="02020603050405020304" pitchFamily="18" charset="0"/>
                </a:rPr>
                <a:t>, Okayama)</a:t>
              </a:r>
              <a:br>
                <a:rPr kumimoji="1" lang="en-US" altLang="ja-JP" sz="1200" dirty="0">
                  <a:latin typeface="Times New Roman" panose="02020603050405020304" pitchFamily="18" charset="0"/>
                  <a:cs typeface="Times New Roman" panose="02020603050405020304" pitchFamily="18" charset="0"/>
                </a:rPr>
              </a:br>
              <a:r>
                <a:rPr kumimoji="1" lang="en-US" altLang="ja-JP" sz="1200" dirty="0">
                  <a:latin typeface="Times New Roman" panose="02020603050405020304" pitchFamily="18" charset="0"/>
                  <a:cs typeface="Times New Roman" panose="02020603050405020304" pitchFamily="18" charset="0"/>
                </a:rPr>
                <a:t>Domestic cat samples: 25</a:t>
              </a:r>
              <a:endParaRPr kumimoji="1" lang="ja-JP" altLang="en-US" sz="1200">
                <a:latin typeface="Times New Roman" panose="02020603050405020304" pitchFamily="18" charset="0"/>
                <a:cs typeface="Times New Roman" panose="02020603050405020304" pitchFamily="18" charset="0"/>
              </a:endParaRPr>
            </a:p>
          </p:txBody>
        </p:sp>
        <p:sp>
          <p:nvSpPr>
            <p:cNvPr id="23" name="テキスト ボックス 22">
              <a:extLst>
                <a:ext uri="{FF2B5EF4-FFF2-40B4-BE49-F238E27FC236}">
                  <a16:creationId xmlns:a16="http://schemas.microsoft.com/office/drawing/2014/main" id="{4B17D65E-255A-8D93-6557-81C27A82963F}"/>
                </a:ext>
              </a:extLst>
            </p:cNvPr>
            <p:cNvSpPr txBox="1"/>
            <p:nvPr/>
          </p:nvSpPr>
          <p:spPr>
            <a:xfrm>
              <a:off x="1963834" y="3131092"/>
              <a:ext cx="1766830" cy="646331"/>
            </a:xfrm>
            <a:prstGeom prst="rect">
              <a:avLst/>
            </a:prstGeom>
            <a:noFill/>
          </p:spPr>
          <p:txBody>
            <a:bodyPr wrap="none" rtlCol="0">
              <a:spAutoFit/>
            </a:bodyPr>
            <a:lstStyle/>
            <a:p>
              <a:pPr algn="ctr"/>
              <a:r>
                <a:rPr kumimoji="1" lang="en-US" altLang="ja-JP" sz="1200" dirty="0">
                  <a:latin typeface="Times New Roman" panose="02020603050405020304" pitchFamily="18" charset="0"/>
                  <a:cs typeface="Times New Roman" panose="02020603050405020304" pitchFamily="18" charset="0"/>
                </a:rPr>
                <a:t>Veterinary Clinic B</a:t>
              </a:r>
              <a:br>
                <a:rPr kumimoji="1" lang="en-US" altLang="ja-JP" sz="1200" dirty="0">
                  <a:latin typeface="Times New Roman" panose="02020603050405020304" pitchFamily="18" charset="0"/>
                  <a:cs typeface="Times New Roman" panose="02020603050405020304" pitchFamily="18" charset="0"/>
                </a:rPr>
              </a:br>
              <a:r>
                <a:rPr kumimoji="1" lang="en-US" altLang="ja-JP" sz="1200" dirty="0">
                  <a:latin typeface="Times New Roman" panose="02020603050405020304" pitchFamily="18" charset="0"/>
                  <a:cs typeface="Times New Roman" panose="02020603050405020304" pitchFamily="18" charset="0"/>
                </a:rPr>
                <a:t>(Itami, Hyogo)</a:t>
              </a:r>
              <a:br>
                <a:rPr kumimoji="1" lang="en-US" altLang="ja-JP" sz="1200" dirty="0">
                  <a:latin typeface="Times New Roman" panose="02020603050405020304" pitchFamily="18" charset="0"/>
                  <a:cs typeface="Times New Roman" panose="02020603050405020304" pitchFamily="18" charset="0"/>
                </a:rPr>
              </a:br>
              <a:r>
                <a:rPr kumimoji="1" lang="en-US" altLang="ja-JP" sz="1200" dirty="0">
                  <a:latin typeface="Times New Roman" panose="02020603050405020304" pitchFamily="18" charset="0"/>
                  <a:cs typeface="Times New Roman" panose="02020603050405020304" pitchFamily="18" charset="0"/>
                </a:rPr>
                <a:t>Domestic cat samples: 26</a:t>
              </a:r>
              <a:endParaRPr kumimoji="1" lang="ja-JP" altLang="en-US" sz="1200">
                <a:latin typeface="Times New Roman" panose="02020603050405020304" pitchFamily="18" charset="0"/>
                <a:cs typeface="Times New Roman" panose="02020603050405020304" pitchFamily="18" charset="0"/>
              </a:endParaRPr>
            </a:p>
          </p:txBody>
        </p:sp>
        <p:sp>
          <p:nvSpPr>
            <p:cNvPr id="24" name="テキスト ボックス 23">
              <a:extLst>
                <a:ext uri="{FF2B5EF4-FFF2-40B4-BE49-F238E27FC236}">
                  <a16:creationId xmlns:a16="http://schemas.microsoft.com/office/drawing/2014/main" id="{DA2FB868-92C1-6E98-3F5E-D891C2E6F9F9}"/>
                </a:ext>
              </a:extLst>
            </p:cNvPr>
            <p:cNvSpPr txBox="1"/>
            <p:nvPr/>
          </p:nvSpPr>
          <p:spPr>
            <a:xfrm>
              <a:off x="2175314" y="5893851"/>
              <a:ext cx="1766829" cy="646331"/>
            </a:xfrm>
            <a:prstGeom prst="rect">
              <a:avLst/>
            </a:prstGeom>
            <a:noFill/>
          </p:spPr>
          <p:txBody>
            <a:bodyPr wrap="none" rtlCol="0">
              <a:spAutoFit/>
            </a:bodyPr>
            <a:lstStyle/>
            <a:p>
              <a:pPr algn="ctr"/>
              <a:r>
                <a:rPr kumimoji="1" lang="en-US" altLang="ja-JP" sz="1200" dirty="0">
                  <a:latin typeface="Times New Roman" panose="02020603050405020304" pitchFamily="18" charset="0"/>
                  <a:cs typeface="Times New Roman" panose="02020603050405020304" pitchFamily="18" charset="0"/>
                </a:rPr>
                <a:t>Veterinary Clinic C</a:t>
              </a:r>
              <a:br>
                <a:rPr kumimoji="1" lang="en-US" altLang="ja-JP" sz="1200" dirty="0">
                  <a:latin typeface="Times New Roman" panose="02020603050405020304" pitchFamily="18" charset="0"/>
                  <a:cs typeface="Times New Roman" panose="02020603050405020304" pitchFamily="18" charset="0"/>
                </a:rPr>
              </a:br>
              <a:r>
                <a:rPr kumimoji="1" lang="en-US" altLang="ja-JP" sz="1200" dirty="0">
                  <a:latin typeface="Times New Roman" panose="02020603050405020304" pitchFamily="18" charset="0"/>
                  <a:cs typeface="Times New Roman" panose="02020603050405020304" pitchFamily="18" charset="0"/>
                </a:rPr>
                <a:t>(Nagoya, Aichi)</a:t>
              </a:r>
            </a:p>
            <a:p>
              <a:pPr algn="ctr"/>
              <a:r>
                <a:rPr kumimoji="1" lang="en-US" altLang="ja-JP" sz="1200" dirty="0">
                  <a:latin typeface="Times New Roman" panose="02020603050405020304" pitchFamily="18" charset="0"/>
                  <a:cs typeface="Times New Roman" panose="02020603050405020304" pitchFamily="18" charset="0"/>
                </a:rPr>
                <a:t>Domestic cat samples: 30</a:t>
              </a:r>
              <a:endParaRPr kumimoji="1" lang="ja-JP" altLang="en-US" sz="1200">
                <a:latin typeface="Times New Roman" panose="02020603050405020304" pitchFamily="18" charset="0"/>
                <a:cs typeface="Times New Roman" panose="02020603050405020304" pitchFamily="18" charset="0"/>
              </a:endParaRPr>
            </a:p>
          </p:txBody>
        </p:sp>
        <p:sp>
          <p:nvSpPr>
            <p:cNvPr id="25" name="テキスト ボックス 24">
              <a:extLst>
                <a:ext uri="{FF2B5EF4-FFF2-40B4-BE49-F238E27FC236}">
                  <a16:creationId xmlns:a16="http://schemas.microsoft.com/office/drawing/2014/main" id="{D9B7D37B-A060-4D15-1727-698DF235ECAB}"/>
                </a:ext>
              </a:extLst>
            </p:cNvPr>
            <p:cNvSpPr txBox="1"/>
            <p:nvPr/>
          </p:nvSpPr>
          <p:spPr>
            <a:xfrm>
              <a:off x="3923438" y="5895862"/>
              <a:ext cx="1766829" cy="646331"/>
            </a:xfrm>
            <a:prstGeom prst="rect">
              <a:avLst/>
            </a:prstGeom>
            <a:noFill/>
          </p:spPr>
          <p:txBody>
            <a:bodyPr wrap="none" rtlCol="0">
              <a:spAutoFit/>
            </a:bodyPr>
            <a:lstStyle/>
            <a:p>
              <a:pPr algn="ctr"/>
              <a:r>
                <a:rPr kumimoji="1" lang="en-US" altLang="ja-JP" sz="1200" dirty="0">
                  <a:latin typeface="Times New Roman" panose="02020603050405020304" pitchFamily="18" charset="0"/>
                  <a:cs typeface="Times New Roman" panose="02020603050405020304" pitchFamily="18" charset="0"/>
                </a:rPr>
                <a:t>Veterinary Clinic E</a:t>
              </a:r>
            </a:p>
            <a:p>
              <a:pPr algn="ctr"/>
              <a:r>
                <a:rPr kumimoji="1" lang="en-US" altLang="ja-JP" sz="1200" dirty="0">
                  <a:latin typeface="Times New Roman" panose="02020603050405020304" pitchFamily="18" charset="0"/>
                  <a:cs typeface="Times New Roman" panose="02020603050405020304" pitchFamily="18" charset="0"/>
                </a:rPr>
                <a:t>(Kariya, Aichi)</a:t>
              </a:r>
            </a:p>
            <a:p>
              <a:pPr algn="ctr"/>
              <a:r>
                <a:rPr kumimoji="1" lang="en-US" altLang="ja-JP" sz="1200" dirty="0">
                  <a:latin typeface="Times New Roman" panose="02020603050405020304" pitchFamily="18" charset="0"/>
                  <a:cs typeface="Times New Roman" panose="02020603050405020304" pitchFamily="18" charset="0"/>
                </a:rPr>
                <a:t>Domestic cat samples: 31</a:t>
              </a:r>
              <a:endParaRPr kumimoji="1" lang="ja-JP" altLang="en-US" sz="1200">
                <a:latin typeface="Times New Roman" panose="02020603050405020304" pitchFamily="18" charset="0"/>
                <a:cs typeface="Times New Roman" panose="02020603050405020304" pitchFamily="18" charset="0"/>
              </a:endParaRPr>
            </a:p>
          </p:txBody>
        </p:sp>
        <p:sp>
          <p:nvSpPr>
            <p:cNvPr id="26" name="テキスト ボックス 25">
              <a:extLst>
                <a:ext uri="{FF2B5EF4-FFF2-40B4-BE49-F238E27FC236}">
                  <a16:creationId xmlns:a16="http://schemas.microsoft.com/office/drawing/2014/main" id="{C2975978-A083-361B-71E2-648FE416D648}"/>
                </a:ext>
              </a:extLst>
            </p:cNvPr>
            <p:cNvSpPr txBox="1"/>
            <p:nvPr/>
          </p:nvSpPr>
          <p:spPr>
            <a:xfrm>
              <a:off x="4312690" y="5024713"/>
              <a:ext cx="1620315" cy="646331"/>
            </a:xfrm>
            <a:prstGeom prst="rect">
              <a:avLst/>
            </a:prstGeom>
            <a:noFill/>
          </p:spPr>
          <p:txBody>
            <a:bodyPr wrap="none" rtlCol="0">
              <a:spAutoFit/>
            </a:bodyPr>
            <a:lstStyle/>
            <a:p>
              <a:pPr algn="ctr"/>
              <a:r>
                <a:rPr kumimoji="1" lang="en-US" altLang="ja-JP" sz="1200" dirty="0">
                  <a:latin typeface="Times New Roman" panose="02020603050405020304" pitchFamily="18" charset="0"/>
                  <a:cs typeface="Times New Roman" panose="02020603050405020304" pitchFamily="18" charset="0"/>
                </a:rPr>
                <a:t>Animal Welfare Center</a:t>
              </a:r>
            </a:p>
            <a:p>
              <a:pPr algn="ctr"/>
              <a:r>
                <a:rPr kumimoji="1" lang="en-US" altLang="ja-JP" sz="1200" dirty="0">
                  <a:latin typeface="Times New Roman" panose="02020603050405020304" pitchFamily="18" charset="0"/>
                  <a:cs typeface="Times New Roman" panose="02020603050405020304" pitchFamily="18" charset="0"/>
                </a:rPr>
                <a:t>(Toyota, Aichi)</a:t>
              </a:r>
            </a:p>
            <a:p>
              <a:pPr algn="ctr"/>
              <a:r>
                <a:rPr kumimoji="1" lang="en-US" altLang="ja-JP" sz="1200" dirty="0">
                  <a:latin typeface="Times New Roman" panose="02020603050405020304" pitchFamily="18" charset="0"/>
                  <a:cs typeface="Times New Roman" panose="02020603050405020304" pitchFamily="18" charset="0"/>
                </a:rPr>
                <a:t>Stray cat samples: 195</a:t>
              </a:r>
              <a:endParaRPr kumimoji="1" lang="ja-JP" altLang="en-US" sz="1200">
                <a:latin typeface="Times New Roman" panose="02020603050405020304" pitchFamily="18" charset="0"/>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3C56F178-AC72-E5DB-7A58-104B04214B4D}"/>
                </a:ext>
              </a:extLst>
            </p:cNvPr>
            <p:cNvSpPr txBox="1"/>
            <p:nvPr/>
          </p:nvSpPr>
          <p:spPr>
            <a:xfrm>
              <a:off x="4203847" y="4109228"/>
              <a:ext cx="1766829" cy="646331"/>
            </a:xfrm>
            <a:prstGeom prst="rect">
              <a:avLst/>
            </a:prstGeom>
            <a:noFill/>
          </p:spPr>
          <p:txBody>
            <a:bodyPr wrap="none" rtlCol="0">
              <a:spAutoFit/>
            </a:bodyPr>
            <a:lstStyle/>
            <a:p>
              <a:pPr algn="ctr"/>
              <a:r>
                <a:rPr kumimoji="1" lang="en-US" altLang="ja-JP" sz="1200" dirty="0">
                  <a:latin typeface="Times New Roman" panose="02020603050405020304" pitchFamily="18" charset="0"/>
                  <a:cs typeface="Times New Roman" panose="02020603050405020304" pitchFamily="18" charset="0"/>
                </a:rPr>
                <a:t>Veterinary Clinic D</a:t>
              </a:r>
            </a:p>
            <a:p>
              <a:pPr algn="ctr"/>
              <a:r>
                <a:rPr kumimoji="1" lang="en-US" altLang="ja-JP" sz="1200" dirty="0">
                  <a:latin typeface="Times New Roman" panose="02020603050405020304" pitchFamily="18" charset="0"/>
                  <a:cs typeface="Times New Roman" panose="02020603050405020304" pitchFamily="18" charset="0"/>
                </a:rPr>
                <a:t>(Kasugai, Aichi)</a:t>
              </a:r>
            </a:p>
            <a:p>
              <a:pPr algn="ctr"/>
              <a:r>
                <a:rPr kumimoji="1" lang="en-US" altLang="ja-JP" sz="1200" dirty="0">
                  <a:latin typeface="Times New Roman" panose="02020603050405020304" pitchFamily="18" charset="0"/>
                  <a:cs typeface="Times New Roman" panose="02020603050405020304" pitchFamily="18" charset="0"/>
                </a:rPr>
                <a:t>Domestic cat samples: 12</a:t>
              </a:r>
              <a:endParaRPr kumimoji="1" lang="ja-JP" altLang="en-US" sz="1200">
                <a:latin typeface="Times New Roman" panose="02020603050405020304" pitchFamily="18" charset="0"/>
                <a:cs typeface="Times New Roman" panose="02020603050405020304" pitchFamily="18" charset="0"/>
              </a:endParaRPr>
            </a:p>
          </p:txBody>
        </p:sp>
      </p:grpSp>
      <p:sp>
        <p:nvSpPr>
          <p:cNvPr id="3" name="テキスト ボックス 2">
            <a:extLst>
              <a:ext uri="{FF2B5EF4-FFF2-40B4-BE49-F238E27FC236}">
                <a16:creationId xmlns:a16="http://schemas.microsoft.com/office/drawing/2014/main" id="{61CA65A2-CF5D-6B93-1FDB-E010110EB74E}"/>
              </a:ext>
            </a:extLst>
          </p:cNvPr>
          <p:cNvSpPr txBox="1"/>
          <p:nvPr/>
        </p:nvSpPr>
        <p:spPr>
          <a:xfrm>
            <a:off x="804277" y="6694508"/>
            <a:ext cx="5555883" cy="1015663"/>
          </a:xfrm>
          <a:prstGeom prst="rect">
            <a:avLst/>
          </a:prstGeom>
          <a:noFill/>
        </p:spPr>
        <p:txBody>
          <a:bodyPr wrap="square" rtlCol="0">
            <a:spAutoFit/>
          </a:bodyPr>
          <a:lstStyle/>
          <a:p>
            <a:r>
              <a:rPr lang="en-US" altLang="ja-JP" sz="1200" b="1" dirty="0">
                <a:latin typeface="Times New Roman" panose="02020603050405020304" pitchFamily="18" charset="0"/>
                <a:cs typeface="Times New Roman" panose="02020603050405020304" pitchFamily="18" charset="0"/>
              </a:rPr>
              <a:t>Supplementary Figure S1. Map of sampling regions in the current study.</a:t>
            </a:r>
            <a:r>
              <a:rPr lang="en-US" altLang="ja-JP" sz="1200" dirty="0">
                <a:latin typeface="Times New Roman" panose="02020603050405020304" pitchFamily="18" charset="0"/>
                <a:cs typeface="Times New Roman" panose="02020603050405020304" pitchFamily="18" charset="0"/>
              </a:rPr>
              <a:t> Stool samples from asymptomatic cats were collected from an animal shelter in Aichi Prefecture and five animal hospitals in the Okayama, Hyogo, and Aichi Prefectures. The numbers of samples collected from the animal shelter and animal hospitals are shown.</a:t>
            </a:r>
            <a:endParaRPr lang="ja-JP" altLang="ja-JP" sz="1200">
              <a:latin typeface="Times New Roman" panose="02020603050405020304" pitchFamily="18" charset="0"/>
              <a:cs typeface="Times New Roman" panose="02020603050405020304" pitchFamily="18" charset="0"/>
            </a:endParaRPr>
          </a:p>
        </p:txBody>
      </p:sp>
      <p:sp>
        <p:nvSpPr>
          <p:cNvPr id="6" name="テキスト ボックス 5">
            <a:extLst>
              <a:ext uri="{FF2B5EF4-FFF2-40B4-BE49-F238E27FC236}">
                <a16:creationId xmlns:a16="http://schemas.microsoft.com/office/drawing/2014/main" id="{CE433C1F-E679-1327-1A3A-A560E0FFC44A}"/>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Fig. S1</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6639372"/>
      </p:ext>
    </p:extLst>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0395A-A493-C329-B03B-917D1A562E71}"/>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6B20777-5667-3AC3-3C8C-A52E17104901}"/>
              </a:ext>
            </a:extLst>
          </p:cNvPr>
          <p:cNvSpPr txBox="1"/>
          <p:nvPr/>
        </p:nvSpPr>
        <p:spPr>
          <a:xfrm>
            <a:off x="207092" y="3689301"/>
            <a:ext cx="6081948" cy="276999"/>
          </a:xfrm>
          <a:prstGeom prst="rect">
            <a:avLst/>
          </a:prstGeom>
          <a:noFill/>
        </p:spPr>
        <p:txBody>
          <a:bodyPr wrap="square" rtlCol="0">
            <a:spAutoFit/>
          </a:bodyPr>
          <a:lstStyle/>
          <a:p>
            <a:r>
              <a:rPr kumimoji="1" lang="en-US" altLang="ja-JP" sz="1200" b="1" dirty="0">
                <a:latin typeface="Times New Roman" panose="02020603050405020304" pitchFamily="18" charset="0"/>
                <a:cs typeface="Times New Roman" panose="02020603050405020304" pitchFamily="18" charset="0"/>
              </a:rPr>
              <a:t>Table S3. Information on primers used in the current study.</a:t>
            </a:r>
            <a:endParaRPr kumimoji="1" lang="ja-JP" altLang="en-US" sz="1200" b="1">
              <a:latin typeface="Times New Roman" panose="02020603050405020304" pitchFamily="18" charset="0"/>
              <a:cs typeface="Times New Roman" panose="02020603050405020304" pitchFamily="18" charset="0"/>
            </a:endParaRPr>
          </a:p>
        </p:txBody>
      </p:sp>
      <p:graphicFrame>
        <p:nvGraphicFramePr>
          <p:cNvPr id="5" name="表 4">
            <a:extLst>
              <a:ext uri="{FF2B5EF4-FFF2-40B4-BE49-F238E27FC236}">
                <a16:creationId xmlns:a16="http://schemas.microsoft.com/office/drawing/2014/main" id="{84EFE078-A9B8-92BD-1105-634B561F89CE}"/>
              </a:ext>
            </a:extLst>
          </p:cNvPr>
          <p:cNvGraphicFramePr>
            <a:graphicFrameLocks noGrp="1"/>
          </p:cNvGraphicFramePr>
          <p:nvPr>
            <p:extLst>
              <p:ext uri="{D42A27DB-BD31-4B8C-83A1-F6EECF244321}">
                <p14:modId xmlns:p14="http://schemas.microsoft.com/office/powerpoint/2010/main" val="1281733481"/>
              </p:ext>
            </p:extLst>
          </p:nvPr>
        </p:nvGraphicFramePr>
        <p:xfrm>
          <a:off x="207092" y="4047580"/>
          <a:ext cx="6443815" cy="1810840"/>
        </p:xfrm>
        <a:graphic>
          <a:graphicData uri="http://schemas.openxmlformats.org/drawingml/2006/table">
            <a:tbl>
              <a:tblPr firstRow="1" bandRow="1">
                <a:tableStyleId>{5940675A-B579-460E-94D1-54222C63F5DA}</a:tableStyleId>
              </a:tblPr>
              <a:tblGrid>
                <a:gridCol w="803869">
                  <a:extLst>
                    <a:ext uri="{9D8B030D-6E8A-4147-A177-3AD203B41FA5}">
                      <a16:colId xmlns:a16="http://schemas.microsoft.com/office/drawing/2014/main" val="2963435209"/>
                    </a:ext>
                  </a:extLst>
                </a:gridCol>
                <a:gridCol w="871235">
                  <a:extLst>
                    <a:ext uri="{9D8B030D-6E8A-4147-A177-3AD203B41FA5}">
                      <a16:colId xmlns:a16="http://schemas.microsoft.com/office/drawing/2014/main" val="2199518472"/>
                    </a:ext>
                  </a:extLst>
                </a:gridCol>
                <a:gridCol w="2214355">
                  <a:extLst>
                    <a:ext uri="{9D8B030D-6E8A-4147-A177-3AD203B41FA5}">
                      <a16:colId xmlns:a16="http://schemas.microsoft.com/office/drawing/2014/main" val="1913065506"/>
                    </a:ext>
                  </a:extLst>
                </a:gridCol>
                <a:gridCol w="646043">
                  <a:extLst>
                    <a:ext uri="{9D8B030D-6E8A-4147-A177-3AD203B41FA5}">
                      <a16:colId xmlns:a16="http://schemas.microsoft.com/office/drawing/2014/main" val="436392835"/>
                    </a:ext>
                  </a:extLst>
                </a:gridCol>
                <a:gridCol w="934278">
                  <a:extLst>
                    <a:ext uri="{9D8B030D-6E8A-4147-A177-3AD203B41FA5}">
                      <a16:colId xmlns:a16="http://schemas.microsoft.com/office/drawing/2014/main" val="1138473407"/>
                    </a:ext>
                  </a:extLst>
                </a:gridCol>
                <a:gridCol w="974035">
                  <a:extLst>
                    <a:ext uri="{9D8B030D-6E8A-4147-A177-3AD203B41FA5}">
                      <a16:colId xmlns:a16="http://schemas.microsoft.com/office/drawing/2014/main" val="679839066"/>
                    </a:ext>
                  </a:extLst>
                </a:gridCol>
              </a:tblGrid>
              <a:tr h="370840">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Target Genes</a:t>
                      </a:r>
                      <a:endParaRPr kumimoji="1" lang="ja-JP" altLang="en-US" sz="900" b="1">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Primer Names</a:t>
                      </a:r>
                      <a:endParaRPr kumimoji="1" lang="ja-JP" altLang="en-US" sz="900" b="1">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Primer Sequences (5’–3’)</a:t>
                      </a:r>
                      <a:endParaRPr kumimoji="1" lang="ja-JP" altLang="en-US" sz="900" b="1">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Product Size</a:t>
                      </a:r>
                      <a:endParaRPr kumimoji="1" lang="ja-JP" altLang="en-US" sz="900" b="1">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Primer Concentrations</a:t>
                      </a:r>
                      <a:endParaRPr kumimoji="1" lang="ja-JP" altLang="en-US" sz="900" b="1">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References</a:t>
                      </a:r>
                      <a:endParaRPr kumimoji="1" lang="ja-JP" altLang="en-US" sz="900" b="1">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0000"/>
                      </a:schemeClr>
                    </a:solidFill>
                  </a:tcPr>
                </a:tc>
                <a:extLst>
                  <a:ext uri="{0D108BD9-81ED-4DB2-BD59-A6C34878D82A}">
                    <a16:rowId xmlns:a16="http://schemas.microsoft.com/office/drawing/2014/main" val="2517155712"/>
                  </a:ext>
                </a:extLst>
              </a:tr>
              <a:tr h="288000">
                <a:tc rowSpan="3">
                  <a:txBody>
                    <a:bodyPr/>
                    <a:lstStyle/>
                    <a:p>
                      <a:pPr algn="ctr"/>
                      <a:r>
                        <a:rPr kumimoji="1" lang="en-US" altLang="ja-JP" sz="900" dirty="0" err="1">
                          <a:latin typeface="Times New Roman" panose="02020603050405020304" pitchFamily="18" charset="0"/>
                          <a:ea typeface="+mn-ea"/>
                          <a:cs typeface="Times New Roman" panose="02020603050405020304" pitchFamily="18" charset="0"/>
                        </a:rPr>
                        <a:t>FAstV</a:t>
                      </a:r>
                      <a:r>
                        <a:rPr kumimoji="1" lang="en-US" altLang="ja-JP" sz="900" dirty="0">
                          <a:latin typeface="Times New Roman" panose="02020603050405020304" pitchFamily="18" charset="0"/>
                          <a:ea typeface="+mn-ea"/>
                          <a:cs typeface="Times New Roman" panose="02020603050405020304" pitchFamily="18" charset="0"/>
                        </a:rPr>
                        <a:t> ORF2</a:t>
                      </a:r>
                    </a:p>
                  </a:txBody>
                  <a:tcPr anchor="ctr">
                    <a:lnL w="12700" cmpd="sng">
                      <a:noFill/>
                    </a:lnL>
                    <a:lnR w="12700" cmpd="sng">
                      <a:noFill/>
                    </a:lnR>
                    <a:lnT w="12700" cap="flat" cmpd="sng" algn="ctr">
                      <a:solidFill>
                        <a:schemeClr val="tx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b="0" dirty="0">
                          <a:latin typeface="Times New Roman" panose="02020603050405020304" pitchFamily="18" charset="0"/>
                          <a:ea typeface="+mn-ea"/>
                          <a:cs typeface="Times New Roman" panose="02020603050405020304" pitchFamily="18" charset="0"/>
                        </a:rPr>
                        <a:t>FAV1F</a:t>
                      </a:r>
                      <a:endParaRPr kumimoji="1" lang="ja-JP" altLang="en-US" sz="900" b="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kumimoji="1" lang="en" altLang="ja-JP" sz="900" dirty="0">
                          <a:latin typeface="Times New Roman" panose="02020603050405020304" pitchFamily="18" charset="0"/>
                          <a:cs typeface="Times New Roman" panose="02020603050405020304" pitchFamily="18" charset="0"/>
                        </a:rPr>
                        <a:t>ATGGCTAGCAAGCTGGAAAGAAG</a:t>
                      </a:r>
                      <a:endParaRPr kumimoji="1" lang="ja-JP" altLang="en-US" sz="900">
                        <a:latin typeface="Times New Roman" panose="02020603050405020304" pitchFamily="18" charset="0"/>
                        <a:cs typeface="Times New Roman" panose="02020603050405020304" pitchFamily="18" charset="0"/>
                      </a:endParaRPr>
                    </a:p>
                  </a:txBody>
                  <a:tcPr marL="9525" marR="9525" marT="9525" marB="0" anchor="ctr">
                    <a:lnL w="12700" cmpd="sng">
                      <a:noFill/>
                    </a:lnL>
                    <a:lnR w="12700" cmpd="sng">
                      <a:noFill/>
                    </a:lnR>
                    <a:lnT w="12700" cap="flat" cmpd="sng" algn="ctr">
                      <a:solidFill>
                        <a:schemeClr val="tx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2,431 bp</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rowSpan="5">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900" dirty="0">
                          <a:latin typeface="Times New Roman" panose="02020603050405020304" pitchFamily="18" charset="0"/>
                          <a:ea typeface="+mn-ea"/>
                          <a:cs typeface="Times New Roman" panose="02020603050405020304" pitchFamily="18" charset="0"/>
                        </a:rPr>
                        <a:t>10 </a:t>
                      </a:r>
                      <a:r>
                        <a:rPr kumimoji="1" lang="en-US" altLang="ja-JP" sz="900" dirty="0" err="1">
                          <a:latin typeface="Times New Roman" panose="02020603050405020304" pitchFamily="18" charset="0"/>
                          <a:ea typeface="+mn-ea"/>
                          <a:cs typeface="Times New Roman" panose="02020603050405020304" pitchFamily="18" charset="0"/>
                        </a:rPr>
                        <a:t>μM</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Yi S., et al., </a:t>
                      </a:r>
                      <a:r>
                        <a:rPr kumimoji="1" lang="en-US" altLang="ja-JP" sz="900" i="1" dirty="0" err="1">
                          <a:latin typeface="Times New Roman" panose="02020603050405020304" pitchFamily="18" charset="0"/>
                          <a:ea typeface="+mn-ea"/>
                          <a:cs typeface="Times New Roman" panose="02020603050405020304" pitchFamily="18" charset="0"/>
                        </a:rPr>
                        <a:t>Plos</a:t>
                      </a:r>
                      <a:r>
                        <a:rPr kumimoji="1" lang="en-US" altLang="ja-JP" sz="900" i="1" dirty="0">
                          <a:latin typeface="Times New Roman" panose="02020603050405020304" pitchFamily="18" charset="0"/>
                          <a:ea typeface="+mn-ea"/>
                          <a:cs typeface="Times New Roman" panose="02020603050405020304" pitchFamily="18" charset="0"/>
                        </a:rPr>
                        <a:t> One</a:t>
                      </a:r>
                      <a:r>
                        <a:rPr kumimoji="1" lang="en-US" altLang="ja-JP" sz="900" dirty="0">
                          <a:latin typeface="Times New Roman" panose="02020603050405020304" pitchFamily="18" charset="0"/>
                          <a:ea typeface="+mn-ea"/>
                          <a:cs typeface="Times New Roman" panose="02020603050405020304" pitchFamily="18" charset="0"/>
                        </a:rPr>
                        <a:t>., 2018</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9030034"/>
                  </a:ext>
                </a:extLst>
              </a:tr>
              <a:tr h="288000">
                <a:tc vMerge="1">
                  <a:txBody>
                    <a:bodyPr/>
                    <a:lstStyle/>
                    <a:p>
                      <a:endParaRPr kumimoji="1" lang="ja-JP" altLang="en-US"/>
                    </a:p>
                  </a:txBody>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FAV1R</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 altLang="ja-JP" sz="900" dirty="0">
                          <a:latin typeface="Times New Roman" panose="02020603050405020304" pitchFamily="18" charset="0"/>
                          <a:ea typeface="+mn-ea"/>
                          <a:cs typeface="Times New Roman" panose="02020603050405020304" pitchFamily="18" charset="0"/>
                        </a:rPr>
                        <a:t>GCGTGGCCTCGGCTCTCAA</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kumimoji="1" lang="ja-JP" altLang="en-US" sz="70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kumimoji="1" lang="ja-JP" altLang="en-US" sz="1050"/>
                    </a:p>
                  </a:txBody>
                  <a:tcPr anchor="ctr"/>
                </a:tc>
                <a:tc vMerge="1">
                  <a:txBody>
                    <a:bodyPr/>
                    <a:lstStyle/>
                    <a:p>
                      <a:endParaRPr kumimoji="1" lang="ja-JP" altLang="en-US"/>
                    </a:p>
                  </a:txBody>
                  <a:tcPr/>
                </a:tc>
                <a:extLst>
                  <a:ext uri="{0D108BD9-81ED-4DB2-BD59-A6C34878D82A}">
                    <a16:rowId xmlns:a16="http://schemas.microsoft.com/office/drawing/2014/main" val="1577837177"/>
                  </a:ext>
                </a:extLst>
              </a:tr>
              <a:tr h="288000">
                <a:tc vMerge="1">
                  <a:txBody>
                    <a:bodyPr/>
                    <a:lstStyle/>
                    <a:p>
                      <a:endParaRPr kumimoji="1" lang="ja-JP" altLang="en-US"/>
                    </a:p>
                  </a:txBody>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FAV2F</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 altLang="ja-JP" sz="900" dirty="0">
                          <a:latin typeface="Times New Roman" panose="02020603050405020304" pitchFamily="18" charset="0"/>
                          <a:ea typeface="+mn-ea"/>
                          <a:cs typeface="Times New Roman" panose="02020603050405020304" pitchFamily="18" charset="0"/>
                        </a:rPr>
                        <a:t>GGCATCTGAGTGGTGCTTCACCGGCT</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1,682 bp</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This study</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95507056"/>
                  </a:ext>
                </a:extLst>
              </a:tr>
              <a:tr h="288000">
                <a:tc rowSpan="2">
                  <a:txBody>
                    <a:bodyPr/>
                    <a:lstStyle/>
                    <a:p>
                      <a:pPr algn="ctr"/>
                      <a:r>
                        <a:rPr kumimoji="1" lang="en-US" altLang="ja-JP" sz="900" dirty="0" err="1">
                          <a:latin typeface="Times New Roman" panose="02020603050405020304" pitchFamily="18" charset="0"/>
                          <a:ea typeface="+mn-ea"/>
                          <a:cs typeface="Times New Roman" panose="02020603050405020304" pitchFamily="18" charset="0"/>
                        </a:rPr>
                        <a:t>FBoV</a:t>
                      </a:r>
                      <a:r>
                        <a:rPr kumimoji="1" lang="en-US" altLang="ja-JP" sz="900" dirty="0">
                          <a:latin typeface="Times New Roman" panose="02020603050405020304" pitchFamily="18" charset="0"/>
                          <a:ea typeface="+mn-ea"/>
                          <a:cs typeface="Times New Roman" panose="02020603050405020304" pitchFamily="18" charset="0"/>
                        </a:rPr>
                        <a:t> NP1</a:t>
                      </a: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dirty="0" err="1">
                          <a:latin typeface="Times New Roman" panose="02020603050405020304" pitchFamily="18" charset="0"/>
                          <a:ea typeface="+mn-ea"/>
                          <a:cs typeface="Times New Roman" panose="02020603050405020304" pitchFamily="18" charset="0"/>
                        </a:rPr>
                        <a:t>FBoV</a:t>
                      </a:r>
                      <a:r>
                        <a:rPr kumimoji="1" lang="en-US" altLang="ja-JP" sz="900" dirty="0">
                          <a:latin typeface="Times New Roman" panose="02020603050405020304" pitchFamily="18" charset="0"/>
                          <a:ea typeface="+mn-ea"/>
                          <a:cs typeface="Times New Roman" panose="02020603050405020304" pitchFamily="18" charset="0"/>
                        </a:rPr>
                        <a:t>-F</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 altLang="ja-JP" sz="9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AGAACCRCCRATCACARTCCACT</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9525"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465 bp</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700"/>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Qian Z., et al</a:t>
                      </a:r>
                      <a:r>
                        <a:rPr kumimoji="1" lang="en-US" altLang="ja-JP" sz="900" i="1" dirty="0">
                          <a:latin typeface="Times New Roman" panose="02020603050405020304" pitchFamily="18" charset="0"/>
                          <a:ea typeface="+mn-ea"/>
                          <a:cs typeface="Times New Roman" panose="02020603050405020304" pitchFamily="18" charset="0"/>
                        </a:rPr>
                        <a:t>., Arch </a:t>
                      </a:r>
                      <a:r>
                        <a:rPr kumimoji="1" lang="en-US" altLang="ja-JP" sz="900" i="1" dirty="0" err="1">
                          <a:latin typeface="Times New Roman" panose="02020603050405020304" pitchFamily="18" charset="0"/>
                          <a:ea typeface="+mn-ea"/>
                          <a:cs typeface="Times New Roman" panose="02020603050405020304" pitchFamily="18" charset="0"/>
                        </a:rPr>
                        <a:t>Virol</a:t>
                      </a:r>
                      <a:r>
                        <a:rPr kumimoji="1" lang="en-US" altLang="ja-JP" sz="900" dirty="0">
                          <a:latin typeface="Times New Roman" panose="02020603050405020304" pitchFamily="18" charset="0"/>
                          <a:ea typeface="+mn-ea"/>
                          <a:cs typeface="Times New Roman" panose="02020603050405020304" pitchFamily="18" charset="0"/>
                        </a:rPr>
                        <a:t>., 2019</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78067027"/>
                  </a:ext>
                </a:extLst>
              </a:tr>
              <a:tr h="288000">
                <a:tc vMerge="1">
                  <a:txBody>
                    <a:bodyPr/>
                    <a:lstStyle/>
                    <a:p>
                      <a:pPr algn="ctr"/>
                      <a:endParaRPr kumimoji="1" lang="ja-JP" altLang="en-US" sz="700"/>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dirty="0" err="1">
                          <a:latin typeface="Times New Roman" panose="02020603050405020304" pitchFamily="18" charset="0"/>
                          <a:ea typeface="+mn-ea"/>
                          <a:cs typeface="Times New Roman" panose="02020603050405020304" pitchFamily="18" charset="0"/>
                        </a:rPr>
                        <a:t>FBoV</a:t>
                      </a:r>
                      <a:r>
                        <a:rPr kumimoji="1" lang="en-US" altLang="ja-JP" sz="900" dirty="0">
                          <a:latin typeface="Times New Roman" panose="02020603050405020304" pitchFamily="18" charset="0"/>
                          <a:ea typeface="+mn-ea"/>
                          <a:cs typeface="Times New Roman" panose="02020603050405020304" pitchFamily="18" charset="0"/>
                        </a:rPr>
                        <a:t>-R</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 altLang="ja-JP" sz="9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TGGCRACCGCYAGCATTTCA</a:t>
                      </a:r>
                      <a:endParaRPr kumimoji="1" lang="ja-JP" altLang="en-US" sz="900">
                        <a:latin typeface="Times New Roman" panose="02020603050405020304" pitchFamily="18" charset="0"/>
                        <a:ea typeface="+mn-ea"/>
                        <a:cs typeface="Times New Roman" panose="02020603050405020304" pitchFamily="18" charset="0"/>
                      </a:endParaRPr>
                    </a:p>
                  </a:txBody>
                  <a:tcPr anchor="ctr">
                    <a:lnL w="12700" cmpd="sng">
                      <a:noFill/>
                    </a:lnL>
                    <a:lnR w="12700" cmpd="sng">
                      <a:noFill/>
                    </a:lnR>
                    <a:lnT w="9525"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kumimoji="1" lang="ja-JP" altLang="en-US" sz="70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700"/>
                    </a:p>
                  </a:txBody>
                  <a:tcPr anchor="ctr">
                    <a:lnL w="12700" cmpd="sng">
                      <a:noFill/>
                    </a:lnL>
                    <a:lnR w="12700" cmpd="sng">
                      <a:noFill/>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tcPr>
                </a:tc>
                <a:tc vMerge="1">
                  <a:txBody>
                    <a:bodyPr/>
                    <a:lstStyle/>
                    <a:p>
                      <a:pPr algn="ctr"/>
                      <a:endParaRPr kumimoji="1" lang="ja-JP" altLang="en-US" sz="700"/>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0177048"/>
                  </a:ext>
                </a:extLst>
              </a:tr>
            </a:tbl>
          </a:graphicData>
        </a:graphic>
      </p:graphicFrame>
      <p:sp>
        <p:nvSpPr>
          <p:cNvPr id="2" name="テキスト ボックス 1">
            <a:extLst>
              <a:ext uri="{FF2B5EF4-FFF2-40B4-BE49-F238E27FC236}">
                <a16:creationId xmlns:a16="http://schemas.microsoft.com/office/drawing/2014/main" id="{915A9D69-5E3D-26EF-340F-EDCC45961751}"/>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S3</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411768"/>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FF54C-7B5F-C980-1EA4-DF9E37900ACC}"/>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6C63DF5-0F47-4442-CF51-24F2CE8B8845}"/>
              </a:ext>
            </a:extLst>
          </p:cNvPr>
          <p:cNvSpPr txBox="1"/>
          <p:nvPr/>
        </p:nvSpPr>
        <p:spPr>
          <a:xfrm>
            <a:off x="114300" y="3630022"/>
            <a:ext cx="5680406" cy="261610"/>
          </a:xfrm>
          <a:prstGeom prst="rect">
            <a:avLst/>
          </a:prstGeom>
          <a:noFill/>
        </p:spPr>
        <p:txBody>
          <a:bodyPr wrap="square" rtlCol="0">
            <a:spAutoFit/>
          </a:bodyPr>
          <a:lstStyle/>
          <a:p>
            <a:r>
              <a:rPr kumimoji="1" lang="en-US" altLang="ja-JP" sz="1100" b="1" dirty="0">
                <a:latin typeface="Times New Roman" panose="02020603050405020304" pitchFamily="18" charset="0"/>
                <a:cs typeface="Times New Roman" panose="02020603050405020304" pitchFamily="18" charset="0"/>
              </a:rPr>
              <a:t>Table S4. Information on PCR in the current study.</a:t>
            </a:r>
            <a:endParaRPr kumimoji="1" lang="ja-JP" altLang="en-US" sz="1100" b="1">
              <a:latin typeface="Times New Roman" panose="02020603050405020304" pitchFamily="18" charset="0"/>
              <a:cs typeface="Times New Roman" panose="02020603050405020304" pitchFamily="18" charset="0"/>
            </a:endParaRPr>
          </a:p>
        </p:txBody>
      </p:sp>
      <p:graphicFrame>
        <p:nvGraphicFramePr>
          <p:cNvPr id="3" name="表 2">
            <a:extLst>
              <a:ext uri="{FF2B5EF4-FFF2-40B4-BE49-F238E27FC236}">
                <a16:creationId xmlns:a16="http://schemas.microsoft.com/office/drawing/2014/main" id="{25E5D463-3358-8480-4079-6DF1DAA051E0}"/>
              </a:ext>
            </a:extLst>
          </p:cNvPr>
          <p:cNvGraphicFramePr>
            <a:graphicFrameLocks noGrp="1"/>
          </p:cNvGraphicFramePr>
          <p:nvPr>
            <p:extLst>
              <p:ext uri="{D42A27DB-BD31-4B8C-83A1-F6EECF244321}">
                <p14:modId xmlns:p14="http://schemas.microsoft.com/office/powerpoint/2010/main" val="4149028672"/>
              </p:ext>
            </p:extLst>
          </p:nvPr>
        </p:nvGraphicFramePr>
        <p:xfrm>
          <a:off x="114300" y="3970020"/>
          <a:ext cx="6629400" cy="1965960"/>
        </p:xfrm>
        <a:graphic>
          <a:graphicData uri="http://schemas.openxmlformats.org/drawingml/2006/table">
            <a:tbl>
              <a:tblPr firstRow="1" bandRow="1">
                <a:tableStyleId>{5940675A-B579-460E-94D1-54222C63F5DA}</a:tableStyleId>
              </a:tblPr>
              <a:tblGrid>
                <a:gridCol w="813354">
                  <a:extLst>
                    <a:ext uri="{9D8B030D-6E8A-4147-A177-3AD203B41FA5}">
                      <a16:colId xmlns:a16="http://schemas.microsoft.com/office/drawing/2014/main" val="1746010442"/>
                    </a:ext>
                  </a:extLst>
                </a:gridCol>
                <a:gridCol w="291546">
                  <a:extLst>
                    <a:ext uri="{9D8B030D-6E8A-4147-A177-3AD203B41FA5}">
                      <a16:colId xmlns:a16="http://schemas.microsoft.com/office/drawing/2014/main" val="1246850394"/>
                    </a:ext>
                  </a:extLst>
                </a:gridCol>
                <a:gridCol w="612068">
                  <a:extLst>
                    <a:ext uri="{9D8B030D-6E8A-4147-A177-3AD203B41FA5}">
                      <a16:colId xmlns:a16="http://schemas.microsoft.com/office/drawing/2014/main" val="2253129989"/>
                    </a:ext>
                  </a:extLst>
                </a:gridCol>
                <a:gridCol w="432000">
                  <a:extLst>
                    <a:ext uri="{9D8B030D-6E8A-4147-A177-3AD203B41FA5}">
                      <a16:colId xmlns:a16="http://schemas.microsoft.com/office/drawing/2014/main" val="1077810504"/>
                    </a:ext>
                  </a:extLst>
                </a:gridCol>
                <a:gridCol w="432000">
                  <a:extLst>
                    <a:ext uri="{9D8B030D-6E8A-4147-A177-3AD203B41FA5}">
                      <a16:colId xmlns:a16="http://schemas.microsoft.com/office/drawing/2014/main" val="2445143187"/>
                    </a:ext>
                  </a:extLst>
                </a:gridCol>
                <a:gridCol w="432000">
                  <a:extLst>
                    <a:ext uri="{9D8B030D-6E8A-4147-A177-3AD203B41FA5}">
                      <a16:colId xmlns:a16="http://schemas.microsoft.com/office/drawing/2014/main" val="2663275"/>
                    </a:ext>
                  </a:extLst>
                </a:gridCol>
                <a:gridCol w="432000">
                  <a:extLst>
                    <a:ext uri="{9D8B030D-6E8A-4147-A177-3AD203B41FA5}">
                      <a16:colId xmlns:a16="http://schemas.microsoft.com/office/drawing/2014/main" val="2653140422"/>
                    </a:ext>
                  </a:extLst>
                </a:gridCol>
                <a:gridCol w="432000">
                  <a:extLst>
                    <a:ext uri="{9D8B030D-6E8A-4147-A177-3AD203B41FA5}">
                      <a16:colId xmlns:a16="http://schemas.microsoft.com/office/drawing/2014/main" val="215841238"/>
                    </a:ext>
                  </a:extLst>
                </a:gridCol>
                <a:gridCol w="432000">
                  <a:extLst>
                    <a:ext uri="{9D8B030D-6E8A-4147-A177-3AD203B41FA5}">
                      <a16:colId xmlns:a16="http://schemas.microsoft.com/office/drawing/2014/main" val="1137631806"/>
                    </a:ext>
                  </a:extLst>
                </a:gridCol>
                <a:gridCol w="432000">
                  <a:extLst>
                    <a:ext uri="{9D8B030D-6E8A-4147-A177-3AD203B41FA5}">
                      <a16:colId xmlns:a16="http://schemas.microsoft.com/office/drawing/2014/main" val="2154474613"/>
                    </a:ext>
                  </a:extLst>
                </a:gridCol>
                <a:gridCol w="432000">
                  <a:extLst>
                    <a:ext uri="{9D8B030D-6E8A-4147-A177-3AD203B41FA5}">
                      <a16:colId xmlns:a16="http://schemas.microsoft.com/office/drawing/2014/main" val="3643354748"/>
                    </a:ext>
                  </a:extLst>
                </a:gridCol>
                <a:gridCol w="432000">
                  <a:extLst>
                    <a:ext uri="{9D8B030D-6E8A-4147-A177-3AD203B41FA5}">
                      <a16:colId xmlns:a16="http://schemas.microsoft.com/office/drawing/2014/main" val="4026733144"/>
                    </a:ext>
                  </a:extLst>
                </a:gridCol>
                <a:gridCol w="432000">
                  <a:extLst>
                    <a:ext uri="{9D8B030D-6E8A-4147-A177-3AD203B41FA5}">
                      <a16:colId xmlns:a16="http://schemas.microsoft.com/office/drawing/2014/main" val="3502685873"/>
                    </a:ext>
                  </a:extLst>
                </a:gridCol>
                <a:gridCol w="592432">
                  <a:extLst>
                    <a:ext uri="{9D8B030D-6E8A-4147-A177-3AD203B41FA5}">
                      <a16:colId xmlns:a16="http://schemas.microsoft.com/office/drawing/2014/main" val="1829665116"/>
                    </a:ext>
                  </a:extLst>
                </a:gridCol>
              </a:tblGrid>
              <a:tr h="216000">
                <a:tc row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PCR Applications</a:t>
                      </a: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gridSpan="2">
                  <a:txBody>
                    <a:bodyPr/>
                    <a:lstStyle/>
                    <a:p>
                      <a:pPr algn="ctr"/>
                      <a:r>
                        <a:rPr lang="en-US" sz="900" b="1" dirty="0">
                          <a:latin typeface="Times New Roman" panose="02020603050405020304" pitchFamily="18" charset="0"/>
                          <a:ea typeface="+mn-ea"/>
                          <a:cs typeface="Times New Roman" panose="02020603050405020304" pitchFamily="18" charset="0"/>
                        </a:rPr>
                        <a:t>Primer Names</a:t>
                      </a:r>
                      <a:endParaRPr sz="900" b="1" dirty="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hMerge="1">
                  <a:txBody>
                    <a:bodyPr/>
                    <a:lstStyle/>
                    <a:p>
                      <a:endParaRPr kumimoji="1" lang="ja-JP" altLang="en-US"/>
                    </a:p>
                  </a:txBody>
                  <a:tcPr/>
                </a:tc>
                <a:tc grid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Initial Denaturation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grid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Denaturation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grid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Annealing</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grid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Extension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hMerge="1">
                  <a:txBody>
                    <a:bodyPr/>
                    <a:lstStyle/>
                    <a:p>
                      <a:endParaRPr kumimoji="1" lang="ja-JP" altLang="en-US"/>
                    </a:p>
                  </a:txBody>
                  <a:tcPr/>
                </a:tc>
                <a:tc grid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Final Extension</a:t>
                      </a: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hMerge="1">
                  <a:txBody>
                    <a:bodyPr/>
                    <a:lstStyle/>
                    <a:p>
                      <a:pPr algn="ctr"/>
                      <a:endParaRPr kumimoji="1" lang="ja-JP" altLang="en-US" sz="700">
                        <a:latin typeface="+mn-ea"/>
                        <a:ea typeface="+mn-ea"/>
                      </a:endParaRPr>
                    </a:p>
                  </a:txBody>
                  <a:tcPr anchor="ctr"/>
                </a:tc>
                <a:tc rowSpan="2">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Cycle Number</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588283820"/>
                  </a:ext>
                </a:extLst>
              </a:tr>
              <a:tr h="216000">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Temperature</a:t>
                      </a:r>
                    </a:p>
                    <a:p>
                      <a:pPr algn="ctr"/>
                      <a:r>
                        <a:rPr kumimoji="1" lang="en-US" altLang="ja-JP" sz="900" b="1" dirty="0">
                          <a:latin typeface="Times New Roman" panose="02020603050405020304" pitchFamily="18" charset="0"/>
                          <a:ea typeface="+mn-ea"/>
                          <a:cs typeface="Times New Roman" panose="02020603050405020304" pitchFamily="18" charset="0"/>
                        </a:rPr>
                        <a:t>(</a:t>
                      </a:r>
                      <a:r>
                        <a:rPr kumimoji="1" lang="ja-JP" altLang="en-US" sz="900" b="1">
                          <a:latin typeface="Times New Roman" panose="02020603050405020304" pitchFamily="18" charset="0"/>
                          <a:ea typeface="+mn-ea"/>
                          <a:cs typeface="Times New Roman" panose="02020603050405020304" pitchFamily="18" charset="0"/>
                        </a:rPr>
                        <a:t>℃</a:t>
                      </a:r>
                      <a:r>
                        <a:rPr kumimoji="1" lang="en-US" altLang="ja-JP" sz="900" b="1" dirty="0">
                          <a:latin typeface="Times New Roman" panose="02020603050405020304" pitchFamily="18" charset="0"/>
                          <a:ea typeface="+mn-ea"/>
                          <a:cs typeface="Times New Roman" panose="02020603050405020304" pitchFamily="18" charset="0"/>
                        </a:rPr>
                        <a:t>)</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Duration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Temperature</a:t>
                      </a:r>
                    </a:p>
                    <a:p>
                      <a:pPr algn="ctr"/>
                      <a:r>
                        <a:rPr kumimoji="1" lang="en-US" altLang="ja-JP" sz="900" b="1" dirty="0">
                          <a:latin typeface="Times New Roman" panose="02020603050405020304" pitchFamily="18" charset="0"/>
                          <a:ea typeface="+mn-ea"/>
                          <a:cs typeface="Times New Roman" panose="02020603050405020304" pitchFamily="18" charset="0"/>
                        </a:rPr>
                        <a:t>(</a:t>
                      </a:r>
                      <a:r>
                        <a:rPr kumimoji="1" lang="ja-JP" altLang="en-US" sz="900" b="1">
                          <a:latin typeface="Times New Roman" panose="02020603050405020304" pitchFamily="18" charset="0"/>
                          <a:ea typeface="+mn-ea"/>
                          <a:cs typeface="Times New Roman" panose="02020603050405020304" pitchFamily="18" charset="0"/>
                        </a:rPr>
                        <a:t>℃</a:t>
                      </a:r>
                      <a:r>
                        <a:rPr kumimoji="1" lang="en-US" altLang="ja-JP" sz="900" b="1" dirty="0">
                          <a:latin typeface="Times New Roman" panose="02020603050405020304" pitchFamily="18" charset="0"/>
                          <a:ea typeface="+mn-ea"/>
                          <a:cs typeface="Times New Roman" panose="02020603050405020304" pitchFamily="18" charset="0"/>
                        </a:rPr>
                        <a:t>)</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Duration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Temperature</a:t>
                      </a:r>
                    </a:p>
                    <a:p>
                      <a:pPr algn="ctr"/>
                      <a:r>
                        <a:rPr kumimoji="1" lang="en-US" altLang="ja-JP" sz="900" b="1" dirty="0">
                          <a:latin typeface="Times New Roman" panose="02020603050405020304" pitchFamily="18" charset="0"/>
                          <a:ea typeface="+mn-ea"/>
                          <a:cs typeface="Times New Roman" panose="02020603050405020304" pitchFamily="18" charset="0"/>
                        </a:rPr>
                        <a:t>(</a:t>
                      </a:r>
                      <a:r>
                        <a:rPr kumimoji="1" lang="ja-JP" altLang="en-US" sz="900" b="1">
                          <a:latin typeface="Times New Roman" panose="02020603050405020304" pitchFamily="18" charset="0"/>
                          <a:ea typeface="+mn-ea"/>
                          <a:cs typeface="Times New Roman" panose="02020603050405020304" pitchFamily="18" charset="0"/>
                        </a:rPr>
                        <a:t>℃</a:t>
                      </a:r>
                      <a:r>
                        <a:rPr kumimoji="1" lang="en-US" altLang="ja-JP" sz="900" b="1" dirty="0">
                          <a:latin typeface="Times New Roman" panose="02020603050405020304" pitchFamily="18" charset="0"/>
                          <a:ea typeface="+mn-ea"/>
                          <a:cs typeface="Times New Roman" panose="02020603050405020304" pitchFamily="18" charset="0"/>
                        </a:rPr>
                        <a:t>)</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Duration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Temperature</a:t>
                      </a:r>
                    </a:p>
                    <a:p>
                      <a:pPr algn="ctr"/>
                      <a:r>
                        <a:rPr kumimoji="1" lang="en-US" altLang="ja-JP" sz="900" b="1" dirty="0">
                          <a:latin typeface="Times New Roman" panose="02020603050405020304" pitchFamily="18" charset="0"/>
                          <a:ea typeface="+mn-ea"/>
                          <a:cs typeface="Times New Roman" panose="02020603050405020304" pitchFamily="18" charset="0"/>
                        </a:rPr>
                        <a:t>(</a:t>
                      </a:r>
                      <a:r>
                        <a:rPr kumimoji="1" lang="ja-JP" altLang="en-US" sz="900" b="1">
                          <a:latin typeface="Times New Roman" panose="02020603050405020304" pitchFamily="18" charset="0"/>
                          <a:ea typeface="+mn-ea"/>
                          <a:cs typeface="Times New Roman" panose="02020603050405020304" pitchFamily="18" charset="0"/>
                        </a:rPr>
                        <a:t>℃</a:t>
                      </a:r>
                      <a:r>
                        <a:rPr kumimoji="1" lang="en-US" altLang="ja-JP" sz="900" b="1" dirty="0">
                          <a:latin typeface="Times New Roman" panose="02020603050405020304" pitchFamily="18" charset="0"/>
                          <a:ea typeface="+mn-ea"/>
                          <a:cs typeface="Times New Roman" panose="02020603050405020304" pitchFamily="18" charset="0"/>
                        </a:rPr>
                        <a:t>)</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Duration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Temperature</a:t>
                      </a:r>
                    </a:p>
                    <a:p>
                      <a:pPr algn="ctr"/>
                      <a:r>
                        <a:rPr kumimoji="1" lang="en-US" altLang="ja-JP" sz="900" b="1" dirty="0">
                          <a:latin typeface="Times New Roman" panose="02020603050405020304" pitchFamily="18" charset="0"/>
                          <a:ea typeface="+mn-ea"/>
                          <a:cs typeface="Times New Roman" panose="02020603050405020304" pitchFamily="18" charset="0"/>
                        </a:rPr>
                        <a:t>(</a:t>
                      </a:r>
                      <a:r>
                        <a:rPr kumimoji="1" lang="ja-JP" altLang="en-US" sz="900" b="1">
                          <a:latin typeface="Times New Roman" panose="02020603050405020304" pitchFamily="18" charset="0"/>
                          <a:ea typeface="+mn-ea"/>
                          <a:cs typeface="Times New Roman" panose="02020603050405020304" pitchFamily="18" charset="0"/>
                        </a:rPr>
                        <a:t>℃</a:t>
                      </a:r>
                      <a:r>
                        <a:rPr kumimoji="1" lang="en-US" altLang="ja-JP" sz="900" b="1" dirty="0">
                          <a:latin typeface="Times New Roman" panose="02020603050405020304" pitchFamily="18" charset="0"/>
                          <a:ea typeface="+mn-ea"/>
                          <a:cs typeface="Times New Roman" panose="02020603050405020304" pitchFamily="18" charset="0"/>
                        </a:rPr>
                        <a:t>)</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a:r>
                        <a:rPr kumimoji="1" lang="en-US" altLang="ja-JP" sz="900" b="1" dirty="0">
                          <a:latin typeface="Times New Roman" panose="02020603050405020304" pitchFamily="18" charset="0"/>
                          <a:ea typeface="+mn-ea"/>
                          <a:cs typeface="Times New Roman" panose="02020603050405020304" pitchFamily="18" charset="0"/>
                        </a:rPr>
                        <a:t>Duration</a:t>
                      </a:r>
                      <a:endParaRPr kumimoji="1" lang="ja-JP" altLang="en-US" sz="900" b="1">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vMerge="1">
                  <a:txBody>
                    <a:bodyPr/>
                    <a:lstStyle/>
                    <a:p>
                      <a:pPr algn="ctr"/>
                      <a:endParaRPr kumimoji="1" lang="ja-JP" altLang="en-US" sz="600">
                        <a:latin typeface="+mn-ea"/>
                        <a:ea typeface="+mn-ea"/>
                      </a:endParaRPr>
                    </a:p>
                  </a:txBody>
                  <a:tcPr anchor="ctr">
                    <a:solidFill>
                      <a:schemeClr val="bg2">
                        <a:lumMod val="90000"/>
                      </a:schemeClr>
                    </a:solidFill>
                  </a:tcPr>
                </a:tc>
                <a:extLst>
                  <a:ext uri="{0D108BD9-81ED-4DB2-BD59-A6C34878D82A}">
                    <a16:rowId xmlns:a16="http://schemas.microsoft.com/office/drawing/2014/main" val="3655919286"/>
                  </a:ext>
                </a:extLst>
              </a:tr>
              <a:tr h="216000">
                <a:tc rowSpan="2">
                  <a:txBody>
                    <a:bodyPr/>
                    <a:lstStyle/>
                    <a:p>
                      <a:pPr algn="ctr"/>
                      <a:r>
                        <a:rPr kumimoji="1" lang="en-US" altLang="ja-JP" sz="900" dirty="0" err="1">
                          <a:latin typeface="Times New Roman" panose="02020603050405020304" pitchFamily="18" charset="0"/>
                          <a:ea typeface="+mn-ea"/>
                          <a:cs typeface="Times New Roman" panose="02020603050405020304" pitchFamily="18" charset="0"/>
                        </a:rPr>
                        <a:t>FAstV</a:t>
                      </a:r>
                      <a:r>
                        <a:rPr kumimoji="1" lang="en-US" altLang="ja-JP" sz="900" dirty="0">
                          <a:latin typeface="Times New Roman" panose="02020603050405020304" pitchFamily="18" charset="0"/>
                          <a:ea typeface="+mn-ea"/>
                          <a:cs typeface="Times New Roman" panose="02020603050405020304" pitchFamily="18" charset="0"/>
                        </a:rPr>
                        <a:t> ORF2</a:t>
                      </a:r>
                    </a:p>
                    <a:p>
                      <a:pPr algn="ctr"/>
                      <a:r>
                        <a:rPr kumimoji="1" lang="en-US" altLang="ja-JP" sz="900" dirty="0">
                          <a:latin typeface="Times New Roman" panose="02020603050405020304" pitchFamily="18" charset="0"/>
                          <a:ea typeface="+mn-ea"/>
                          <a:cs typeface="Times New Roman" panose="02020603050405020304" pitchFamily="18" charset="0"/>
                        </a:rPr>
                        <a:t>gene detection</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1st</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FAV1F</a:t>
                      </a:r>
                    </a:p>
                    <a:p>
                      <a:pPr algn="ctr"/>
                      <a:r>
                        <a:rPr kumimoji="1" lang="en-US" altLang="ja-JP" sz="900" dirty="0">
                          <a:latin typeface="Times New Roman" panose="02020603050405020304" pitchFamily="18" charset="0"/>
                          <a:ea typeface="+mn-ea"/>
                          <a:cs typeface="Times New Roman" panose="02020603050405020304" pitchFamily="18" charset="0"/>
                        </a:rPr>
                        <a:t>/FAV1R</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ja-JP" altLang="en-US" sz="900">
                          <a:latin typeface="Times New Roman" panose="02020603050405020304" pitchFamily="18" charset="0"/>
                          <a:ea typeface="+mn-ea"/>
                          <a:cs typeface="Times New Roman" panose="02020603050405020304" pitchFamily="18" charset="0"/>
                        </a:rPr>
                        <a:t>ー</a:t>
                      </a: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ja-JP" altLang="en-US" sz="900">
                          <a:latin typeface="Times New Roman" panose="02020603050405020304" pitchFamily="18" charset="0"/>
                          <a:ea typeface="+mn-ea"/>
                          <a:cs typeface="Times New Roman" panose="02020603050405020304" pitchFamily="18" charset="0"/>
                        </a:rPr>
                        <a:t>ー</a:t>
                      </a: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3">
                  <a:txBody>
                    <a:bodyPr/>
                    <a:lstStyle/>
                    <a:p>
                      <a:pPr algn="ctr"/>
                      <a:r>
                        <a:rPr kumimoji="1" lang="en-US" altLang="ja-JP" sz="900" dirty="0">
                          <a:latin typeface="Times New Roman" panose="02020603050405020304" pitchFamily="18" charset="0"/>
                          <a:ea typeface="+mn-ea"/>
                          <a:cs typeface="Times New Roman" panose="02020603050405020304" pitchFamily="18" charset="0"/>
                        </a:rPr>
                        <a:t>94</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30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58</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30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3">
                  <a:txBody>
                    <a:bodyPr/>
                    <a:lstStyle/>
                    <a:p>
                      <a:pPr algn="ctr"/>
                      <a:r>
                        <a:rPr kumimoji="1" lang="en-US" altLang="ja-JP" sz="900" dirty="0">
                          <a:latin typeface="Times New Roman" panose="02020603050405020304" pitchFamily="18" charset="0"/>
                          <a:ea typeface="+mn-ea"/>
                          <a:cs typeface="Times New Roman" panose="02020603050405020304" pitchFamily="18" charset="0"/>
                        </a:rPr>
                        <a:t>72</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72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ja-JP" altLang="en-US" sz="900">
                          <a:latin typeface="Times New Roman" panose="02020603050405020304" pitchFamily="18" charset="0"/>
                          <a:ea typeface="+mn-ea"/>
                          <a:cs typeface="Times New Roman" panose="02020603050405020304" pitchFamily="18" charset="0"/>
                        </a:rPr>
                        <a:t>ー</a:t>
                      </a: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ja-JP" altLang="en-US" sz="900">
                          <a:latin typeface="Times New Roman" panose="02020603050405020304" pitchFamily="18" charset="0"/>
                          <a:ea typeface="+mn-ea"/>
                          <a:cs typeface="Times New Roman" panose="02020603050405020304" pitchFamily="18" charset="0"/>
                        </a:rPr>
                        <a:t>ー</a:t>
                      </a: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rowSpan="2">
                  <a:txBody>
                    <a:bodyPr/>
                    <a:lstStyle/>
                    <a:p>
                      <a:pPr algn="ctr"/>
                      <a:r>
                        <a:rPr kumimoji="1" lang="en-US" altLang="ja-JP" sz="900" dirty="0">
                          <a:latin typeface="Times New Roman" panose="02020603050405020304" pitchFamily="18" charset="0"/>
                          <a:ea typeface="+mn-ea"/>
                          <a:cs typeface="Times New Roman" panose="02020603050405020304" pitchFamily="18" charset="0"/>
                        </a:rPr>
                        <a:t>40</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43265276"/>
                  </a:ext>
                </a:extLst>
              </a:tr>
              <a:tr h="216000">
                <a:tc vMerge="1">
                  <a:txBody>
                    <a:bodyPr/>
                    <a:lstStyle/>
                    <a:p>
                      <a:pPr algn="ctr"/>
                      <a:endParaRPr kumimoji="1" lang="ja-JP" altLang="en-US" sz="800"/>
                    </a:p>
                  </a:txBody>
                  <a:tcPr anchor="ct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2nd</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FAV2F</a:t>
                      </a:r>
                    </a:p>
                    <a:p>
                      <a:pPr algn="ctr"/>
                      <a:r>
                        <a:rPr kumimoji="1" lang="en-US" altLang="ja-JP" sz="900" dirty="0">
                          <a:latin typeface="Times New Roman" panose="02020603050405020304" pitchFamily="18" charset="0"/>
                          <a:ea typeface="+mn-ea"/>
                          <a:cs typeface="Times New Roman" panose="02020603050405020304" pitchFamily="18" charset="0"/>
                        </a:rPr>
                        <a:t>/FAV1R</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vMerge="1">
                  <a:txBody>
                    <a:bodyPr/>
                    <a:lstStyle/>
                    <a:p>
                      <a:pPr algn="ctr"/>
                      <a:endParaRPr kumimoji="1" lang="ja-JP" altLang="en-US" sz="600"/>
                    </a:p>
                  </a:txBody>
                  <a:tcPr anchor="ctr"/>
                </a:tc>
                <a:tc vMerge="1">
                  <a:txBody>
                    <a:bodyPr/>
                    <a:lstStyle/>
                    <a:p>
                      <a:pPr algn="ctr"/>
                      <a:endParaRPr kumimoji="1" lang="ja-JP" altLang="en-US" sz="600"/>
                    </a:p>
                  </a:txBody>
                  <a:tcPr anchor="ctr"/>
                </a:tc>
                <a:tc vMerge="1">
                  <a:txBody>
                    <a:bodyPr/>
                    <a:lstStyle/>
                    <a:p>
                      <a:pPr algn="ctr"/>
                      <a:endParaRPr kumimoji="1" lang="ja-JP" altLang="en-US" sz="600"/>
                    </a:p>
                  </a:txBody>
                  <a:tcPr anchor="ctr"/>
                </a:tc>
                <a:tc vMerge="1">
                  <a:txBody>
                    <a:bodyPr/>
                    <a:lstStyle/>
                    <a:p>
                      <a:pPr algn="ctr"/>
                      <a:endParaRPr kumimoji="1" lang="ja-JP" altLang="en-US" sz="600"/>
                    </a:p>
                  </a:txBody>
                  <a:tcPr anchor="ct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68</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vMerge="1">
                  <a:txBody>
                    <a:bodyPr/>
                    <a:lstStyle/>
                    <a:p>
                      <a:pPr algn="ctr"/>
                      <a:endParaRPr kumimoji="1" lang="ja-JP" altLang="en-US" sz="600"/>
                    </a:p>
                  </a:txBody>
                  <a:tcPr anchor="ctr"/>
                </a:tc>
                <a:tc vMerge="1">
                  <a:txBody>
                    <a:bodyPr/>
                    <a:lstStyle/>
                    <a:p>
                      <a:pPr algn="ctr"/>
                      <a:endParaRPr kumimoji="1" lang="ja-JP" altLang="en-US" sz="600"/>
                    </a:p>
                  </a:txBody>
                  <a:tcPr anchor="ct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50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vMerge="1">
                  <a:txBody>
                    <a:bodyPr/>
                    <a:lstStyle/>
                    <a:p>
                      <a:pPr algn="ctr"/>
                      <a:endParaRPr kumimoji="1" lang="ja-JP" altLang="en-US" sz="700"/>
                    </a:p>
                  </a:txBody>
                  <a:tcPr anchor="ctr"/>
                </a:tc>
                <a:tc vMerge="1">
                  <a:txBody>
                    <a:bodyPr/>
                    <a:lstStyle/>
                    <a:p>
                      <a:pPr algn="ctr"/>
                      <a:endParaRPr kumimoji="1" lang="ja-JP" altLang="en-US" sz="600"/>
                    </a:p>
                  </a:txBody>
                  <a:tcPr anchor="ctr"/>
                </a:tc>
                <a:tc vMerge="1">
                  <a:txBody>
                    <a:bodyPr/>
                    <a:lstStyle/>
                    <a:p>
                      <a:pPr algn="ctr"/>
                      <a:endParaRPr kumimoji="1" lang="ja-JP" altLang="en-US" sz="700"/>
                    </a:p>
                  </a:txBody>
                  <a:tcPr anchor="ctr"/>
                </a:tc>
                <a:extLst>
                  <a:ext uri="{0D108BD9-81ED-4DB2-BD59-A6C34878D82A}">
                    <a16:rowId xmlns:a16="http://schemas.microsoft.com/office/drawing/2014/main" val="1981884659"/>
                  </a:ext>
                </a:extLst>
              </a:tr>
              <a:tr h="216000">
                <a:tc>
                  <a:txBody>
                    <a:bodyPr/>
                    <a:lstStyle/>
                    <a:p>
                      <a:pPr algn="ctr"/>
                      <a:r>
                        <a:rPr kumimoji="1" lang="en-US" altLang="ja-JP" sz="900" dirty="0" err="1">
                          <a:latin typeface="Times New Roman" panose="02020603050405020304" pitchFamily="18" charset="0"/>
                          <a:ea typeface="+mn-ea"/>
                          <a:cs typeface="Times New Roman" panose="02020603050405020304" pitchFamily="18" charset="0"/>
                        </a:rPr>
                        <a:t>FBoV</a:t>
                      </a:r>
                      <a:r>
                        <a:rPr kumimoji="1" lang="en-US" altLang="ja-JP" sz="900" dirty="0">
                          <a:latin typeface="Times New Roman" panose="02020603050405020304" pitchFamily="18" charset="0"/>
                          <a:ea typeface="+mn-ea"/>
                          <a:cs typeface="Times New Roman" panose="02020603050405020304" pitchFamily="18" charset="0"/>
                        </a:rPr>
                        <a:t> NP1</a:t>
                      </a:r>
                    </a:p>
                    <a:p>
                      <a:pPr algn="ctr"/>
                      <a:r>
                        <a:rPr kumimoji="1" lang="en-US" altLang="ja-JP" sz="900" dirty="0">
                          <a:latin typeface="Times New Roman" panose="02020603050405020304" pitchFamily="18" charset="0"/>
                          <a:ea typeface="+mn-ea"/>
                          <a:cs typeface="Times New Roman" panose="02020603050405020304" pitchFamily="18" charset="0"/>
                        </a:rPr>
                        <a:t>gene detection</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FAV1F</a:t>
                      </a:r>
                    </a:p>
                    <a:p>
                      <a:pPr algn="ctr"/>
                      <a:r>
                        <a:rPr kumimoji="1" lang="en-US" altLang="ja-JP" sz="900" dirty="0">
                          <a:latin typeface="Times New Roman" panose="02020603050405020304" pitchFamily="18" charset="0"/>
                          <a:ea typeface="+mn-ea"/>
                          <a:cs typeface="Times New Roman" panose="02020603050405020304" pitchFamily="18" charset="0"/>
                        </a:rPr>
                        <a:t>/FAV1R</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94</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30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vMerge="1">
                  <a:txBody>
                    <a:bodyPr/>
                    <a:lstStyle/>
                    <a:p>
                      <a:endParaRPr dirty="0"/>
                    </a:p>
                  </a:txBody>
                  <a:tcPr anchor="ctr">
                    <a:lnL w="6350" cap="flat" cmpd="sng" algn="ctr">
                      <a:solidFill>
                        <a:schemeClr val="bg2">
                          <a:lumMod val="50000"/>
                        </a:schemeClr>
                      </a:solidFill>
                      <a:prstDash val="solid"/>
                      <a:round/>
                      <a:headEnd type="none" w="med" len="med"/>
                      <a:tailEnd type="none" w="med" len="med"/>
                    </a:lnL>
                    <a:lnT w="6350" cap="flat" cmpd="sng" algn="ctr">
                      <a:solidFill>
                        <a:schemeClr val="bg2">
                          <a:lumMod val="50000"/>
                        </a:schemeClr>
                      </a:solidFill>
                      <a:prstDash val="solid"/>
                      <a:round/>
                      <a:headEnd type="none" w="med" len="med"/>
                      <a:tailEnd type="none" w="med" len="med"/>
                    </a:lnT>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45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51</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45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vMerge="1">
                  <a:txBody>
                    <a:bodyPr/>
                    <a:lstStyle/>
                    <a:p>
                      <a:endParaRPr dirty="0"/>
                    </a:p>
                  </a:txBody>
                  <a:tcPr anchor="ctr">
                    <a:lnL w="6350" cap="flat" cmpd="sng" algn="ctr">
                      <a:solidFill>
                        <a:schemeClr val="bg2">
                          <a:lumMod val="50000"/>
                        </a:schemeClr>
                      </a:solidFill>
                      <a:prstDash val="solid"/>
                      <a:round/>
                      <a:headEnd type="none" w="med" len="med"/>
                      <a:tailEnd type="none" w="med" len="med"/>
                    </a:lnL>
                    <a:lnT w="6350" cap="flat" cmpd="sng" algn="ctr">
                      <a:solidFill>
                        <a:schemeClr val="bg2">
                          <a:lumMod val="50000"/>
                        </a:schemeClr>
                      </a:solidFill>
                      <a:prstDash val="solid"/>
                      <a:round/>
                      <a:headEnd type="none" w="med" len="med"/>
                      <a:tailEnd type="none" w="med" len="med"/>
                    </a:lnT>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30 sec</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72</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10 min</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a:r>
                        <a:rPr kumimoji="1" lang="en-US" altLang="ja-JP" sz="900" dirty="0">
                          <a:latin typeface="Times New Roman" panose="02020603050405020304" pitchFamily="18" charset="0"/>
                          <a:ea typeface="+mn-ea"/>
                          <a:cs typeface="Times New Roman" panose="02020603050405020304" pitchFamily="18" charset="0"/>
                        </a:rPr>
                        <a:t>35</a:t>
                      </a:r>
                      <a:endParaRPr kumimoji="1" lang="ja-JP" altLang="en-US" sz="900">
                        <a:latin typeface="Times New Roman" panose="02020603050405020304" pitchFamily="18" charset="0"/>
                        <a:ea typeface="+mn-ea"/>
                        <a:cs typeface="Times New Roman" panose="02020603050405020304" pitchFamily="18" charset="0"/>
                      </a:endParaRPr>
                    </a:p>
                  </a:txBody>
                  <a:tcPr marL="45720" marR="4572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22496757"/>
                  </a:ext>
                </a:extLst>
              </a:tr>
            </a:tbl>
          </a:graphicData>
        </a:graphic>
      </p:graphicFrame>
      <p:sp>
        <p:nvSpPr>
          <p:cNvPr id="5" name="テキスト ボックス 4">
            <a:extLst>
              <a:ext uri="{FF2B5EF4-FFF2-40B4-BE49-F238E27FC236}">
                <a16:creationId xmlns:a16="http://schemas.microsoft.com/office/drawing/2014/main" id="{585787A9-DFD0-4851-A0FD-0083A71F7108}"/>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S4</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168788"/>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36BB78-FB0F-2785-1520-8DF0447E0322}"/>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D3AD4E9-4F5B-535B-7774-0F9A6204BDAD}"/>
              </a:ext>
            </a:extLst>
          </p:cNvPr>
          <p:cNvSpPr txBox="1"/>
          <p:nvPr/>
        </p:nvSpPr>
        <p:spPr>
          <a:xfrm>
            <a:off x="471487" y="1073265"/>
            <a:ext cx="5915025" cy="542187"/>
          </a:xfrm>
          <a:prstGeom prst="rect">
            <a:avLst/>
          </a:prstGeom>
        </p:spPr>
        <p:txBody>
          <a:bodyPr vert="horz" lIns="91440" tIns="45720" rIns="91440" bIns="45720" rtlCol="0" anchor="ctr">
            <a:normAutofit/>
          </a:bodyPr>
          <a:lstStyle/>
          <a:p>
            <a:pPr defTabSz="685800">
              <a:lnSpc>
                <a:spcPct val="90000"/>
              </a:lnSpc>
              <a:spcBef>
                <a:spcPct val="0"/>
              </a:spcBef>
              <a:spcAft>
                <a:spcPts val="600"/>
              </a:spcAft>
            </a:pPr>
            <a:r>
              <a:rPr kumimoji="1" lang="en-US" altLang="ja-JP" sz="1200" b="1" dirty="0">
                <a:latin typeface="Times New Roman" panose="02020603050405020304" pitchFamily="18" charset="0"/>
                <a:ea typeface="+mj-ea"/>
                <a:cs typeface="Times New Roman" panose="02020603050405020304" pitchFamily="18" charset="0"/>
              </a:rPr>
              <a:t>Supplementary Table S5. Accession numbers of sequences of the MAstV-2 capsid gene used for phylogenetic analysis.</a:t>
            </a:r>
          </a:p>
        </p:txBody>
      </p:sp>
      <p:graphicFrame>
        <p:nvGraphicFramePr>
          <p:cNvPr id="4" name="表 3">
            <a:extLst>
              <a:ext uri="{FF2B5EF4-FFF2-40B4-BE49-F238E27FC236}">
                <a16:creationId xmlns:a16="http://schemas.microsoft.com/office/drawing/2014/main" id="{AB5F6E2D-0E12-345D-A9E4-CE0719916F6B}"/>
              </a:ext>
            </a:extLst>
          </p:cNvPr>
          <p:cNvGraphicFramePr>
            <a:graphicFrameLocks noGrp="1"/>
          </p:cNvGraphicFramePr>
          <p:nvPr>
            <p:extLst>
              <p:ext uri="{D42A27DB-BD31-4B8C-83A1-F6EECF244321}">
                <p14:modId xmlns:p14="http://schemas.microsoft.com/office/powerpoint/2010/main" val="3959419899"/>
              </p:ext>
            </p:extLst>
          </p:nvPr>
        </p:nvGraphicFramePr>
        <p:xfrm>
          <a:off x="598696" y="1810360"/>
          <a:ext cx="5660608" cy="7482475"/>
        </p:xfrm>
        <a:graphic>
          <a:graphicData uri="http://schemas.openxmlformats.org/drawingml/2006/table">
            <a:tbl>
              <a:tblPr firstRow="1" bandRow="1">
                <a:tableStyleId>{2D5ABB26-0587-4C30-8999-92F81FD0307C}</a:tableStyleId>
              </a:tblPr>
              <a:tblGrid>
                <a:gridCol w="2587707">
                  <a:extLst>
                    <a:ext uri="{9D8B030D-6E8A-4147-A177-3AD203B41FA5}">
                      <a16:colId xmlns:a16="http://schemas.microsoft.com/office/drawing/2014/main" val="92802322"/>
                    </a:ext>
                  </a:extLst>
                </a:gridCol>
                <a:gridCol w="3072901">
                  <a:extLst>
                    <a:ext uri="{9D8B030D-6E8A-4147-A177-3AD203B41FA5}">
                      <a16:colId xmlns:a16="http://schemas.microsoft.com/office/drawing/2014/main" val="1067022543"/>
                    </a:ext>
                  </a:extLst>
                </a:gridCol>
              </a:tblGrid>
              <a:tr h="299299">
                <a:tc>
                  <a:txBody>
                    <a:bodyPr/>
                    <a:lstStyle/>
                    <a:p>
                      <a:pPr algn="ctr" fontAlgn="ctr">
                        <a:buNone/>
                      </a:pPr>
                      <a:r>
                        <a:rPr lang="en" sz="1600" b="1" u="none" strike="noStrike" dirty="0">
                          <a:effectLst/>
                          <a:latin typeface="Times New Roman" panose="02020603050405020304" pitchFamily="18" charset="0"/>
                          <a:cs typeface="Times New Roman" panose="02020603050405020304" pitchFamily="18" charset="0"/>
                        </a:rPr>
                        <a:t>Accession Number</a:t>
                      </a:r>
                      <a:endParaRPr lang="en" sz="1600" b="1"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en" sz="1600" b="1" u="none" strike="noStrike" dirty="0">
                          <a:effectLst/>
                          <a:latin typeface="Times New Roman" panose="02020603050405020304" pitchFamily="18" charset="0"/>
                          <a:cs typeface="Times New Roman" panose="02020603050405020304" pitchFamily="18" charset="0"/>
                        </a:rPr>
                        <a:t>Regions with </a:t>
                      </a:r>
                      <a:r>
                        <a:rPr lang="en" sz="1600" b="1" u="none" strike="noStrike" dirty="0" err="1">
                          <a:effectLst/>
                          <a:latin typeface="Times New Roman" panose="02020603050405020304" pitchFamily="18" charset="0"/>
                          <a:cs typeface="Times New Roman" panose="02020603050405020304" pitchFamily="18" charset="0"/>
                        </a:rPr>
                        <a:t>detcted</a:t>
                      </a:r>
                      <a:r>
                        <a:rPr lang="en" sz="1600" b="1" u="none" strike="noStrike" dirty="0">
                          <a:effectLst/>
                          <a:latin typeface="Times New Roman" panose="02020603050405020304" pitchFamily="18" charset="0"/>
                          <a:cs typeface="Times New Roman" panose="02020603050405020304" pitchFamily="18" charset="0"/>
                        </a:rPr>
                        <a:t> viral genes</a:t>
                      </a:r>
                      <a:endParaRPr lang="en" sz="1600" b="1"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691748010"/>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KM017742.1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 sz="1600" u="none" strike="noStrike">
                          <a:effectLst/>
                          <a:latin typeface="Times New Roman" panose="02020603050405020304" pitchFamily="18" charset="0"/>
                          <a:cs typeface="Times New Roman" panose="02020603050405020304" pitchFamily="18" charset="0"/>
                        </a:rPr>
                        <a:t>USA</a:t>
                      </a:r>
                      <a:endParaRPr lang="en" sz="16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8405445"/>
                  </a:ext>
                </a:extLst>
              </a:tr>
              <a:tr h="299299">
                <a:tc>
                  <a:txBody>
                    <a:bodyPr/>
                    <a:lstStyle/>
                    <a:p>
                      <a:pPr algn="ctr" fontAlgn="ctr">
                        <a:buNone/>
                      </a:pPr>
                      <a:r>
                        <a:rPr lang="en" sz="1600" u="none" strike="noStrike" dirty="0">
                          <a:effectLst/>
                          <a:latin typeface="Times New Roman" panose="02020603050405020304" pitchFamily="18" charset="0"/>
                          <a:cs typeface="Times New Roman" panose="02020603050405020304" pitchFamily="18" charset="0"/>
                        </a:rPr>
                        <a:t>AF056197</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 sz="1600" u="none" strike="noStrike">
                          <a:effectLst/>
                          <a:latin typeface="Times New Roman" panose="02020603050405020304" pitchFamily="18" charset="0"/>
                          <a:cs typeface="Times New Roman" panose="02020603050405020304" pitchFamily="18" charset="0"/>
                        </a:rPr>
                        <a:t>UK</a:t>
                      </a:r>
                      <a:endParaRPr lang="en" sz="16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5881370"/>
                  </a:ext>
                </a:extLst>
              </a:tr>
              <a:tr h="299299">
                <a:tc>
                  <a:txBody>
                    <a:bodyPr/>
                    <a:lstStyle/>
                    <a:p>
                      <a:pPr algn="ctr" fontAlgn="ctr">
                        <a:buNone/>
                      </a:pPr>
                      <a:r>
                        <a:rPr lang="en" sz="1600" u="none" strike="noStrike" dirty="0">
                          <a:effectLst/>
                          <a:latin typeface="Times New Roman" panose="02020603050405020304" pitchFamily="18" charset="0"/>
                          <a:cs typeface="Times New Roman" panose="02020603050405020304" pitchFamily="18" charset="0"/>
                        </a:rPr>
                        <a:t>ON595826.1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 sz="1600" u="none" strike="noStrike">
                          <a:effectLst/>
                          <a:latin typeface="Times New Roman" panose="02020603050405020304" pitchFamily="18" charset="0"/>
                          <a:cs typeface="Times New Roman" panose="02020603050405020304" pitchFamily="18" charset="0"/>
                        </a:rPr>
                        <a:t>Australia</a:t>
                      </a:r>
                      <a:endParaRPr lang="en" sz="16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7006356"/>
                  </a:ext>
                </a:extLst>
              </a:tr>
              <a:tr h="299299">
                <a:tc>
                  <a:txBody>
                    <a:bodyPr/>
                    <a:lstStyle/>
                    <a:p>
                      <a:pPr algn="ctr" fontAlgn="ctr">
                        <a:buNone/>
                      </a:pPr>
                      <a:r>
                        <a:rPr lang="en" sz="1600" u="none" strike="noStrike" dirty="0">
                          <a:effectLst/>
                          <a:latin typeface="Times New Roman" panose="02020603050405020304" pitchFamily="18" charset="0"/>
                          <a:cs typeface="Times New Roman" panose="02020603050405020304" pitchFamily="18" charset="0"/>
                        </a:rPr>
                        <a:t>ON595832.1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260977241"/>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PQ435244.1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algn="ctr" fontAlgn="ctr">
                        <a:buNone/>
                      </a:pPr>
                      <a:r>
                        <a:rPr lang="en" sz="1600" u="none" strike="noStrike" dirty="0">
                          <a:effectLst/>
                          <a:latin typeface="Times New Roman" panose="02020603050405020304" pitchFamily="18" charset="0"/>
                          <a:cs typeface="Times New Roman" panose="02020603050405020304" pitchFamily="18" charset="0"/>
                        </a:rPr>
                        <a:t>Thailand</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5074316"/>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PQ435238.1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812869303"/>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PQ435245.1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13510441"/>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PQ435242.1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596133396"/>
                  </a:ext>
                </a:extLst>
              </a:tr>
              <a:tr h="299299">
                <a:tc>
                  <a:txBody>
                    <a:bodyPr/>
                    <a:lstStyle/>
                    <a:p>
                      <a:pPr algn="ctr" rtl="0" fontAlgn="ctr">
                        <a:buNone/>
                      </a:pPr>
                      <a:r>
                        <a:rPr lang="en" sz="1600" u="none" strike="noStrike">
                          <a:effectLst/>
                          <a:latin typeface="Times New Roman" panose="02020603050405020304" pitchFamily="18" charset="0"/>
                          <a:cs typeface="Times New Roman" panose="02020603050405020304" pitchFamily="18" charset="0"/>
                        </a:rPr>
                        <a:t>PQ435247.1</a:t>
                      </a:r>
                      <a:endParaRPr lang="en" sz="16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224308301"/>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PQ435239.1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507842698"/>
                  </a:ext>
                </a:extLst>
              </a:tr>
              <a:tr h="299299">
                <a:tc>
                  <a:txBody>
                    <a:bodyPr/>
                    <a:lstStyle/>
                    <a:p>
                      <a:pPr algn="ctr" rtl="0" fontAlgn="ctr">
                        <a:buNone/>
                      </a:pPr>
                      <a:r>
                        <a:rPr lang="en" sz="1600" u="none" strike="noStrike">
                          <a:effectLst/>
                          <a:latin typeface="Times New Roman" panose="02020603050405020304" pitchFamily="18" charset="0"/>
                          <a:cs typeface="Times New Roman" panose="02020603050405020304" pitchFamily="18" charset="0"/>
                        </a:rPr>
                        <a:t>OP6811601</a:t>
                      </a:r>
                      <a:endParaRPr lang="en" sz="16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10">
                  <a:txBody>
                    <a:bodyPr/>
                    <a:lstStyle/>
                    <a:p>
                      <a:pPr algn="ctr" fontAlgn="ctr">
                        <a:buNone/>
                      </a:pPr>
                      <a:r>
                        <a:rPr lang="en" sz="1600" u="none" strike="noStrike" dirty="0">
                          <a:effectLst/>
                          <a:latin typeface="Times New Roman" panose="02020603050405020304" pitchFamily="18" charset="0"/>
                          <a:cs typeface="Times New Roman" panose="02020603050405020304" pitchFamily="18" charset="0"/>
                        </a:rPr>
                        <a:t>China</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5596999"/>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OP681159.1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658532154"/>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MK671309.1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376206484"/>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MK671260.1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460091388"/>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MH253872.1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832080936"/>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MH253862.1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977492599"/>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MH253865.1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816567408"/>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MH253864.1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319467208"/>
                  </a:ext>
                </a:extLst>
              </a:tr>
              <a:tr h="299299">
                <a:tc>
                  <a:txBody>
                    <a:bodyPr/>
                    <a:lstStyle/>
                    <a:p>
                      <a:pPr algn="ctr" rtl="0" fontAlgn="ctr">
                        <a:buNone/>
                      </a:pPr>
                      <a:r>
                        <a:rPr lang="en" sz="1600" u="none" strike="noStrike" dirty="0">
                          <a:effectLst/>
                          <a:latin typeface="Times New Roman" panose="02020603050405020304" pitchFamily="18" charset="0"/>
                          <a:cs typeface="Times New Roman" panose="02020603050405020304" pitchFamily="18" charset="0"/>
                        </a:rPr>
                        <a:t>MN148428.1</a:t>
                      </a: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475562788"/>
                  </a:ext>
                </a:extLst>
              </a:tr>
              <a:tr h="299299">
                <a:tc>
                  <a:txBody>
                    <a:bodyPr/>
                    <a:lstStyle/>
                    <a:p>
                      <a:pPr algn="ctr" fontAlgn="ctr">
                        <a:buNone/>
                      </a:pPr>
                      <a:r>
                        <a:rPr lang="en-US" sz="1600" u="none" strike="noStrike" dirty="0">
                          <a:effectLst/>
                          <a:latin typeface="Times New Roman" panose="02020603050405020304" pitchFamily="18" charset="0"/>
                          <a:cs typeface="Times New Roman" panose="02020603050405020304" pitchFamily="18" charset="0"/>
                        </a:rPr>
                        <a:t>PV847575.1</a:t>
                      </a:r>
                      <a:endParaRPr lang="en-US" sz="1600" b="0" i="0" u="none" strike="noStrike" dirty="0">
                        <a:solidFill>
                          <a:srgbClr val="222222"/>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356061219"/>
                  </a:ext>
                </a:extLst>
              </a:tr>
              <a:tr h="299299">
                <a:tc>
                  <a:txBody>
                    <a:bodyPr/>
                    <a:lstStyle/>
                    <a:p>
                      <a:pPr algn="ctr" fontAlgn="ctr">
                        <a:buNone/>
                      </a:pPr>
                      <a:r>
                        <a:rPr kumimoji="1" lang="en" altLang="ja-JP"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LC918944</a:t>
                      </a:r>
                      <a:endParaRPr lang="en-US" sz="1600" b="0" i="0" u="none" strike="noStrike" dirty="0">
                        <a:solidFill>
                          <a:srgbClr val="222222"/>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ctr" fontAlgn="ctr">
                        <a:buNone/>
                      </a:pPr>
                      <a:r>
                        <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Japan</a:t>
                      </a: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0873822"/>
                  </a:ext>
                </a:extLst>
              </a:tr>
              <a:tr h="299299">
                <a:tc>
                  <a:txBody>
                    <a:bodyPr/>
                    <a:lstStyle/>
                    <a:p>
                      <a:pPr algn="ctr" fontAlgn="ctr">
                        <a:buNone/>
                      </a:pPr>
                      <a:r>
                        <a:rPr kumimoji="1" lang="en" altLang="ja-JP" sz="1600" b="0" i="0" u="none" strike="noStrike" kern="1200" dirty="0">
                          <a:solidFill>
                            <a:schemeClr val="tx1"/>
                          </a:solidFill>
                          <a:effectLst/>
                          <a:latin typeface="Times New Roman" panose="02020603050405020304" pitchFamily="18" charset="0"/>
                          <a:ea typeface="+mn-ea"/>
                          <a:cs typeface="Times New Roman" panose="02020603050405020304" pitchFamily="18" charset="0"/>
                        </a:rPr>
                        <a:t>LC918945</a:t>
                      </a:r>
                      <a:endParaRPr lang="en-US" sz="1600" b="0" i="0" u="none" strike="noStrike" dirty="0">
                        <a:solidFill>
                          <a:srgbClr val="222222"/>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57885865"/>
                  </a:ext>
                </a:extLst>
              </a:tr>
              <a:tr h="299299">
                <a:tc>
                  <a:txBody>
                    <a:bodyPr/>
                    <a:lstStyle/>
                    <a:p>
                      <a:pPr algn="ctr" fontAlgn="ctr">
                        <a:buNone/>
                      </a:pPr>
                      <a:r>
                        <a:rPr lang="en-US" sz="1600" b="0" i="0" u="none" strike="noStrike" dirty="0">
                          <a:solidFill>
                            <a:srgbClr val="222222"/>
                          </a:solidFill>
                          <a:effectLst/>
                          <a:latin typeface="Times New Roman" panose="02020603050405020304" pitchFamily="18" charset="0"/>
                          <a:ea typeface="游ゴシック" panose="020B0400000000000000" pitchFamily="34" charset="-128"/>
                          <a:cs typeface="Times New Roman" panose="02020603050405020304" pitchFamily="18" charset="0"/>
                        </a:rPr>
                        <a:t>LC778163</a:t>
                      </a: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850881"/>
                  </a:ext>
                </a:extLst>
              </a:tr>
              <a:tr h="299299">
                <a:tc>
                  <a:txBody>
                    <a:bodyPr/>
                    <a:lstStyle/>
                    <a:p>
                      <a:pPr algn="ctr" fontAlgn="ctr">
                        <a:buNone/>
                      </a:pPr>
                      <a:r>
                        <a:rPr lang="en-US" sz="1600" b="0" i="0" u="none" strike="noStrike" dirty="0">
                          <a:solidFill>
                            <a:srgbClr val="222222"/>
                          </a:solidFill>
                          <a:effectLst/>
                          <a:latin typeface="Times New Roman" panose="02020603050405020304" pitchFamily="18" charset="0"/>
                          <a:ea typeface="游ゴシック" panose="020B0400000000000000" pitchFamily="34" charset="-128"/>
                          <a:cs typeface="Times New Roman" panose="02020603050405020304" pitchFamily="18" charset="0"/>
                        </a:rPr>
                        <a:t>LC778161</a:t>
                      </a: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6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12450" marR="12450" marT="1245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55574563"/>
                  </a:ext>
                </a:extLst>
              </a:tr>
            </a:tbl>
          </a:graphicData>
        </a:graphic>
      </p:graphicFrame>
      <p:sp>
        <p:nvSpPr>
          <p:cNvPr id="6" name="テキスト ボックス 5">
            <a:extLst>
              <a:ext uri="{FF2B5EF4-FFF2-40B4-BE49-F238E27FC236}">
                <a16:creationId xmlns:a16="http://schemas.microsoft.com/office/drawing/2014/main" id="{4767E343-9622-931D-39BA-B2188F0A377F}"/>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S5</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1119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4EE83-5851-E30C-0446-30F06ADE0BA0}"/>
            </a:ext>
          </a:extLst>
        </p:cNvPr>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20725E70-628B-DBDA-43D3-CF6AE58C70CA}"/>
              </a:ext>
            </a:extLst>
          </p:cNvPr>
          <p:cNvGraphicFramePr>
            <a:graphicFrameLocks noGrp="1"/>
          </p:cNvGraphicFramePr>
          <p:nvPr/>
        </p:nvGraphicFramePr>
        <p:xfrm>
          <a:off x="588553" y="1722614"/>
          <a:ext cx="5680891" cy="6285279"/>
        </p:xfrm>
        <a:graphic>
          <a:graphicData uri="http://schemas.openxmlformats.org/drawingml/2006/table">
            <a:tbl>
              <a:tblPr firstRow="1" bandRow="1">
                <a:tableStyleId>{2D5ABB26-0587-4C30-8999-92F81FD0307C}</a:tableStyleId>
              </a:tblPr>
              <a:tblGrid>
                <a:gridCol w="2215601">
                  <a:extLst>
                    <a:ext uri="{9D8B030D-6E8A-4147-A177-3AD203B41FA5}">
                      <a16:colId xmlns:a16="http://schemas.microsoft.com/office/drawing/2014/main" val="3740322705"/>
                    </a:ext>
                  </a:extLst>
                </a:gridCol>
                <a:gridCol w="3465290">
                  <a:extLst>
                    <a:ext uri="{9D8B030D-6E8A-4147-A177-3AD203B41FA5}">
                      <a16:colId xmlns:a16="http://schemas.microsoft.com/office/drawing/2014/main" val="750917246"/>
                    </a:ext>
                  </a:extLst>
                </a:gridCol>
              </a:tblGrid>
              <a:tr h="190463">
                <a:tc>
                  <a:txBody>
                    <a:bodyPr/>
                    <a:lstStyle/>
                    <a:p>
                      <a:pPr algn="ctr" fontAlgn="ctr">
                        <a:buNone/>
                      </a:pPr>
                      <a:r>
                        <a:rPr lang="en" sz="1000" b="1" u="none" strike="noStrike" dirty="0">
                          <a:solidFill>
                            <a:sysClr val="windowText" lastClr="000000"/>
                          </a:solidFill>
                          <a:effectLst/>
                          <a:latin typeface="Times New Roman" panose="02020603050405020304" pitchFamily="18" charset="0"/>
                          <a:cs typeface="Times New Roman" panose="02020603050405020304" pitchFamily="18" charset="0"/>
                        </a:rPr>
                        <a:t>Accession Number</a:t>
                      </a:r>
                      <a:endParaRPr lang="en" sz="1000" b="1"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en" sz="1000" b="1" u="none" strike="noStrike" dirty="0">
                          <a:solidFill>
                            <a:sysClr val="windowText" lastClr="000000"/>
                          </a:solidFill>
                          <a:effectLst/>
                          <a:latin typeface="Times New Roman" panose="02020603050405020304" pitchFamily="18" charset="0"/>
                          <a:cs typeface="Times New Roman" panose="02020603050405020304" pitchFamily="18" charset="0"/>
                        </a:rPr>
                        <a:t>Regions with </a:t>
                      </a:r>
                      <a:r>
                        <a:rPr lang="en" sz="1000" b="1" u="none" strike="noStrike" dirty="0" err="1">
                          <a:solidFill>
                            <a:sysClr val="windowText" lastClr="000000"/>
                          </a:solidFill>
                          <a:effectLst/>
                          <a:latin typeface="Times New Roman" panose="02020603050405020304" pitchFamily="18" charset="0"/>
                          <a:cs typeface="Times New Roman" panose="02020603050405020304" pitchFamily="18" charset="0"/>
                        </a:rPr>
                        <a:t>detcted</a:t>
                      </a:r>
                      <a:r>
                        <a:rPr lang="en" sz="1000" b="1" u="none" strike="noStrike" dirty="0">
                          <a:solidFill>
                            <a:sysClr val="windowText" lastClr="000000"/>
                          </a:solidFill>
                          <a:effectLst/>
                          <a:latin typeface="Times New Roman" panose="02020603050405020304" pitchFamily="18" charset="0"/>
                          <a:cs typeface="Times New Roman" panose="02020603050405020304" pitchFamily="18" charset="0"/>
                        </a:rPr>
                        <a:t> viral genes</a:t>
                      </a:r>
                      <a:endParaRPr lang="en" sz="1000" b="1"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98863378"/>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MH155949.1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14">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China</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1251260"/>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MH155946.1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57376190"/>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PP541568.1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09130730"/>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JQ692586.1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479478741"/>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JQ692587.1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63254813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OR544352.1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686043695"/>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OR544348.1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992608959"/>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PP541564.1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87407900"/>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OR544350.1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120611743"/>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PP541560.1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867350826"/>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OR544349.1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705778248"/>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PP541570.1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53925426"/>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PP541567.1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74394004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PP541569.1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27696607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OR690117.1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5">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Turkey</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0763532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MZ042260.1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556937043"/>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MZ042259.1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194707074"/>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MZ042261.1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21108479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MZ0422591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37544572"/>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ON478335.1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8">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Thailand</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328369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MN127777.1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783436408"/>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PP592979.1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4036751161"/>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ON478336.1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337446589"/>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PP592974.1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672993384"/>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PP592984.1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4144464936"/>
                  </a:ext>
                </a:extLst>
              </a:tr>
              <a:tr h="190463">
                <a:tc>
                  <a:txBody>
                    <a:bodyPr/>
                    <a:lstStyle/>
                    <a:p>
                      <a:pPr algn="ctr" fontAlgn="ctr">
                        <a:buNone/>
                      </a:pPr>
                      <a:r>
                        <a:rPr lang="en-US" sz="1000" u="none" strike="noStrike" dirty="0">
                          <a:solidFill>
                            <a:sysClr val="windowText" lastClr="000000"/>
                          </a:solidFill>
                          <a:effectLst/>
                          <a:latin typeface="Times New Roman" panose="02020603050405020304" pitchFamily="18" charset="0"/>
                          <a:cs typeface="Times New Roman" panose="02020603050405020304" pitchFamily="18" charset="0"/>
                        </a:rPr>
                        <a:t>PP592985.1</a:t>
                      </a:r>
                      <a:endParaRPr lang="en-US"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282032381"/>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PP592983.1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592130258"/>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NC_022800.1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 sz="1000" u="none" strike="noStrike" dirty="0" err="1">
                          <a:solidFill>
                            <a:sysClr val="windowText" lastClr="000000"/>
                          </a:solidFill>
                          <a:effectLst/>
                          <a:latin typeface="Times New Roman" panose="02020603050405020304" pitchFamily="18" charset="0"/>
                          <a:cs typeface="Times New Roman" panose="02020603050405020304" pitchFamily="18" charset="0"/>
                        </a:rPr>
                        <a:t>Portugl</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4140259"/>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ON595887.1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Australia</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7906766"/>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ON595896.1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108200556"/>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KP769860.1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Belgium</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68533477"/>
                  </a:ext>
                </a:extLst>
              </a:tr>
              <a:tr h="190463">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KM017745.1</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USA</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0866137"/>
                  </a:ext>
                </a:extLst>
              </a:tr>
            </a:tbl>
          </a:graphicData>
        </a:graphic>
      </p:graphicFrame>
      <p:sp>
        <p:nvSpPr>
          <p:cNvPr id="3" name="テキスト ボックス 2">
            <a:extLst>
              <a:ext uri="{FF2B5EF4-FFF2-40B4-BE49-F238E27FC236}">
                <a16:creationId xmlns:a16="http://schemas.microsoft.com/office/drawing/2014/main" id="{21850E23-8115-F2C1-531A-CB553D7FE2FB}"/>
              </a:ext>
            </a:extLst>
          </p:cNvPr>
          <p:cNvSpPr txBox="1"/>
          <p:nvPr/>
        </p:nvSpPr>
        <p:spPr>
          <a:xfrm>
            <a:off x="471487" y="730605"/>
            <a:ext cx="5915025" cy="742595"/>
          </a:xfrm>
          <a:prstGeom prst="rect">
            <a:avLst/>
          </a:prstGeom>
        </p:spPr>
        <p:txBody>
          <a:bodyPr vert="horz" lIns="91440" tIns="45720" rIns="91440" bIns="45720" rtlCol="0" anchor="ctr">
            <a:normAutofit/>
          </a:bodyPr>
          <a:lstStyle/>
          <a:p>
            <a:pPr defTabSz="685800">
              <a:lnSpc>
                <a:spcPct val="90000"/>
              </a:lnSpc>
              <a:spcBef>
                <a:spcPct val="0"/>
              </a:spcBef>
              <a:spcAft>
                <a:spcPts val="600"/>
              </a:spcAft>
            </a:pPr>
            <a:r>
              <a:rPr kumimoji="1" lang="en-US" altLang="ja-JP" sz="1200" b="1" dirty="0">
                <a:latin typeface="Times New Roman" panose="02020603050405020304" pitchFamily="18" charset="0"/>
                <a:ea typeface="+mj-ea"/>
                <a:cs typeface="Times New Roman" panose="02020603050405020304" pitchFamily="18" charset="0"/>
              </a:rPr>
              <a:t>Supplementary Table S6. Accession numbers of sequences of the </a:t>
            </a:r>
            <a:r>
              <a:rPr kumimoji="1" lang="en-US" altLang="ja-JP" sz="1200" b="1" dirty="0" err="1">
                <a:latin typeface="Times New Roman" panose="02020603050405020304" pitchFamily="18" charset="0"/>
                <a:ea typeface="+mj-ea"/>
                <a:cs typeface="Times New Roman" panose="02020603050405020304" pitchFamily="18" charset="0"/>
              </a:rPr>
              <a:t>FBoV</a:t>
            </a:r>
            <a:r>
              <a:rPr kumimoji="1" lang="en-US" altLang="ja-JP" sz="1200" b="1" dirty="0">
                <a:latin typeface="Times New Roman" panose="02020603050405020304" pitchFamily="18" charset="0"/>
                <a:ea typeface="+mj-ea"/>
                <a:cs typeface="Times New Roman" panose="02020603050405020304" pitchFamily="18" charset="0"/>
              </a:rPr>
              <a:t> NP1 gene used for phylogenetic analysis.</a:t>
            </a:r>
          </a:p>
        </p:txBody>
      </p:sp>
      <p:sp>
        <p:nvSpPr>
          <p:cNvPr id="5" name="テキスト ボックス 4">
            <a:extLst>
              <a:ext uri="{FF2B5EF4-FFF2-40B4-BE49-F238E27FC236}">
                <a16:creationId xmlns:a16="http://schemas.microsoft.com/office/drawing/2014/main" id="{DEAE5CBE-1842-C4BF-4DDD-B6CE1F782E52}"/>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S6</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5938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18259-F890-871C-5E32-D1AC8F40F668}"/>
            </a:ext>
          </a:extLst>
        </p:cNvPr>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FE05363F-8FCD-E186-D43F-4A81582C1026}"/>
              </a:ext>
            </a:extLst>
          </p:cNvPr>
          <p:cNvGraphicFramePr>
            <a:graphicFrameLocks noGrp="1"/>
          </p:cNvGraphicFramePr>
          <p:nvPr>
            <p:extLst>
              <p:ext uri="{D42A27DB-BD31-4B8C-83A1-F6EECF244321}">
                <p14:modId xmlns:p14="http://schemas.microsoft.com/office/powerpoint/2010/main" val="250971361"/>
              </p:ext>
            </p:extLst>
          </p:nvPr>
        </p:nvGraphicFramePr>
        <p:xfrm>
          <a:off x="588553" y="1455145"/>
          <a:ext cx="5680891" cy="3618797"/>
        </p:xfrm>
        <a:graphic>
          <a:graphicData uri="http://schemas.openxmlformats.org/drawingml/2006/table">
            <a:tbl>
              <a:tblPr firstRow="1" bandRow="1">
                <a:tableStyleId>{2D5ABB26-0587-4C30-8999-92F81FD0307C}</a:tableStyleId>
              </a:tblPr>
              <a:tblGrid>
                <a:gridCol w="2215601">
                  <a:extLst>
                    <a:ext uri="{9D8B030D-6E8A-4147-A177-3AD203B41FA5}">
                      <a16:colId xmlns:a16="http://schemas.microsoft.com/office/drawing/2014/main" val="3740322705"/>
                    </a:ext>
                  </a:extLst>
                </a:gridCol>
                <a:gridCol w="3465290">
                  <a:extLst>
                    <a:ext uri="{9D8B030D-6E8A-4147-A177-3AD203B41FA5}">
                      <a16:colId xmlns:a16="http://schemas.microsoft.com/office/drawing/2014/main" val="750917246"/>
                    </a:ext>
                  </a:extLst>
                </a:gridCol>
              </a:tblGrid>
              <a:tr h="190463">
                <a:tc>
                  <a:txBody>
                    <a:bodyPr/>
                    <a:lstStyle/>
                    <a:p>
                      <a:pPr algn="ctr" fontAlgn="ctr">
                        <a:buNone/>
                      </a:pPr>
                      <a:r>
                        <a:rPr lang="en" sz="1000" b="1" u="none" strike="noStrike" dirty="0">
                          <a:solidFill>
                            <a:sysClr val="windowText" lastClr="000000"/>
                          </a:solidFill>
                          <a:effectLst/>
                          <a:latin typeface="Times New Roman" panose="02020603050405020304" pitchFamily="18" charset="0"/>
                          <a:cs typeface="Times New Roman" panose="02020603050405020304" pitchFamily="18" charset="0"/>
                        </a:rPr>
                        <a:t>Accession Number</a:t>
                      </a:r>
                      <a:endParaRPr lang="en" sz="1000" b="1"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fontAlgn="ctr">
                        <a:buNone/>
                      </a:pPr>
                      <a:r>
                        <a:rPr lang="en" sz="1000" b="1" u="none" strike="noStrike" dirty="0">
                          <a:solidFill>
                            <a:sysClr val="windowText" lastClr="000000"/>
                          </a:solidFill>
                          <a:effectLst/>
                          <a:latin typeface="Times New Roman" panose="02020603050405020304" pitchFamily="18" charset="0"/>
                          <a:cs typeface="Times New Roman" panose="02020603050405020304" pitchFamily="18" charset="0"/>
                        </a:rPr>
                        <a:t>Regions with </a:t>
                      </a:r>
                      <a:r>
                        <a:rPr lang="en" sz="1000" b="1" u="none" strike="noStrike" dirty="0" err="1">
                          <a:solidFill>
                            <a:sysClr val="windowText" lastClr="000000"/>
                          </a:solidFill>
                          <a:effectLst/>
                          <a:latin typeface="Times New Roman" panose="02020603050405020304" pitchFamily="18" charset="0"/>
                          <a:cs typeface="Times New Roman" panose="02020603050405020304" pitchFamily="18" charset="0"/>
                        </a:rPr>
                        <a:t>detcted</a:t>
                      </a:r>
                      <a:r>
                        <a:rPr lang="en" sz="1000" b="1" u="none" strike="noStrike" dirty="0">
                          <a:solidFill>
                            <a:sysClr val="windowText" lastClr="000000"/>
                          </a:solidFill>
                          <a:effectLst/>
                          <a:latin typeface="Times New Roman" panose="02020603050405020304" pitchFamily="18" charset="0"/>
                          <a:cs typeface="Times New Roman" panose="02020603050405020304" pitchFamily="18" charset="0"/>
                        </a:rPr>
                        <a:t> viral genes</a:t>
                      </a:r>
                      <a:endParaRPr lang="en" sz="1000" b="1"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98863378"/>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18">
                  <a:txBody>
                    <a:bodyPr/>
                    <a:lstStyle/>
                    <a:p>
                      <a:pPr algn="ctr" fontAlgn="ctr">
                        <a:buNone/>
                      </a:pPr>
                      <a:r>
                        <a:rPr lang="en" sz="1000" u="none" strike="noStrike" dirty="0">
                          <a:solidFill>
                            <a:sysClr val="windowText" lastClr="000000"/>
                          </a:solidFill>
                          <a:effectLst/>
                          <a:latin typeface="Times New Roman" panose="02020603050405020304" pitchFamily="18" charset="0"/>
                          <a:cs typeface="Times New Roman" panose="02020603050405020304" pitchFamily="18" charset="0"/>
                        </a:rPr>
                        <a:t>Japan</a:t>
                      </a: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1251260"/>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LC918919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57376190"/>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909130730"/>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LC918921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479478741"/>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LC918922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632548137"/>
                  </a:ext>
                </a:extLst>
              </a:tr>
              <a:tr h="190463">
                <a:tc>
                  <a:txBody>
                    <a:bodyPr/>
                    <a:lstStyle/>
                    <a:p>
                      <a:pPr algn="ctr" fontAlgn="ctr">
                        <a:buNone/>
                      </a:pPr>
                      <a:r>
                        <a:rPr lang="en" sz="10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LC918923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686043695"/>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992608959"/>
                  </a:ext>
                </a:extLst>
              </a:tr>
              <a:tr h="190463">
                <a:tc>
                  <a:txBody>
                    <a:bodyPr/>
                    <a:lstStyle/>
                    <a:p>
                      <a:pPr algn="ctr" fontAlgn="ctr">
                        <a:buNone/>
                      </a:pPr>
                      <a:r>
                        <a:rPr lang="en" sz="10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387407900"/>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120611743"/>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LC918927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867350826"/>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LC918928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705778248"/>
                  </a:ext>
                </a:extLst>
              </a:tr>
              <a:tr h="190463">
                <a:tc>
                  <a:txBody>
                    <a:bodyPr/>
                    <a:lstStyle/>
                    <a:p>
                      <a:pPr algn="ctr" fontAlgn="ctr">
                        <a:buNone/>
                      </a:pPr>
                      <a:r>
                        <a:rPr lang="en" sz="1000" b="0" i="0" u="none" strike="noStrike">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LC918929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53925426"/>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LC918930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2743940047"/>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LC918931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276966077"/>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LC918932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9874094"/>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LC918933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76394983"/>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LC918934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8494409"/>
                  </a:ext>
                </a:extLst>
              </a:tr>
              <a:tr h="190463">
                <a:tc>
                  <a:txBody>
                    <a:bodyPr/>
                    <a:lstStyle/>
                    <a:p>
                      <a:pPr algn="ctr" fontAlgn="ctr">
                        <a:buNone/>
                      </a:pPr>
                      <a:r>
                        <a:rPr lang="en" sz="1000" b="0" i="0" u="none" strike="noStrike" dirty="0">
                          <a:solidFill>
                            <a:srgbClr val="000000"/>
                          </a:solidFill>
                          <a:effectLst/>
                          <a:latin typeface="Times New Roman" panose="02020603050405020304" pitchFamily="18" charset="0"/>
                          <a:ea typeface="游ゴシック" panose="020B0400000000000000" pitchFamily="34" charset="-128"/>
                          <a:cs typeface="Times New Roman" panose="02020603050405020304" pitchFamily="18" charset="0"/>
                        </a:rPr>
                        <a:t>LC918935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buNone/>
                      </a:pPr>
                      <a:endParaRPr lang="en" sz="1000" b="0" i="0" u="none" strike="noStrike" dirty="0">
                        <a:solidFill>
                          <a:sysClr val="windowText" lastClr="000000"/>
                        </a:solidFill>
                        <a:effectLst/>
                        <a:latin typeface="Times New Roman" panose="02020603050405020304" pitchFamily="18" charset="0"/>
                        <a:ea typeface="游ゴシック" panose="020B0400000000000000" pitchFamily="34" charset="-128"/>
                        <a:cs typeface="Times New Roman" panose="02020603050405020304" pitchFamily="18" charset="0"/>
                      </a:endParaRPr>
                    </a:p>
                  </a:txBody>
                  <a:tcPr marL="6936" marR="6936" marT="693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2980942"/>
                  </a:ext>
                </a:extLst>
              </a:tr>
            </a:tbl>
          </a:graphicData>
        </a:graphic>
      </p:graphicFrame>
      <p:sp>
        <p:nvSpPr>
          <p:cNvPr id="7" name="テキスト ボックス 6">
            <a:extLst>
              <a:ext uri="{FF2B5EF4-FFF2-40B4-BE49-F238E27FC236}">
                <a16:creationId xmlns:a16="http://schemas.microsoft.com/office/drawing/2014/main" id="{500A0B79-415A-DE28-A129-CFA3870B0758}"/>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S6</a:t>
            </a:r>
            <a:endParaRPr kumimoji="1" lang="ja-JP" altLang="en-US" b="1">
              <a:latin typeface="Times New Roman" panose="02020603050405020304" pitchFamily="18" charset="0"/>
              <a:cs typeface="Times New Roman" panose="02020603050405020304" pitchFamily="18" charset="0"/>
            </a:endParaRPr>
          </a:p>
        </p:txBody>
      </p:sp>
      <p:sp>
        <p:nvSpPr>
          <p:cNvPr id="3" name="テキスト ボックス 2">
            <a:extLst>
              <a:ext uri="{FF2B5EF4-FFF2-40B4-BE49-F238E27FC236}">
                <a16:creationId xmlns:a16="http://schemas.microsoft.com/office/drawing/2014/main" id="{68B33E94-B958-EA86-1080-9421953CF21F}"/>
              </a:ext>
            </a:extLst>
          </p:cNvPr>
          <p:cNvSpPr txBox="1"/>
          <p:nvPr/>
        </p:nvSpPr>
        <p:spPr>
          <a:xfrm>
            <a:off x="2209499" y="912365"/>
            <a:ext cx="2439001" cy="400110"/>
          </a:xfrm>
          <a:prstGeom prst="rect">
            <a:avLst/>
          </a:prstGeom>
          <a:noFill/>
        </p:spPr>
        <p:txBody>
          <a:bodyPr wrap="none" rtlCol="0">
            <a:spAutoFit/>
          </a:bodyPr>
          <a:lstStyle/>
          <a:p>
            <a:r>
              <a:rPr kumimoji="1" lang="en-US" altLang="ja-JP" sz="2000" b="1" dirty="0">
                <a:latin typeface="Times New Roman" panose="02020603050405020304" pitchFamily="18" charset="0"/>
                <a:cs typeface="Times New Roman" panose="02020603050405020304" pitchFamily="18" charset="0"/>
              </a:rPr>
              <a:t>Table S6 (continued)</a:t>
            </a:r>
            <a:endParaRPr kumimoji="1" lang="ja-JP" altLang="en-US" sz="20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087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7BCD4-3C59-A7B1-ED9B-2018E44C6533}"/>
            </a:ext>
          </a:extLst>
        </p:cNvPr>
        <p:cNvGrpSpPr/>
        <p:nvPr/>
      </p:nvGrpSpPr>
      <p:grpSpPr>
        <a:xfrm>
          <a:off x="0" y="0"/>
          <a:ext cx="0" cy="0"/>
          <a:chOff x="0" y="0"/>
          <a:chExt cx="0" cy="0"/>
        </a:xfrm>
      </p:grpSpPr>
      <p:pic>
        <p:nvPicPr>
          <p:cNvPr id="61" name="図 60">
            <a:extLst>
              <a:ext uri="{FF2B5EF4-FFF2-40B4-BE49-F238E27FC236}">
                <a16:creationId xmlns:a16="http://schemas.microsoft.com/office/drawing/2014/main" id="{9ACC5582-6EEB-A407-662D-FBCE55C1200F}"/>
              </a:ext>
            </a:extLst>
          </p:cNvPr>
          <p:cNvPicPr>
            <a:picLocks noChangeAspect="1"/>
          </p:cNvPicPr>
          <p:nvPr/>
        </p:nvPicPr>
        <p:blipFill>
          <a:blip r:embed="rId3"/>
          <a:stretch>
            <a:fillRect/>
          </a:stretch>
        </p:blipFill>
        <p:spPr>
          <a:xfrm>
            <a:off x="1009174" y="310101"/>
            <a:ext cx="3548354" cy="7830301"/>
          </a:xfrm>
          <a:prstGeom prst="rect">
            <a:avLst/>
          </a:prstGeom>
        </p:spPr>
      </p:pic>
      <p:sp>
        <p:nvSpPr>
          <p:cNvPr id="2" name="テキスト ボックス 1">
            <a:extLst>
              <a:ext uri="{FF2B5EF4-FFF2-40B4-BE49-F238E27FC236}">
                <a16:creationId xmlns:a16="http://schemas.microsoft.com/office/drawing/2014/main" id="{B024CA51-DAF3-A921-1C2A-748ED1B34EEB}"/>
              </a:ext>
            </a:extLst>
          </p:cNvPr>
          <p:cNvSpPr txBox="1"/>
          <p:nvPr/>
        </p:nvSpPr>
        <p:spPr>
          <a:xfrm>
            <a:off x="487537" y="8081857"/>
            <a:ext cx="5882925" cy="1384995"/>
          </a:xfrm>
          <a:prstGeom prst="rect">
            <a:avLst/>
          </a:prstGeom>
          <a:noFill/>
        </p:spPr>
        <p:txBody>
          <a:bodyPr wrap="square" rtlCol="0">
            <a:spAutoFit/>
          </a:bodyPr>
          <a:lstStyle/>
          <a:p>
            <a:r>
              <a:rPr lang="en-US" altLang="ja-JP" sz="1200" dirty="0">
                <a:latin typeface="Times New Roman" panose="02020603050405020304" pitchFamily="18" charset="0"/>
                <a:cs typeface="Times New Roman" panose="02020603050405020304" pitchFamily="18" charset="0"/>
              </a:rPr>
              <a:t> </a:t>
            </a:r>
            <a:r>
              <a:rPr lang="en-US" altLang="ja-JP" sz="1200" b="1" dirty="0">
                <a:latin typeface="Times New Roman" panose="02020603050405020304" pitchFamily="18" charset="0"/>
                <a:cs typeface="Times New Roman" panose="02020603050405020304" pitchFamily="18" charset="0"/>
              </a:rPr>
              <a:t>Supplementary Figure S2. Phylogenetic Analysis Based on the Nucleotide of the </a:t>
            </a:r>
            <a:r>
              <a:rPr lang="en-US" altLang="ja-JP" sz="1200" b="1" dirty="0" err="1">
                <a:latin typeface="Times New Roman" panose="02020603050405020304" pitchFamily="18" charset="0"/>
                <a:cs typeface="Times New Roman" panose="02020603050405020304" pitchFamily="18" charset="0"/>
              </a:rPr>
              <a:t>FBoV</a:t>
            </a:r>
            <a:r>
              <a:rPr lang="en-US" altLang="ja-JP" sz="1200" b="1" dirty="0">
                <a:latin typeface="Times New Roman" panose="02020603050405020304" pitchFamily="18" charset="0"/>
                <a:cs typeface="Times New Roman" panose="02020603050405020304" pitchFamily="18" charset="0"/>
              </a:rPr>
              <a:t> NP1 Gene. </a:t>
            </a:r>
            <a:r>
              <a:rPr lang="en-US" altLang="ja-JP" sz="1200" dirty="0">
                <a:latin typeface="Times New Roman" panose="02020603050405020304" pitchFamily="18" charset="0"/>
                <a:cs typeface="Times New Roman" panose="02020603050405020304" pitchFamily="18" charset="0"/>
              </a:rPr>
              <a:t>Sequences detected from domestic cats in this study are highlighted with red circles, and those detected from stray cats are highlighted with blue circles. Information on previously reported viral strains and their corresponding genotypes (1–3) is indicated to the right of each sequence ID. The accession numbers of </a:t>
            </a:r>
            <a:r>
              <a:rPr lang="en-US" altLang="ja-JP" sz="1200" dirty="0" err="1">
                <a:latin typeface="Times New Roman" panose="02020603050405020304" pitchFamily="18" charset="0"/>
                <a:cs typeface="Times New Roman" panose="02020603050405020304" pitchFamily="18" charset="0"/>
              </a:rPr>
              <a:t>FBoV</a:t>
            </a:r>
            <a:r>
              <a:rPr lang="en-US" altLang="ja-JP" sz="1200" dirty="0">
                <a:latin typeface="Times New Roman" panose="02020603050405020304" pitchFamily="18" charset="0"/>
                <a:cs typeface="Times New Roman" panose="02020603050405020304" pitchFamily="18" charset="0"/>
              </a:rPr>
              <a:t> sequences generated in this study and the viral sequences used for phylogenetic tree construction are listed in Supplemental Table S6.</a:t>
            </a:r>
            <a:r>
              <a:rPr lang="ja-JP" altLang="ja-JP" sz="1200">
                <a:latin typeface="Times New Roman" panose="02020603050405020304" pitchFamily="18" charset="0"/>
                <a:cs typeface="Times New Roman" panose="02020603050405020304" pitchFamily="18" charset="0"/>
              </a:rPr>
              <a:t> </a:t>
            </a:r>
          </a:p>
        </p:txBody>
      </p:sp>
      <p:sp>
        <p:nvSpPr>
          <p:cNvPr id="8" name="円/楕円 7">
            <a:extLst>
              <a:ext uri="{FF2B5EF4-FFF2-40B4-BE49-F238E27FC236}">
                <a16:creationId xmlns:a16="http://schemas.microsoft.com/office/drawing/2014/main" id="{AE0C7846-9099-46B4-BF92-AB278966D9E7}"/>
              </a:ext>
            </a:extLst>
          </p:cNvPr>
          <p:cNvSpPr/>
          <p:nvPr/>
        </p:nvSpPr>
        <p:spPr>
          <a:xfrm>
            <a:off x="3839567" y="5172277"/>
            <a:ext cx="92835" cy="92835"/>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a:extLst>
              <a:ext uri="{FF2B5EF4-FFF2-40B4-BE49-F238E27FC236}">
                <a16:creationId xmlns:a16="http://schemas.microsoft.com/office/drawing/2014/main" id="{690ACD63-E755-BFEF-D774-4C73E3226D28}"/>
              </a:ext>
            </a:extLst>
          </p:cNvPr>
          <p:cNvSpPr/>
          <p:nvPr/>
        </p:nvSpPr>
        <p:spPr>
          <a:xfrm>
            <a:off x="2904841" y="5877170"/>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a:extLst>
              <a:ext uri="{FF2B5EF4-FFF2-40B4-BE49-F238E27FC236}">
                <a16:creationId xmlns:a16="http://schemas.microsoft.com/office/drawing/2014/main" id="{02480406-1114-0A6F-6AC0-CF6DD7DA4136}"/>
              </a:ext>
            </a:extLst>
          </p:cNvPr>
          <p:cNvSpPr/>
          <p:nvPr/>
        </p:nvSpPr>
        <p:spPr>
          <a:xfrm>
            <a:off x="3914857" y="4890680"/>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a:extLst>
              <a:ext uri="{FF2B5EF4-FFF2-40B4-BE49-F238E27FC236}">
                <a16:creationId xmlns:a16="http://schemas.microsoft.com/office/drawing/2014/main" id="{B41D43FB-E7A3-A5D2-BDDA-01CCAC9E53A3}"/>
              </a:ext>
            </a:extLst>
          </p:cNvPr>
          <p:cNvSpPr/>
          <p:nvPr/>
        </p:nvSpPr>
        <p:spPr>
          <a:xfrm>
            <a:off x="3914857" y="4454709"/>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a:extLst>
              <a:ext uri="{FF2B5EF4-FFF2-40B4-BE49-F238E27FC236}">
                <a16:creationId xmlns:a16="http://schemas.microsoft.com/office/drawing/2014/main" id="{07FE50D6-BBEB-F4E1-C9D2-D4E2C8DA4E01}"/>
              </a:ext>
            </a:extLst>
          </p:cNvPr>
          <p:cNvSpPr/>
          <p:nvPr/>
        </p:nvSpPr>
        <p:spPr>
          <a:xfrm>
            <a:off x="3914857" y="4600033"/>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a:extLst>
              <a:ext uri="{FF2B5EF4-FFF2-40B4-BE49-F238E27FC236}">
                <a16:creationId xmlns:a16="http://schemas.microsoft.com/office/drawing/2014/main" id="{81C9529B-BF1E-3F11-ED25-A63598D41D7F}"/>
              </a:ext>
            </a:extLst>
          </p:cNvPr>
          <p:cNvSpPr/>
          <p:nvPr/>
        </p:nvSpPr>
        <p:spPr>
          <a:xfrm>
            <a:off x="3914857" y="4745357"/>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円/楕円 31">
            <a:extLst>
              <a:ext uri="{FF2B5EF4-FFF2-40B4-BE49-F238E27FC236}">
                <a16:creationId xmlns:a16="http://schemas.microsoft.com/office/drawing/2014/main" id="{879410C6-3151-1ECA-286D-58935A790305}"/>
              </a:ext>
            </a:extLst>
          </p:cNvPr>
          <p:cNvSpPr/>
          <p:nvPr/>
        </p:nvSpPr>
        <p:spPr>
          <a:xfrm>
            <a:off x="3873580" y="4165811"/>
            <a:ext cx="92835" cy="92835"/>
          </a:xfrm>
          <a:prstGeom prst="ellipse">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円/楕円 32">
            <a:extLst>
              <a:ext uri="{FF2B5EF4-FFF2-40B4-BE49-F238E27FC236}">
                <a16:creationId xmlns:a16="http://schemas.microsoft.com/office/drawing/2014/main" id="{F282EFB7-FD9B-F2DA-4FC6-DC74B90738D8}"/>
              </a:ext>
            </a:extLst>
          </p:cNvPr>
          <p:cNvSpPr/>
          <p:nvPr/>
        </p:nvSpPr>
        <p:spPr>
          <a:xfrm>
            <a:off x="2904841" y="6034650"/>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円/楕円 33">
            <a:extLst>
              <a:ext uri="{FF2B5EF4-FFF2-40B4-BE49-F238E27FC236}">
                <a16:creationId xmlns:a16="http://schemas.microsoft.com/office/drawing/2014/main" id="{4B4237C2-649E-4F81-FDCE-6A60F81ECD8D}"/>
              </a:ext>
            </a:extLst>
          </p:cNvPr>
          <p:cNvSpPr/>
          <p:nvPr/>
        </p:nvSpPr>
        <p:spPr>
          <a:xfrm>
            <a:off x="3965119" y="979188"/>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34">
            <a:extLst>
              <a:ext uri="{FF2B5EF4-FFF2-40B4-BE49-F238E27FC236}">
                <a16:creationId xmlns:a16="http://schemas.microsoft.com/office/drawing/2014/main" id="{5A5845E6-8B2F-596B-500A-0AD41EE5E85F}"/>
              </a:ext>
            </a:extLst>
          </p:cNvPr>
          <p:cNvSpPr/>
          <p:nvPr/>
        </p:nvSpPr>
        <p:spPr>
          <a:xfrm>
            <a:off x="3944390" y="2142488"/>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円/楕円 35">
            <a:extLst>
              <a:ext uri="{FF2B5EF4-FFF2-40B4-BE49-F238E27FC236}">
                <a16:creationId xmlns:a16="http://schemas.microsoft.com/office/drawing/2014/main" id="{13F4947C-3E16-96ED-F9E4-A2DB692F7A3D}"/>
              </a:ext>
            </a:extLst>
          </p:cNvPr>
          <p:cNvSpPr/>
          <p:nvPr/>
        </p:nvSpPr>
        <p:spPr>
          <a:xfrm>
            <a:off x="3974991" y="2286170"/>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円/楕円 36">
            <a:extLst>
              <a:ext uri="{FF2B5EF4-FFF2-40B4-BE49-F238E27FC236}">
                <a16:creationId xmlns:a16="http://schemas.microsoft.com/office/drawing/2014/main" id="{1BD67CDB-806C-2B95-8378-CD2CF7E5B41D}"/>
              </a:ext>
            </a:extLst>
          </p:cNvPr>
          <p:cNvSpPr/>
          <p:nvPr/>
        </p:nvSpPr>
        <p:spPr>
          <a:xfrm>
            <a:off x="4044351" y="1414806"/>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円/楕円 37">
            <a:extLst>
              <a:ext uri="{FF2B5EF4-FFF2-40B4-BE49-F238E27FC236}">
                <a16:creationId xmlns:a16="http://schemas.microsoft.com/office/drawing/2014/main" id="{225D6922-2192-6202-001F-4919B32CA003}"/>
              </a:ext>
            </a:extLst>
          </p:cNvPr>
          <p:cNvSpPr/>
          <p:nvPr/>
        </p:nvSpPr>
        <p:spPr>
          <a:xfrm>
            <a:off x="3965119" y="551360"/>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38">
            <a:extLst>
              <a:ext uri="{FF2B5EF4-FFF2-40B4-BE49-F238E27FC236}">
                <a16:creationId xmlns:a16="http://schemas.microsoft.com/office/drawing/2014/main" id="{E6255245-BBA7-145F-A5F6-D9EEFB4B8E4D}"/>
              </a:ext>
            </a:extLst>
          </p:cNvPr>
          <p:cNvSpPr/>
          <p:nvPr/>
        </p:nvSpPr>
        <p:spPr>
          <a:xfrm>
            <a:off x="3935899" y="2710966"/>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a:extLst>
              <a:ext uri="{FF2B5EF4-FFF2-40B4-BE49-F238E27FC236}">
                <a16:creationId xmlns:a16="http://schemas.microsoft.com/office/drawing/2014/main" id="{624CC820-78BA-681A-10CD-61D87744274F}"/>
              </a:ext>
            </a:extLst>
          </p:cNvPr>
          <p:cNvSpPr/>
          <p:nvPr/>
        </p:nvSpPr>
        <p:spPr>
          <a:xfrm>
            <a:off x="3914856" y="2859095"/>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0">
            <a:extLst>
              <a:ext uri="{FF2B5EF4-FFF2-40B4-BE49-F238E27FC236}">
                <a16:creationId xmlns:a16="http://schemas.microsoft.com/office/drawing/2014/main" id="{FEC74FDC-6CBA-B759-25E2-A9BB0E31C9FF}"/>
              </a:ext>
            </a:extLst>
          </p:cNvPr>
          <p:cNvSpPr/>
          <p:nvPr/>
        </p:nvSpPr>
        <p:spPr>
          <a:xfrm>
            <a:off x="3965119" y="832154"/>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円/楕円 45">
            <a:extLst>
              <a:ext uri="{FF2B5EF4-FFF2-40B4-BE49-F238E27FC236}">
                <a16:creationId xmlns:a16="http://schemas.microsoft.com/office/drawing/2014/main" id="{B90FA988-D1F8-D16C-4A08-4115D5E42EAB}"/>
              </a:ext>
            </a:extLst>
          </p:cNvPr>
          <p:cNvSpPr/>
          <p:nvPr/>
        </p:nvSpPr>
        <p:spPr>
          <a:xfrm>
            <a:off x="3965119" y="404326"/>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楕円 46">
            <a:extLst>
              <a:ext uri="{FF2B5EF4-FFF2-40B4-BE49-F238E27FC236}">
                <a16:creationId xmlns:a16="http://schemas.microsoft.com/office/drawing/2014/main" id="{0C935AE7-B163-207B-F3FC-5657485AF61F}"/>
              </a:ext>
            </a:extLst>
          </p:cNvPr>
          <p:cNvSpPr/>
          <p:nvPr/>
        </p:nvSpPr>
        <p:spPr>
          <a:xfrm>
            <a:off x="3965119" y="692477"/>
            <a:ext cx="92835" cy="92835"/>
          </a:xfrm>
          <a:prstGeom prst="ellipse">
            <a:avLst/>
          </a:prstGeom>
          <a:solidFill>
            <a:srgbClr val="0432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コネクタ 48">
            <a:extLst>
              <a:ext uri="{FF2B5EF4-FFF2-40B4-BE49-F238E27FC236}">
                <a16:creationId xmlns:a16="http://schemas.microsoft.com/office/drawing/2014/main" id="{65755911-7E98-8223-38C1-08CAC33BB3A1}"/>
              </a:ext>
            </a:extLst>
          </p:cNvPr>
          <p:cNvCxnSpPr>
            <a:cxnSpLocks/>
          </p:cNvCxnSpPr>
          <p:nvPr/>
        </p:nvCxnSpPr>
        <p:spPr>
          <a:xfrm>
            <a:off x="4318742" y="450743"/>
            <a:ext cx="0" cy="5226488"/>
          </a:xfrm>
          <a:prstGeom prst="line">
            <a:avLst/>
          </a:prstGeom>
          <a:ln w="34925">
            <a:headEnd type="oval" w="med" len="med"/>
            <a:tailEnd type="oval" w="med" len="med"/>
          </a:ln>
        </p:spPr>
        <p:style>
          <a:lnRef idx="2">
            <a:schemeClr val="dk1"/>
          </a:lnRef>
          <a:fillRef idx="0">
            <a:schemeClr val="dk1"/>
          </a:fillRef>
          <a:effectRef idx="1">
            <a:schemeClr val="dk1"/>
          </a:effectRef>
          <a:fontRef idx="minor">
            <a:schemeClr val="tx1"/>
          </a:fontRef>
        </p:style>
      </p:cxnSp>
      <p:cxnSp>
        <p:nvCxnSpPr>
          <p:cNvPr id="50" name="直線コネクタ 49">
            <a:extLst>
              <a:ext uri="{FF2B5EF4-FFF2-40B4-BE49-F238E27FC236}">
                <a16:creationId xmlns:a16="http://schemas.microsoft.com/office/drawing/2014/main" id="{DDA308DF-8108-9FCB-584F-15525E270AC4}"/>
              </a:ext>
            </a:extLst>
          </p:cNvPr>
          <p:cNvCxnSpPr>
            <a:cxnSpLocks/>
          </p:cNvCxnSpPr>
          <p:nvPr/>
        </p:nvCxnSpPr>
        <p:spPr>
          <a:xfrm>
            <a:off x="4616330" y="6249725"/>
            <a:ext cx="0" cy="1321540"/>
          </a:xfrm>
          <a:prstGeom prst="line">
            <a:avLst/>
          </a:prstGeom>
          <a:ln w="34925">
            <a:headEnd type="oval" w="med" len="med"/>
            <a:tailEnd type="oval" w="med" len="med"/>
          </a:ln>
        </p:spPr>
        <p:style>
          <a:lnRef idx="2">
            <a:schemeClr val="dk1"/>
          </a:lnRef>
          <a:fillRef idx="0">
            <a:schemeClr val="dk1"/>
          </a:fillRef>
          <a:effectRef idx="1">
            <a:schemeClr val="dk1"/>
          </a:effectRef>
          <a:fontRef idx="minor">
            <a:schemeClr val="tx1"/>
          </a:fontRef>
        </p:style>
      </p:cxnSp>
      <p:cxnSp>
        <p:nvCxnSpPr>
          <p:cNvPr id="53" name="直線コネクタ 52">
            <a:extLst>
              <a:ext uri="{FF2B5EF4-FFF2-40B4-BE49-F238E27FC236}">
                <a16:creationId xmlns:a16="http://schemas.microsoft.com/office/drawing/2014/main" id="{38B91D07-0AFA-5479-516D-F2CE606396E9}"/>
              </a:ext>
            </a:extLst>
          </p:cNvPr>
          <p:cNvCxnSpPr>
            <a:cxnSpLocks/>
          </p:cNvCxnSpPr>
          <p:nvPr/>
        </p:nvCxnSpPr>
        <p:spPr>
          <a:xfrm>
            <a:off x="3761762" y="5789877"/>
            <a:ext cx="0" cy="305885"/>
          </a:xfrm>
          <a:prstGeom prst="line">
            <a:avLst/>
          </a:prstGeom>
          <a:ln w="34925">
            <a:headEnd type="oval" w="med" len="med"/>
            <a:tailEnd type="oval" w="med" len="med"/>
          </a:ln>
        </p:spPr>
        <p:style>
          <a:lnRef idx="2">
            <a:schemeClr val="dk1"/>
          </a:lnRef>
          <a:fillRef idx="0">
            <a:schemeClr val="dk1"/>
          </a:fillRef>
          <a:effectRef idx="1">
            <a:schemeClr val="dk1"/>
          </a:effectRef>
          <a:fontRef idx="minor">
            <a:schemeClr val="tx1"/>
          </a:fontRef>
        </p:style>
      </p:cxnSp>
      <p:sp>
        <p:nvSpPr>
          <p:cNvPr id="65" name="テキスト ボックス 64">
            <a:extLst>
              <a:ext uri="{FF2B5EF4-FFF2-40B4-BE49-F238E27FC236}">
                <a16:creationId xmlns:a16="http://schemas.microsoft.com/office/drawing/2014/main" id="{5D6A8587-F56F-C9B9-1BE3-4F5FB3117C29}"/>
              </a:ext>
            </a:extLst>
          </p:cNvPr>
          <p:cNvSpPr txBox="1"/>
          <p:nvPr/>
        </p:nvSpPr>
        <p:spPr>
          <a:xfrm>
            <a:off x="4326941" y="2879321"/>
            <a:ext cx="1580875" cy="369332"/>
          </a:xfrm>
          <a:prstGeom prst="rect">
            <a:avLst/>
          </a:prstGeom>
          <a:noFill/>
        </p:spPr>
        <p:txBody>
          <a:bodyPr wrap="square" rtlCol="0">
            <a:spAutoFit/>
          </a:bodyPr>
          <a:lstStyle/>
          <a:p>
            <a:r>
              <a:rPr kumimoji="1" lang="en-US" altLang="ja-JP" dirty="0">
                <a:latin typeface="Calibri" panose="020F0502020204030204" pitchFamily="34" charset="0"/>
                <a:cs typeface="Calibri" panose="020F0502020204030204" pitchFamily="34" charset="0"/>
              </a:rPr>
              <a:t>Genotype Ⅰ</a:t>
            </a:r>
            <a:endParaRPr kumimoji="1" lang="ja-JP" altLang="en-US">
              <a:latin typeface="Calibri" panose="020F0502020204030204" pitchFamily="34" charset="0"/>
              <a:cs typeface="Calibri" panose="020F0502020204030204" pitchFamily="34" charset="0"/>
            </a:endParaRPr>
          </a:p>
        </p:txBody>
      </p:sp>
      <p:sp>
        <p:nvSpPr>
          <p:cNvPr id="66" name="テキスト ボックス 65">
            <a:extLst>
              <a:ext uri="{FF2B5EF4-FFF2-40B4-BE49-F238E27FC236}">
                <a16:creationId xmlns:a16="http://schemas.microsoft.com/office/drawing/2014/main" id="{AF1025A0-FF64-7555-CE3A-DCB1FECFA3A5}"/>
              </a:ext>
            </a:extLst>
          </p:cNvPr>
          <p:cNvSpPr txBox="1"/>
          <p:nvPr/>
        </p:nvSpPr>
        <p:spPr>
          <a:xfrm>
            <a:off x="4617900" y="6725829"/>
            <a:ext cx="1580875" cy="369332"/>
          </a:xfrm>
          <a:prstGeom prst="rect">
            <a:avLst/>
          </a:prstGeom>
          <a:noFill/>
        </p:spPr>
        <p:txBody>
          <a:bodyPr wrap="square" rtlCol="0">
            <a:spAutoFit/>
          </a:bodyPr>
          <a:lstStyle/>
          <a:p>
            <a:r>
              <a:rPr kumimoji="1" lang="en-US" altLang="ja-JP" dirty="0">
                <a:latin typeface="Calibri" panose="020F0502020204030204" pitchFamily="34" charset="0"/>
                <a:cs typeface="Calibri" panose="020F0502020204030204" pitchFamily="34" charset="0"/>
              </a:rPr>
              <a:t>Genotype Ⅱ</a:t>
            </a:r>
            <a:endParaRPr kumimoji="1" lang="ja-JP" altLang="en-US">
              <a:latin typeface="Calibri" panose="020F0502020204030204" pitchFamily="34" charset="0"/>
              <a:cs typeface="Calibri" panose="020F0502020204030204" pitchFamily="34" charset="0"/>
            </a:endParaRPr>
          </a:p>
        </p:txBody>
      </p:sp>
      <p:sp>
        <p:nvSpPr>
          <p:cNvPr id="67" name="テキスト ボックス 66">
            <a:extLst>
              <a:ext uri="{FF2B5EF4-FFF2-40B4-BE49-F238E27FC236}">
                <a16:creationId xmlns:a16="http://schemas.microsoft.com/office/drawing/2014/main" id="{914DC698-ACA4-EF11-F587-B50CE60CBCDA}"/>
              </a:ext>
            </a:extLst>
          </p:cNvPr>
          <p:cNvSpPr txBox="1"/>
          <p:nvPr/>
        </p:nvSpPr>
        <p:spPr>
          <a:xfrm>
            <a:off x="3772639" y="5758153"/>
            <a:ext cx="1580875" cy="369332"/>
          </a:xfrm>
          <a:prstGeom prst="rect">
            <a:avLst/>
          </a:prstGeom>
          <a:noFill/>
        </p:spPr>
        <p:txBody>
          <a:bodyPr wrap="square" rtlCol="0">
            <a:spAutoFit/>
          </a:bodyPr>
          <a:lstStyle/>
          <a:p>
            <a:r>
              <a:rPr kumimoji="1" lang="en-US" altLang="ja-JP" dirty="0">
                <a:latin typeface="Calibri" panose="020F0502020204030204" pitchFamily="34" charset="0"/>
                <a:cs typeface="Calibri" panose="020F0502020204030204" pitchFamily="34" charset="0"/>
              </a:rPr>
              <a:t>Genotype Ⅲ</a:t>
            </a:r>
            <a:endParaRPr kumimoji="1" lang="ja-JP" altLang="en-US">
              <a:latin typeface="Calibri" panose="020F0502020204030204" pitchFamily="34" charset="0"/>
              <a:cs typeface="Calibri" panose="020F0502020204030204" pitchFamily="34" charset="0"/>
            </a:endParaRPr>
          </a:p>
        </p:txBody>
      </p:sp>
      <p:sp>
        <p:nvSpPr>
          <p:cNvPr id="3" name="テキスト ボックス 2">
            <a:extLst>
              <a:ext uri="{FF2B5EF4-FFF2-40B4-BE49-F238E27FC236}">
                <a16:creationId xmlns:a16="http://schemas.microsoft.com/office/drawing/2014/main" id="{E8CCCB80-0198-71C9-800A-C0911D1FBFF6}"/>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Fig. S2</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0515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5A30A-66A1-7016-3F0B-9261EAFEBBBF}"/>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104B2E8A-AB86-B3C8-D3F0-24305CAF06E6}"/>
              </a:ext>
            </a:extLst>
          </p:cNvPr>
          <p:cNvGraphicFramePr>
            <a:graphicFrameLocks noGrp="1"/>
          </p:cNvGraphicFramePr>
          <p:nvPr>
            <p:extLst>
              <p:ext uri="{D42A27DB-BD31-4B8C-83A1-F6EECF244321}">
                <p14:modId xmlns:p14="http://schemas.microsoft.com/office/powerpoint/2010/main" val="3887857008"/>
              </p:ext>
            </p:extLst>
          </p:nvPr>
        </p:nvGraphicFramePr>
        <p:xfrm>
          <a:off x="154098" y="2720340"/>
          <a:ext cx="6549796" cy="4465320"/>
        </p:xfrm>
        <a:graphic>
          <a:graphicData uri="http://schemas.openxmlformats.org/drawingml/2006/table">
            <a:tbl>
              <a:tblPr>
                <a:tableStyleId>{2D5ABB26-0587-4C30-8999-92F81FD0307C}</a:tableStyleId>
              </a:tblPr>
              <a:tblGrid>
                <a:gridCol w="528735">
                  <a:extLst>
                    <a:ext uri="{9D8B030D-6E8A-4147-A177-3AD203B41FA5}">
                      <a16:colId xmlns:a16="http://schemas.microsoft.com/office/drawing/2014/main" val="551413051"/>
                    </a:ext>
                  </a:extLst>
                </a:gridCol>
                <a:gridCol w="682980">
                  <a:extLst>
                    <a:ext uri="{9D8B030D-6E8A-4147-A177-3AD203B41FA5}">
                      <a16:colId xmlns:a16="http://schemas.microsoft.com/office/drawing/2014/main" val="3546760022"/>
                    </a:ext>
                  </a:extLst>
                </a:gridCol>
                <a:gridCol w="497711">
                  <a:extLst>
                    <a:ext uri="{9D8B030D-6E8A-4147-A177-3AD203B41FA5}">
                      <a16:colId xmlns:a16="http://schemas.microsoft.com/office/drawing/2014/main" val="2081867135"/>
                    </a:ext>
                  </a:extLst>
                </a:gridCol>
                <a:gridCol w="567160">
                  <a:extLst>
                    <a:ext uri="{9D8B030D-6E8A-4147-A177-3AD203B41FA5}">
                      <a16:colId xmlns:a16="http://schemas.microsoft.com/office/drawing/2014/main" val="1315876638"/>
                    </a:ext>
                  </a:extLst>
                </a:gridCol>
                <a:gridCol w="1033210">
                  <a:extLst>
                    <a:ext uri="{9D8B030D-6E8A-4147-A177-3AD203B41FA5}">
                      <a16:colId xmlns:a16="http://schemas.microsoft.com/office/drawing/2014/main" val="1152220176"/>
                    </a:ext>
                  </a:extLst>
                </a:gridCol>
                <a:gridCol w="540000">
                  <a:extLst>
                    <a:ext uri="{9D8B030D-6E8A-4147-A177-3AD203B41FA5}">
                      <a16:colId xmlns:a16="http://schemas.microsoft.com/office/drawing/2014/main" val="1651457162"/>
                    </a:ext>
                  </a:extLst>
                </a:gridCol>
                <a:gridCol w="540000">
                  <a:extLst>
                    <a:ext uri="{9D8B030D-6E8A-4147-A177-3AD203B41FA5}">
                      <a16:colId xmlns:a16="http://schemas.microsoft.com/office/drawing/2014/main" val="1050263199"/>
                    </a:ext>
                  </a:extLst>
                </a:gridCol>
                <a:gridCol w="720000">
                  <a:extLst>
                    <a:ext uri="{9D8B030D-6E8A-4147-A177-3AD203B41FA5}">
                      <a16:colId xmlns:a16="http://schemas.microsoft.com/office/drawing/2014/main" val="223081048"/>
                    </a:ext>
                  </a:extLst>
                </a:gridCol>
                <a:gridCol w="720000">
                  <a:extLst>
                    <a:ext uri="{9D8B030D-6E8A-4147-A177-3AD203B41FA5}">
                      <a16:colId xmlns:a16="http://schemas.microsoft.com/office/drawing/2014/main" val="1186570680"/>
                    </a:ext>
                  </a:extLst>
                </a:gridCol>
                <a:gridCol w="720000">
                  <a:extLst>
                    <a:ext uri="{9D8B030D-6E8A-4147-A177-3AD203B41FA5}">
                      <a16:colId xmlns:a16="http://schemas.microsoft.com/office/drawing/2014/main" val="657087678"/>
                    </a:ext>
                  </a:extLst>
                </a:gridCol>
              </a:tblGrid>
              <a:tr h="96791">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Age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Breed</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Housing</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Co-housed Cats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66962938"/>
                  </a:ext>
                </a:extLst>
              </a:tr>
              <a:tr h="13489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188192653"/>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Kuro-12</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15</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50585258"/>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Kuro-29</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1618988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month</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4721387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Munchkin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7806683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8881243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7763543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7</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American Shorthair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0841372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08643246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month</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0353305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69569775"/>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Kuro-39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1637072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Kuro-40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09568746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Kuro-41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16</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6430135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Kuro-42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9466413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Kuro-43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59764721"/>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Kuro-44</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8</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6450632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Kuro-46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145402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Kuro-55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8</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4177122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Kuro-56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9</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2314862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Kuro-57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Munchkin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60981735"/>
                  </a:ext>
                </a:extLst>
              </a:tr>
              <a:tr h="0">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Kuro-62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6537137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Kuro-63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9</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2025447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Kuro-64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3796315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Kuro-65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988304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Kuro-69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10</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2888678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Kuro-70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6344536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Kuro-76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2473613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Kuro-77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0571999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Kuro-78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2020/3/9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94784343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Kuro-79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2020/3/2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40713993"/>
                  </a:ext>
                </a:extLst>
              </a:tr>
            </a:tbl>
          </a:graphicData>
        </a:graphic>
      </p:graphicFrame>
      <p:sp>
        <p:nvSpPr>
          <p:cNvPr id="3" name="テキスト ボックス 2">
            <a:extLst>
              <a:ext uri="{FF2B5EF4-FFF2-40B4-BE49-F238E27FC236}">
                <a16:creationId xmlns:a16="http://schemas.microsoft.com/office/drawing/2014/main" id="{13E5AA41-F15B-BDAE-7B66-7F090245B90C}"/>
              </a:ext>
            </a:extLst>
          </p:cNvPr>
          <p:cNvSpPr txBox="1"/>
          <p:nvPr/>
        </p:nvSpPr>
        <p:spPr>
          <a:xfrm>
            <a:off x="154098" y="2312818"/>
            <a:ext cx="5387629" cy="276999"/>
          </a:xfrm>
          <a:prstGeom prst="rect">
            <a:avLst/>
          </a:prstGeom>
          <a:noFill/>
        </p:spPr>
        <p:txBody>
          <a:bodyPr wrap="none" rtlCol="0">
            <a:spAutoFit/>
          </a:bodyPr>
          <a:lstStyle/>
          <a:p>
            <a:r>
              <a:rPr kumimoji="1" lang="en-US" altLang="ja-JP" sz="1200" b="1" dirty="0">
                <a:latin typeface="Times New Roman" panose="02020603050405020304" pitchFamily="18" charset="0"/>
                <a:cs typeface="Times New Roman" panose="02020603050405020304" pitchFamily="18" charset="0"/>
              </a:rPr>
              <a:t>Supplementary Table S1. </a:t>
            </a:r>
            <a:r>
              <a:rPr lang="en" altLang="ja-JP" sz="1200" b="1" dirty="0">
                <a:latin typeface="Times New Roman" panose="02020603050405020304" pitchFamily="18" charset="0"/>
                <a:cs typeface="Times New Roman" panose="02020603050405020304" pitchFamily="18" charset="0"/>
              </a:rPr>
              <a:t>Overview of individual information for domestic cats.</a:t>
            </a:r>
          </a:p>
        </p:txBody>
      </p:sp>
      <p:sp>
        <p:nvSpPr>
          <p:cNvPr id="6" name="テキスト ボックス 5">
            <a:extLst>
              <a:ext uri="{FF2B5EF4-FFF2-40B4-BE49-F238E27FC236}">
                <a16:creationId xmlns:a16="http://schemas.microsoft.com/office/drawing/2014/main" id="{0DB1D888-4D3E-3E29-68EE-3AA0E30BB165}"/>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S1</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2483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15AF1-0076-86E4-9447-0578B5A4F6E0}"/>
            </a:ext>
          </a:extLst>
        </p:cNvPr>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11E58C32-2D32-2820-E249-D00E861CCA1E}"/>
              </a:ext>
            </a:extLst>
          </p:cNvPr>
          <p:cNvGraphicFramePr>
            <a:graphicFrameLocks noGrp="1"/>
          </p:cNvGraphicFramePr>
          <p:nvPr>
            <p:extLst>
              <p:ext uri="{D42A27DB-BD31-4B8C-83A1-F6EECF244321}">
                <p14:modId xmlns:p14="http://schemas.microsoft.com/office/powerpoint/2010/main" val="201048181"/>
              </p:ext>
            </p:extLst>
          </p:nvPr>
        </p:nvGraphicFramePr>
        <p:xfrm>
          <a:off x="100205" y="1828800"/>
          <a:ext cx="6657590" cy="6248400"/>
        </p:xfrm>
        <a:graphic>
          <a:graphicData uri="http://schemas.openxmlformats.org/drawingml/2006/table">
            <a:tbl>
              <a:tblPr>
                <a:tableStyleId>{2D5ABB26-0587-4C30-8999-92F81FD0307C}</a:tableStyleId>
              </a:tblPr>
              <a:tblGrid>
                <a:gridCol w="555585">
                  <a:extLst>
                    <a:ext uri="{9D8B030D-6E8A-4147-A177-3AD203B41FA5}">
                      <a16:colId xmlns:a16="http://schemas.microsoft.com/office/drawing/2014/main" val="3526247061"/>
                    </a:ext>
                  </a:extLst>
                </a:gridCol>
                <a:gridCol w="706055">
                  <a:extLst>
                    <a:ext uri="{9D8B030D-6E8A-4147-A177-3AD203B41FA5}">
                      <a16:colId xmlns:a16="http://schemas.microsoft.com/office/drawing/2014/main" val="1068252525"/>
                    </a:ext>
                  </a:extLst>
                </a:gridCol>
                <a:gridCol w="497712">
                  <a:extLst>
                    <a:ext uri="{9D8B030D-6E8A-4147-A177-3AD203B41FA5}">
                      <a16:colId xmlns:a16="http://schemas.microsoft.com/office/drawing/2014/main" val="3461780348"/>
                    </a:ext>
                  </a:extLst>
                </a:gridCol>
                <a:gridCol w="567159">
                  <a:extLst>
                    <a:ext uri="{9D8B030D-6E8A-4147-A177-3AD203B41FA5}">
                      <a16:colId xmlns:a16="http://schemas.microsoft.com/office/drawing/2014/main" val="1095778187"/>
                    </a:ext>
                  </a:extLst>
                </a:gridCol>
                <a:gridCol w="1091079">
                  <a:extLst>
                    <a:ext uri="{9D8B030D-6E8A-4147-A177-3AD203B41FA5}">
                      <a16:colId xmlns:a16="http://schemas.microsoft.com/office/drawing/2014/main" val="2013810843"/>
                    </a:ext>
                  </a:extLst>
                </a:gridCol>
                <a:gridCol w="540000">
                  <a:extLst>
                    <a:ext uri="{9D8B030D-6E8A-4147-A177-3AD203B41FA5}">
                      <a16:colId xmlns:a16="http://schemas.microsoft.com/office/drawing/2014/main" val="722050317"/>
                    </a:ext>
                  </a:extLst>
                </a:gridCol>
                <a:gridCol w="540000">
                  <a:extLst>
                    <a:ext uri="{9D8B030D-6E8A-4147-A177-3AD203B41FA5}">
                      <a16:colId xmlns:a16="http://schemas.microsoft.com/office/drawing/2014/main" val="693038990"/>
                    </a:ext>
                  </a:extLst>
                </a:gridCol>
                <a:gridCol w="720000">
                  <a:extLst>
                    <a:ext uri="{9D8B030D-6E8A-4147-A177-3AD203B41FA5}">
                      <a16:colId xmlns:a16="http://schemas.microsoft.com/office/drawing/2014/main" val="4112608229"/>
                    </a:ext>
                  </a:extLst>
                </a:gridCol>
                <a:gridCol w="720000">
                  <a:extLst>
                    <a:ext uri="{9D8B030D-6E8A-4147-A177-3AD203B41FA5}">
                      <a16:colId xmlns:a16="http://schemas.microsoft.com/office/drawing/2014/main" val="1408339277"/>
                    </a:ext>
                  </a:extLst>
                </a:gridCol>
                <a:gridCol w="720000">
                  <a:extLst>
                    <a:ext uri="{9D8B030D-6E8A-4147-A177-3AD203B41FA5}">
                      <a16:colId xmlns:a16="http://schemas.microsoft.com/office/drawing/2014/main" val="3512494052"/>
                    </a:ext>
                  </a:extLst>
                </a:gridCol>
              </a:tblGrid>
              <a:tr h="96791">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Age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Breed</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Housing</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Co-housed Cats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461879395"/>
                  </a:ext>
                </a:extLst>
              </a:tr>
              <a:tr h="96791">
                <a:tc vMerge="1">
                  <a:txBody>
                    <a:bodyPr/>
                    <a:lstStyle/>
                    <a:p>
                      <a:endParaRPr kumimoji="1" lang="ja-JP" altLang="en-US"/>
                    </a:p>
                  </a:txBody>
                  <a:tcPr/>
                </a:tc>
                <a:tc vMerge="1">
                  <a:txBody>
                    <a:bodyPr/>
                    <a:lstStyle/>
                    <a:p>
                      <a:endParaRPr kumimoji="1" lang="ja-JP" altLang="en-US"/>
                    </a:p>
                  </a:txBody>
                  <a:tcPr>
                    <a:lnT w="9525" cap="flat" cmpd="sng" algn="ctr">
                      <a:solidFill>
                        <a:schemeClr val="bg2">
                          <a:lumMod val="50000"/>
                        </a:schemeClr>
                      </a:solidFill>
                      <a:prstDash val="solid"/>
                      <a:round/>
                      <a:headEnd type="none" w="med" len="med"/>
                      <a:tailEnd type="none" w="med" len="med"/>
                    </a:lnT>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270534972"/>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ogsw-9</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2019/8/18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month</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5780956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2019/8/26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3120352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2019/8/26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4248847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8434467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9</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18766474"/>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ogsw-14</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9241675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3044842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63492720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Sphynx</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8741045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Sphynx</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781292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ogsw-19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Sphynx</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1149282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ogsw-39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8</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5421530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ogsw-40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Maine Coon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5936928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ogsw-41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5869429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ogsw-42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04521225"/>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ogsw-43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5491627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ogsw-44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10</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320670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ogsw-57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271388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ogsw-58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48098306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ogsw-59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42175062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9</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Norwegian Forest Cat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3269857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7</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Norwegian Forest Cat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7646224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2672571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5345950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114093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0685049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2020/1/13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British Shorthair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50760698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ogsw-67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10</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55025931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ogsw-70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11 month</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3686703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ogsw-72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11 month</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5198426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ogsw-87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2020/4/24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7</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9456056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Oji-42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12</a:t>
                      </a:r>
                      <a:r>
                        <a:rPr lang="en" altLang="ja-JP" sz="900" u="none" strike="noStrike" dirty="0">
                          <a:effectLst/>
                          <a:latin typeface="Times New Roman" panose="02020603050405020304" pitchFamily="18" charset="0"/>
                          <a:ea typeface="+mn-ea"/>
                          <a:cs typeface="Times New Roman" panose="02020603050405020304" pitchFamily="18" charset="0"/>
                        </a:rPr>
                        <a:t> years</a:t>
                      </a:r>
                      <a:r>
                        <a:rPr lang="en-US" altLang="ja-JP" sz="900" u="none" strike="noStrike" dirty="0">
                          <a:effectLst/>
                          <a:latin typeface="Times New Roman" panose="02020603050405020304" pitchFamily="18" charset="0"/>
                          <a:ea typeface="+mn-ea"/>
                          <a:cs typeface="Times New Roman" panose="02020603050405020304" pitchFamily="18" charset="0"/>
                        </a:rPr>
                        <a:t>&lt;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0823139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Oji-43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10905825"/>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Oji-44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British Shorthair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9787585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Oji-45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5910107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Oji-46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9</a:t>
                      </a:r>
                      <a:r>
                        <a:rPr lang="en" altLang="ja-JP" sz="900" u="none" strike="noStrike" dirty="0">
                          <a:effectLst/>
                          <a:latin typeface="Times New Roman" panose="02020603050405020304" pitchFamily="18" charset="0"/>
                          <a:ea typeface="+mn-ea"/>
                          <a:cs typeface="Times New Roman" panose="02020603050405020304" pitchFamily="18" charset="0"/>
                        </a:rPr>
                        <a:t> years</a:t>
                      </a:r>
                      <a:r>
                        <a:rPr lang="en-US" altLang="ja-JP" sz="900" u="none" strike="noStrike" dirty="0">
                          <a:effectLst/>
                          <a:latin typeface="Times New Roman" panose="02020603050405020304" pitchFamily="18" charset="0"/>
                          <a:ea typeface="+mn-ea"/>
                          <a:cs typeface="Times New Roman" panose="02020603050405020304" pitchFamily="18" charset="0"/>
                        </a:rPr>
                        <a:t>&lt;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3450745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Oji-47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7356243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Oji-69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4951524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Oji-70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2019/10/30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Bengal</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5161771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Oji-71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Maine Coon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07068501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Oji-72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Raggamuffin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6291118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Oji-73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Himalayan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498368964"/>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Oji-74</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Abyssinian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58305953"/>
                  </a:ext>
                </a:extLst>
              </a:tr>
            </a:tbl>
          </a:graphicData>
        </a:graphic>
      </p:graphicFrame>
      <p:sp>
        <p:nvSpPr>
          <p:cNvPr id="4" name="テキスト ボックス 3">
            <a:extLst>
              <a:ext uri="{FF2B5EF4-FFF2-40B4-BE49-F238E27FC236}">
                <a16:creationId xmlns:a16="http://schemas.microsoft.com/office/drawing/2014/main" id="{B8B0716B-FE9F-0784-2446-DB366C63CA7A}"/>
              </a:ext>
            </a:extLst>
          </p:cNvPr>
          <p:cNvSpPr txBox="1"/>
          <p:nvPr/>
        </p:nvSpPr>
        <p:spPr>
          <a:xfrm>
            <a:off x="2209499" y="912365"/>
            <a:ext cx="2439001" cy="400110"/>
          </a:xfrm>
          <a:prstGeom prst="rect">
            <a:avLst/>
          </a:prstGeom>
          <a:noFill/>
        </p:spPr>
        <p:txBody>
          <a:bodyPr wrap="none" rtlCol="0">
            <a:spAutoFit/>
          </a:bodyPr>
          <a:lstStyle/>
          <a:p>
            <a:r>
              <a:rPr kumimoji="1" lang="en-US" altLang="ja-JP" sz="2000" b="1" dirty="0">
                <a:latin typeface="Times New Roman" panose="02020603050405020304" pitchFamily="18" charset="0"/>
                <a:cs typeface="Times New Roman" panose="02020603050405020304" pitchFamily="18" charset="0"/>
              </a:rPr>
              <a:t>Table S1 (continued)</a:t>
            </a:r>
            <a:endParaRPr kumimoji="1" lang="ja-JP" altLang="en-US" sz="20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81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A9207-AC41-2BA7-57D5-5C97C92EA445}"/>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A8C1863E-42E5-10A5-8CA8-A897CE3778F6}"/>
              </a:ext>
            </a:extLst>
          </p:cNvPr>
          <p:cNvGraphicFramePr>
            <a:graphicFrameLocks noGrp="1"/>
          </p:cNvGraphicFramePr>
          <p:nvPr>
            <p:extLst>
              <p:ext uri="{D42A27DB-BD31-4B8C-83A1-F6EECF244321}">
                <p14:modId xmlns:p14="http://schemas.microsoft.com/office/powerpoint/2010/main" val="2249455634"/>
              </p:ext>
            </p:extLst>
          </p:nvPr>
        </p:nvGraphicFramePr>
        <p:xfrm>
          <a:off x="163167" y="1371600"/>
          <a:ext cx="6549794" cy="7345680"/>
        </p:xfrm>
        <a:graphic>
          <a:graphicData uri="http://schemas.openxmlformats.org/drawingml/2006/table">
            <a:tbl>
              <a:tblPr>
                <a:tableStyleId>{2D5ABB26-0587-4C30-8999-92F81FD0307C}</a:tableStyleId>
              </a:tblPr>
              <a:tblGrid>
                <a:gridCol w="528734">
                  <a:extLst>
                    <a:ext uri="{9D8B030D-6E8A-4147-A177-3AD203B41FA5}">
                      <a16:colId xmlns:a16="http://schemas.microsoft.com/office/drawing/2014/main" val="725642077"/>
                    </a:ext>
                  </a:extLst>
                </a:gridCol>
                <a:gridCol w="685486">
                  <a:extLst>
                    <a:ext uri="{9D8B030D-6E8A-4147-A177-3AD203B41FA5}">
                      <a16:colId xmlns:a16="http://schemas.microsoft.com/office/drawing/2014/main" val="3705103426"/>
                    </a:ext>
                  </a:extLst>
                </a:gridCol>
                <a:gridCol w="439838">
                  <a:extLst>
                    <a:ext uri="{9D8B030D-6E8A-4147-A177-3AD203B41FA5}">
                      <a16:colId xmlns:a16="http://schemas.microsoft.com/office/drawing/2014/main" val="928798831"/>
                    </a:ext>
                  </a:extLst>
                </a:gridCol>
                <a:gridCol w="544010">
                  <a:extLst>
                    <a:ext uri="{9D8B030D-6E8A-4147-A177-3AD203B41FA5}">
                      <a16:colId xmlns:a16="http://schemas.microsoft.com/office/drawing/2014/main" val="1672347135"/>
                    </a:ext>
                  </a:extLst>
                </a:gridCol>
                <a:gridCol w="1111726">
                  <a:extLst>
                    <a:ext uri="{9D8B030D-6E8A-4147-A177-3AD203B41FA5}">
                      <a16:colId xmlns:a16="http://schemas.microsoft.com/office/drawing/2014/main" val="3525711974"/>
                    </a:ext>
                  </a:extLst>
                </a:gridCol>
                <a:gridCol w="540000">
                  <a:extLst>
                    <a:ext uri="{9D8B030D-6E8A-4147-A177-3AD203B41FA5}">
                      <a16:colId xmlns:a16="http://schemas.microsoft.com/office/drawing/2014/main" val="907180316"/>
                    </a:ext>
                  </a:extLst>
                </a:gridCol>
                <a:gridCol w="540000">
                  <a:extLst>
                    <a:ext uri="{9D8B030D-6E8A-4147-A177-3AD203B41FA5}">
                      <a16:colId xmlns:a16="http://schemas.microsoft.com/office/drawing/2014/main" val="2280734208"/>
                    </a:ext>
                  </a:extLst>
                </a:gridCol>
                <a:gridCol w="720000">
                  <a:extLst>
                    <a:ext uri="{9D8B030D-6E8A-4147-A177-3AD203B41FA5}">
                      <a16:colId xmlns:a16="http://schemas.microsoft.com/office/drawing/2014/main" val="1889719051"/>
                    </a:ext>
                  </a:extLst>
                </a:gridCol>
                <a:gridCol w="720000">
                  <a:extLst>
                    <a:ext uri="{9D8B030D-6E8A-4147-A177-3AD203B41FA5}">
                      <a16:colId xmlns:a16="http://schemas.microsoft.com/office/drawing/2014/main" val="444233331"/>
                    </a:ext>
                  </a:extLst>
                </a:gridCol>
                <a:gridCol w="720000">
                  <a:extLst>
                    <a:ext uri="{9D8B030D-6E8A-4147-A177-3AD203B41FA5}">
                      <a16:colId xmlns:a16="http://schemas.microsoft.com/office/drawing/2014/main" val="3650863850"/>
                    </a:ext>
                  </a:extLst>
                </a:gridCol>
              </a:tblGrid>
              <a:tr h="96791">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Age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Breed</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Housing</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Co-housed Cats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399187984"/>
                  </a:ext>
                </a:extLst>
              </a:tr>
              <a:tr h="9679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135576322"/>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Run-1</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979555623"/>
                  </a:ext>
                </a:extLst>
              </a:tr>
              <a:tr h="9679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Run-2</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4242260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5209302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01090015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57422595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8861108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67585518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2089876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9976510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6914608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16</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0261267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3347351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51545472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9178835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5129985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Norwegian Forest Cat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0067424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5066741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0683262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Run-19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51704495"/>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Run-20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3515752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Run-21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3374794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Run-22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8869977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Run-23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7</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American Shorthair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3953195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Run-24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8986675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Run-25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Outdoor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62003691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8</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Bengal</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459451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9045796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Norwegian Forest Cat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7445905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2019/9/13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5023471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0357365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Norwegian Forest Cat</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7146038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With-17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2019/9/27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95980403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With-28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Persian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1464334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With-29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Russian Blue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2872794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With-30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7114543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With-31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59944705"/>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With-32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5</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American Shorthair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2997874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With-33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2019/11/18</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9</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3728465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With-34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11 year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40712978"/>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With-35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16</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52678895"/>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With-41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4</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52147729"/>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With-42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7</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21636846"/>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With-43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58201013"/>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With-44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6637013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With-45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6598039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With-46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15</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5073387"/>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With-57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2020/3/29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Scottish Fold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18100962"/>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With-80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6</a:t>
                      </a:r>
                      <a:r>
                        <a:rPr lang="en" altLang="ja-JP" sz="900" u="none" strike="noStrike" dirty="0">
                          <a:effectLst/>
                          <a:latin typeface="Times New Roman" panose="02020603050405020304" pitchFamily="18" charset="0"/>
                          <a:ea typeface="+mn-ea"/>
                          <a:cs typeface="Times New Roman" panose="02020603050405020304" pitchFamily="18" charset="0"/>
                        </a:rPr>
                        <a:t> months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954111921"/>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With-81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19</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Single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8843404"/>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With-82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2020/3/11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Bengal</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0761460"/>
                  </a:ext>
                </a:extLst>
              </a:tr>
              <a:tr h="9679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With-85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2020/3/7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3</a:t>
                      </a:r>
                      <a:r>
                        <a:rPr lang="en" altLang="ja-JP" sz="900" u="none" strike="noStrike" dirty="0">
                          <a:effectLst/>
                          <a:latin typeface="Times New Roman" panose="02020603050405020304" pitchFamily="18" charset="0"/>
                          <a:ea typeface="+mn-ea"/>
                          <a:cs typeface="Times New Roman" panose="02020603050405020304" pitchFamily="18" charset="0"/>
                        </a:rPr>
                        <a:t> years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Non-purebred</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Indoor</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Yes</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16147315"/>
                  </a:ext>
                </a:extLst>
              </a:tr>
            </a:tbl>
          </a:graphicData>
        </a:graphic>
      </p:graphicFrame>
      <p:sp>
        <p:nvSpPr>
          <p:cNvPr id="3" name="テキスト ボックス 2">
            <a:extLst>
              <a:ext uri="{FF2B5EF4-FFF2-40B4-BE49-F238E27FC236}">
                <a16:creationId xmlns:a16="http://schemas.microsoft.com/office/drawing/2014/main" id="{BCE7B233-99C1-FCF3-FDBC-414F16EF7528}"/>
              </a:ext>
            </a:extLst>
          </p:cNvPr>
          <p:cNvSpPr txBox="1"/>
          <p:nvPr/>
        </p:nvSpPr>
        <p:spPr>
          <a:xfrm>
            <a:off x="2218563" y="658365"/>
            <a:ext cx="2439001" cy="400110"/>
          </a:xfrm>
          <a:prstGeom prst="rect">
            <a:avLst/>
          </a:prstGeom>
          <a:noFill/>
        </p:spPr>
        <p:txBody>
          <a:bodyPr wrap="none" rtlCol="0">
            <a:spAutoFit/>
          </a:bodyPr>
          <a:lstStyle/>
          <a:p>
            <a:r>
              <a:rPr kumimoji="1" lang="en-US" altLang="ja-JP" sz="2000" b="1" dirty="0">
                <a:latin typeface="Times New Roman" panose="02020603050405020304" pitchFamily="18" charset="0"/>
                <a:cs typeface="Times New Roman" panose="02020603050405020304" pitchFamily="18" charset="0"/>
              </a:rPr>
              <a:t>Table S1 (continued)</a:t>
            </a:r>
            <a:endParaRPr kumimoji="1" lang="ja-JP" altLang="en-US" sz="20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667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E5C57-5D86-9774-8799-728062AE8A81}"/>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94D7944E-2EEB-D506-A675-6E4259ACF0E5}"/>
              </a:ext>
            </a:extLst>
          </p:cNvPr>
          <p:cNvGraphicFramePr>
            <a:graphicFrameLocks noGrp="1"/>
          </p:cNvGraphicFramePr>
          <p:nvPr>
            <p:extLst>
              <p:ext uri="{D42A27DB-BD31-4B8C-83A1-F6EECF244321}">
                <p14:modId xmlns:p14="http://schemas.microsoft.com/office/powerpoint/2010/main" val="1572680752"/>
              </p:ext>
            </p:extLst>
          </p:nvPr>
        </p:nvGraphicFramePr>
        <p:xfrm>
          <a:off x="729001" y="1415027"/>
          <a:ext cx="5404350" cy="7460320"/>
        </p:xfrm>
        <a:graphic>
          <a:graphicData uri="http://schemas.openxmlformats.org/drawingml/2006/table">
            <a:tbl>
              <a:tblPr>
                <a:tableStyleId>{2D5ABB26-0587-4C30-8999-92F81FD0307C}</a:tableStyleId>
              </a:tblPr>
              <a:tblGrid>
                <a:gridCol w="864000">
                  <a:extLst>
                    <a:ext uri="{9D8B030D-6E8A-4147-A177-3AD203B41FA5}">
                      <a16:colId xmlns:a16="http://schemas.microsoft.com/office/drawing/2014/main" val="2854102720"/>
                    </a:ext>
                  </a:extLst>
                </a:gridCol>
                <a:gridCol w="989181">
                  <a:extLst>
                    <a:ext uri="{9D8B030D-6E8A-4147-A177-3AD203B41FA5}">
                      <a16:colId xmlns:a16="http://schemas.microsoft.com/office/drawing/2014/main" val="1805028600"/>
                    </a:ext>
                  </a:extLst>
                </a:gridCol>
                <a:gridCol w="616896">
                  <a:extLst>
                    <a:ext uri="{9D8B030D-6E8A-4147-A177-3AD203B41FA5}">
                      <a16:colId xmlns:a16="http://schemas.microsoft.com/office/drawing/2014/main" val="3802217156"/>
                    </a:ext>
                  </a:extLst>
                </a:gridCol>
                <a:gridCol w="978091">
                  <a:extLst>
                    <a:ext uri="{9D8B030D-6E8A-4147-A177-3AD203B41FA5}">
                      <a16:colId xmlns:a16="http://schemas.microsoft.com/office/drawing/2014/main" val="637229810"/>
                    </a:ext>
                  </a:extLst>
                </a:gridCol>
                <a:gridCol w="978091">
                  <a:extLst>
                    <a:ext uri="{9D8B030D-6E8A-4147-A177-3AD203B41FA5}">
                      <a16:colId xmlns:a16="http://schemas.microsoft.com/office/drawing/2014/main" val="1306554269"/>
                    </a:ext>
                  </a:extLst>
                </a:gridCol>
                <a:gridCol w="978091">
                  <a:extLst>
                    <a:ext uri="{9D8B030D-6E8A-4147-A177-3AD203B41FA5}">
                      <a16:colId xmlns:a16="http://schemas.microsoft.com/office/drawing/2014/main" val="2258669893"/>
                    </a:ext>
                  </a:extLst>
                </a:gridCol>
              </a:tblGrid>
              <a:tr h="132231">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812390843"/>
                  </a:ext>
                </a:extLst>
              </a:tr>
              <a:tr h="13223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122537362"/>
                  </a:ext>
                </a:extLst>
              </a:tr>
              <a:tr h="13223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TYT-1</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0722457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0649389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4805396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8323846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3359325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8755502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5954383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0265374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7569586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7171446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4518452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5569408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28834505"/>
                  </a:ext>
                </a:extLst>
              </a:tr>
              <a:tr h="132231">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TYT-14</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3347045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3683172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6179218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3968623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9588700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465748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3530319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4519837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5852267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8702877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3265497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7992327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5146234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96910552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3313159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8261868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56774605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1009526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7600861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15757637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4747483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9297054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9782322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8462805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47276886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TYT-39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8053233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0988232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02953890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2069297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1691241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7954010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1378698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1590859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52771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9940123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TYT-49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3895004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13414150"/>
                  </a:ext>
                </a:extLst>
              </a:tr>
            </a:tbl>
          </a:graphicData>
        </a:graphic>
      </p:graphicFrame>
      <p:sp>
        <p:nvSpPr>
          <p:cNvPr id="3" name="テキスト ボックス 2">
            <a:extLst>
              <a:ext uri="{FF2B5EF4-FFF2-40B4-BE49-F238E27FC236}">
                <a16:creationId xmlns:a16="http://schemas.microsoft.com/office/drawing/2014/main" id="{DDF38F11-13E3-7E2B-B847-D08113BB7738}"/>
              </a:ext>
            </a:extLst>
          </p:cNvPr>
          <p:cNvSpPr txBox="1"/>
          <p:nvPr/>
        </p:nvSpPr>
        <p:spPr>
          <a:xfrm>
            <a:off x="729001" y="1030653"/>
            <a:ext cx="5139164" cy="276999"/>
          </a:xfrm>
          <a:prstGeom prst="rect">
            <a:avLst/>
          </a:prstGeom>
          <a:noFill/>
        </p:spPr>
        <p:txBody>
          <a:bodyPr wrap="none" rtlCol="0">
            <a:spAutoFit/>
          </a:bodyPr>
          <a:lstStyle/>
          <a:p>
            <a:r>
              <a:rPr kumimoji="1" lang="en-US" altLang="ja-JP" sz="1200" b="1" dirty="0">
                <a:latin typeface="Times New Roman" panose="02020603050405020304" pitchFamily="18" charset="0"/>
                <a:cs typeface="Times New Roman" panose="02020603050405020304" pitchFamily="18" charset="0"/>
              </a:rPr>
              <a:t>Supplementary Table S2. </a:t>
            </a:r>
            <a:r>
              <a:rPr lang="en" altLang="ja-JP" sz="1200" b="1" dirty="0">
                <a:latin typeface="Times New Roman" panose="02020603050405020304" pitchFamily="18" charset="0"/>
                <a:cs typeface="Times New Roman" panose="02020603050405020304" pitchFamily="18" charset="0"/>
              </a:rPr>
              <a:t>Overview of individual information for stray cats.</a:t>
            </a:r>
          </a:p>
        </p:txBody>
      </p:sp>
      <p:sp>
        <p:nvSpPr>
          <p:cNvPr id="4" name="テキスト ボックス 3">
            <a:extLst>
              <a:ext uri="{FF2B5EF4-FFF2-40B4-BE49-F238E27FC236}">
                <a16:creationId xmlns:a16="http://schemas.microsoft.com/office/drawing/2014/main" id="{4CDA8FF8-A26D-C43F-6B6A-FC933A5EBDE5}"/>
              </a:ext>
            </a:extLst>
          </p:cNvPr>
          <p:cNvSpPr txBox="1"/>
          <p:nvPr/>
        </p:nvSpPr>
        <p:spPr>
          <a:xfrm>
            <a:off x="495300" y="228600"/>
            <a:ext cx="1485900" cy="369332"/>
          </a:xfrm>
          <a:prstGeom prst="rect">
            <a:avLst/>
          </a:prstGeom>
          <a:noFill/>
        </p:spPr>
        <p:txBody>
          <a:bodyPr wrap="square" rtlCol="0">
            <a:spAutoFit/>
          </a:bodyPr>
          <a:lstStyle/>
          <a:p>
            <a:r>
              <a:rPr kumimoji="1" lang="en-US" altLang="ja-JP" b="1" dirty="0">
                <a:latin typeface="Times New Roman" panose="02020603050405020304" pitchFamily="18" charset="0"/>
                <a:cs typeface="Times New Roman" panose="02020603050405020304" pitchFamily="18" charset="0"/>
              </a:rPr>
              <a:t>Table S2</a:t>
            </a:r>
            <a:endParaRPr kumimoji="1" lang="ja-JP" altLang="en-US"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6986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101A2-1CE8-56EC-B727-366CAA9C1695}"/>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DC23EDEF-FD1B-EBDD-153B-51EB7F916D8F}"/>
              </a:ext>
            </a:extLst>
          </p:cNvPr>
          <p:cNvGraphicFramePr>
            <a:graphicFrameLocks noGrp="1"/>
          </p:cNvGraphicFramePr>
          <p:nvPr>
            <p:extLst>
              <p:ext uri="{D42A27DB-BD31-4B8C-83A1-F6EECF244321}">
                <p14:modId xmlns:p14="http://schemas.microsoft.com/office/powerpoint/2010/main" val="4013626249"/>
              </p:ext>
            </p:extLst>
          </p:nvPr>
        </p:nvGraphicFramePr>
        <p:xfrm>
          <a:off x="728998" y="1379167"/>
          <a:ext cx="5399999" cy="7460320"/>
        </p:xfrm>
        <a:graphic>
          <a:graphicData uri="http://schemas.openxmlformats.org/drawingml/2006/table">
            <a:tbl>
              <a:tblPr>
                <a:tableStyleId>{2D5ABB26-0587-4C30-8999-92F81FD0307C}</a:tableStyleId>
              </a:tblPr>
              <a:tblGrid>
                <a:gridCol w="840857">
                  <a:extLst>
                    <a:ext uri="{9D8B030D-6E8A-4147-A177-3AD203B41FA5}">
                      <a16:colId xmlns:a16="http://schemas.microsoft.com/office/drawing/2014/main" val="2232469645"/>
                    </a:ext>
                  </a:extLst>
                </a:gridCol>
                <a:gridCol w="1007975">
                  <a:extLst>
                    <a:ext uri="{9D8B030D-6E8A-4147-A177-3AD203B41FA5}">
                      <a16:colId xmlns:a16="http://schemas.microsoft.com/office/drawing/2014/main" val="2851655532"/>
                    </a:ext>
                  </a:extLst>
                </a:gridCol>
                <a:gridCol w="616903">
                  <a:extLst>
                    <a:ext uri="{9D8B030D-6E8A-4147-A177-3AD203B41FA5}">
                      <a16:colId xmlns:a16="http://schemas.microsoft.com/office/drawing/2014/main" val="1395629677"/>
                    </a:ext>
                  </a:extLst>
                </a:gridCol>
                <a:gridCol w="978088">
                  <a:extLst>
                    <a:ext uri="{9D8B030D-6E8A-4147-A177-3AD203B41FA5}">
                      <a16:colId xmlns:a16="http://schemas.microsoft.com/office/drawing/2014/main" val="2701212707"/>
                    </a:ext>
                  </a:extLst>
                </a:gridCol>
                <a:gridCol w="978088">
                  <a:extLst>
                    <a:ext uri="{9D8B030D-6E8A-4147-A177-3AD203B41FA5}">
                      <a16:colId xmlns:a16="http://schemas.microsoft.com/office/drawing/2014/main" val="886926378"/>
                    </a:ext>
                  </a:extLst>
                </a:gridCol>
                <a:gridCol w="978088">
                  <a:extLst>
                    <a:ext uri="{9D8B030D-6E8A-4147-A177-3AD203B41FA5}">
                      <a16:colId xmlns:a16="http://schemas.microsoft.com/office/drawing/2014/main" val="1456658301"/>
                    </a:ext>
                  </a:extLst>
                </a:gridCol>
              </a:tblGrid>
              <a:tr h="132231">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866959871"/>
                  </a:ext>
                </a:extLst>
              </a:tr>
              <a:tr h="13223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15579648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1978788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0627573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345834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0087017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6251110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3145357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6405150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8887582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TYT-59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1740102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3219445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419333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2684926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53770003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55076930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1200714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3269837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7002757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6346264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TYT-69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0095564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1760629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1375683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0413768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9217091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7652198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6003149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4740947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23122223"/>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316122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TYT-79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5908179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ja-JP" altLang="en-US" sz="900" u="none" strike="noStrike">
                          <a:effectLst/>
                          <a:latin typeface="Times New Roman" panose="02020603050405020304" pitchFamily="18" charset="0"/>
                          <a:ea typeface="+mn-ea"/>
                          <a:cs typeface="Times New Roman" panose="02020603050405020304" pitchFamily="18" charset="0"/>
                        </a:rPr>
                        <a:t> </a:t>
                      </a: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3720688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4787101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4056245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93750087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66133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2316491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17144331"/>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09922845"/>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0147840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TYT-89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6496346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5975244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23057354"/>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5259081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64394717"/>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83403922"/>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81554190"/>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3083425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52152398"/>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13917246"/>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TYT-99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61341899"/>
                  </a:ext>
                </a:extLst>
              </a:tr>
              <a:tr h="132231">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036" marR="5036" marT="5036"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82130645"/>
                  </a:ext>
                </a:extLst>
              </a:tr>
            </a:tbl>
          </a:graphicData>
        </a:graphic>
      </p:graphicFrame>
      <p:sp>
        <p:nvSpPr>
          <p:cNvPr id="3" name="テキスト ボックス 2">
            <a:extLst>
              <a:ext uri="{FF2B5EF4-FFF2-40B4-BE49-F238E27FC236}">
                <a16:creationId xmlns:a16="http://schemas.microsoft.com/office/drawing/2014/main" id="{4BF8A183-1C8F-077C-5E6C-25006E3E16EB}"/>
              </a:ext>
            </a:extLst>
          </p:cNvPr>
          <p:cNvSpPr txBox="1"/>
          <p:nvPr/>
        </p:nvSpPr>
        <p:spPr>
          <a:xfrm>
            <a:off x="2209496" y="666403"/>
            <a:ext cx="2439001" cy="400110"/>
          </a:xfrm>
          <a:prstGeom prst="rect">
            <a:avLst/>
          </a:prstGeom>
          <a:noFill/>
        </p:spPr>
        <p:txBody>
          <a:bodyPr wrap="none" rtlCol="0">
            <a:spAutoFit/>
          </a:bodyPr>
          <a:lstStyle/>
          <a:p>
            <a:r>
              <a:rPr kumimoji="1" lang="en-US" altLang="ja-JP" sz="2000" b="1" dirty="0">
                <a:latin typeface="Times New Roman" panose="02020603050405020304" pitchFamily="18" charset="0"/>
                <a:cs typeface="Times New Roman" panose="02020603050405020304" pitchFamily="18" charset="0"/>
              </a:rPr>
              <a:t>Table S2 (continued)</a:t>
            </a:r>
            <a:endParaRPr kumimoji="1" lang="ja-JP" altLang="en-US" sz="20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4256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B5A37-1D41-A368-1BC4-DD2250D1DC70}"/>
            </a:ext>
          </a:extLst>
        </p:cNvPr>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7DA4BDBB-3E5D-3801-3DE2-E69CAA0142E3}"/>
              </a:ext>
            </a:extLst>
          </p:cNvPr>
          <p:cNvGraphicFramePr>
            <a:graphicFrameLocks noGrp="1"/>
          </p:cNvGraphicFramePr>
          <p:nvPr>
            <p:extLst>
              <p:ext uri="{D42A27DB-BD31-4B8C-83A1-F6EECF244321}">
                <p14:modId xmlns:p14="http://schemas.microsoft.com/office/powerpoint/2010/main" val="2330214051"/>
              </p:ext>
            </p:extLst>
          </p:nvPr>
        </p:nvGraphicFramePr>
        <p:xfrm>
          <a:off x="728999" y="1382304"/>
          <a:ext cx="5400001" cy="7597671"/>
        </p:xfrm>
        <a:graphic>
          <a:graphicData uri="http://schemas.openxmlformats.org/drawingml/2006/table">
            <a:tbl>
              <a:tblPr>
                <a:tableStyleId>{2D5ABB26-0587-4C30-8999-92F81FD0307C}</a:tableStyleId>
              </a:tblPr>
              <a:tblGrid>
                <a:gridCol w="816580">
                  <a:extLst>
                    <a:ext uri="{9D8B030D-6E8A-4147-A177-3AD203B41FA5}">
                      <a16:colId xmlns:a16="http://schemas.microsoft.com/office/drawing/2014/main" val="3433136650"/>
                    </a:ext>
                  </a:extLst>
                </a:gridCol>
                <a:gridCol w="1032251">
                  <a:extLst>
                    <a:ext uri="{9D8B030D-6E8A-4147-A177-3AD203B41FA5}">
                      <a16:colId xmlns:a16="http://schemas.microsoft.com/office/drawing/2014/main" val="2738511334"/>
                    </a:ext>
                  </a:extLst>
                </a:gridCol>
                <a:gridCol w="616903">
                  <a:extLst>
                    <a:ext uri="{9D8B030D-6E8A-4147-A177-3AD203B41FA5}">
                      <a16:colId xmlns:a16="http://schemas.microsoft.com/office/drawing/2014/main" val="2956735524"/>
                    </a:ext>
                  </a:extLst>
                </a:gridCol>
                <a:gridCol w="978089">
                  <a:extLst>
                    <a:ext uri="{9D8B030D-6E8A-4147-A177-3AD203B41FA5}">
                      <a16:colId xmlns:a16="http://schemas.microsoft.com/office/drawing/2014/main" val="719950178"/>
                    </a:ext>
                  </a:extLst>
                </a:gridCol>
                <a:gridCol w="978089">
                  <a:extLst>
                    <a:ext uri="{9D8B030D-6E8A-4147-A177-3AD203B41FA5}">
                      <a16:colId xmlns:a16="http://schemas.microsoft.com/office/drawing/2014/main" val="1728329732"/>
                    </a:ext>
                  </a:extLst>
                </a:gridCol>
                <a:gridCol w="978089">
                  <a:extLst>
                    <a:ext uri="{9D8B030D-6E8A-4147-A177-3AD203B41FA5}">
                      <a16:colId xmlns:a16="http://schemas.microsoft.com/office/drawing/2014/main" val="3115770652"/>
                    </a:ext>
                  </a:extLst>
                </a:gridCol>
              </a:tblGrid>
              <a:tr h="118583">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3377370629"/>
                  </a:ext>
                </a:extLst>
              </a:tr>
              <a:tr h="1185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90617952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5552512"/>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76812660"/>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97817428"/>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13814604"/>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99284010"/>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85175443"/>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42757015"/>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094962"/>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TYT-109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3548732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TYT-110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2019/11</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83764683"/>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43620369"/>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74756751"/>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b="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005726489"/>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b="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67595364"/>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rPr>
                        <a:t>Female</a:t>
                      </a: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7827158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b="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8243028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47069176"/>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TYT-129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70830574"/>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9330266"/>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70354025"/>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87614328"/>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13797006"/>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508111978"/>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914437494"/>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01812874"/>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61821671"/>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204586885"/>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TYT-139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23956831"/>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2019/12/8-12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41354383"/>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2019/12/15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578549725"/>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2019/12/15</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274548911"/>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10020071"/>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31410955"/>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4539546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45283680"/>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986452538"/>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83354706"/>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TYT-149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2858596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78155730"/>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27358403"/>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164374034"/>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00241188"/>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50498912"/>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68510428"/>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42781490"/>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6389304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764649111"/>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TYT-159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26380810"/>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902771187"/>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54276462"/>
                  </a:ext>
                </a:extLst>
              </a:tr>
              <a:tr h="118583">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4941" marR="4941" marT="4941"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464098281"/>
                  </a:ext>
                </a:extLst>
              </a:tr>
            </a:tbl>
          </a:graphicData>
        </a:graphic>
      </p:graphicFrame>
      <p:sp>
        <p:nvSpPr>
          <p:cNvPr id="2" name="テキスト ボックス 1">
            <a:extLst>
              <a:ext uri="{FF2B5EF4-FFF2-40B4-BE49-F238E27FC236}">
                <a16:creationId xmlns:a16="http://schemas.microsoft.com/office/drawing/2014/main" id="{5316F988-CD56-D686-A67F-852A408720F1}"/>
              </a:ext>
            </a:extLst>
          </p:cNvPr>
          <p:cNvSpPr txBox="1"/>
          <p:nvPr/>
        </p:nvSpPr>
        <p:spPr>
          <a:xfrm>
            <a:off x="2209496" y="666403"/>
            <a:ext cx="2439001" cy="400110"/>
          </a:xfrm>
          <a:prstGeom prst="rect">
            <a:avLst/>
          </a:prstGeom>
          <a:noFill/>
        </p:spPr>
        <p:txBody>
          <a:bodyPr wrap="none" rtlCol="0">
            <a:spAutoFit/>
          </a:bodyPr>
          <a:lstStyle/>
          <a:p>
            <a:r>
              <a:rPr kumimoji="1" lang="en-US" altLang="ja-JP" sz="2000" b="1" dirty="0">
                <a:latin typeface="Times New Roman" panose="02020603050405020304" pitchFamily="18" charset="0"/>
                <a:cs typeface="Times New Roman" panose="02020603050405020304" pitchFamily="18" charset="0"/>
              </a:rPr>
              <a:t>Table S2 (continued)</a:t>
            </a:r>
            <a:endParaRPr kumimoji="1" lang="ja-JP" altLang="en-US" sz="20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2790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9E1CF-68AE-A1FE-BE1F-BF7D432004FA}"/>
            </a:ext>
          </a:extLst>
        </p:cNvPr>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FA06064B-2FCC-7DA4-91FD-A67CB735726E}"/>
              </a:ext>
            </a:extLst>
          </p:cNvPr>
          <p:cNvGraphicFramePr>
            <a:graphicFrameLocks noGrp="1"/>
          </p:cNvGraphicFramePr>
          <p:nvPr>
            <p:extLst>
              <p:ext uri="{D42A27DB-BD31-4B8C-83A1-F6EECF244321}">
                <p14:modId xmlns:p14="http://schemas.microsoft.com/office/powerpoint/2010/main" val="1438033679"/>
              </p:ext>
            </p:extLst>
          </p:nvPr>
        </p:nvGraphicFramePr>
        <p:xfrm>
          <a:off x="729000" y="1755160"/>
          <a:ext cx="5399999" cy="6636052"/>
        </p:xfrm>
        <a:graphic>
          <a:graphicData uri="http://schemas.openxmlformats.org/drawingml/2006/table">
            <a:tbl>
              <a:tblPr>
                <a:tableStyleId>{2D5ABB26-0587-4C30-8999-92F81FD0307C}</a:tableStyleId>
              </a:tblPr>
              <a:tblGrid>
                <a:gridCol w="840855">
                  <a:extLst>
                    <a:ext uri="{9D8B030D-6E8A-4147-A177-3AD203B41FA5}">
                      <a16:colId xmlns:a16="http://schemas.microsoft.com/office/drawing/2014/main" val="3881588310"/>
                    </a:ext>
                  </a:extLst>
                </a:gridCol>
                <a:gridCol w="1115327">
                  <a:extLst>
                    <a:ext uri="{9D8B030D-6E8A-4147-A177-3AD203B41FA5}">
                      <a16:colId xmlns:a16="http://schemas.microsoft.com/office/drawing/2014/main" val="713227254"/>
                    </a:ext>
                  </a:extLst>
                </a:gridCol>
                <a:gridCol w="509544">
                  <a:extLst>
                    <a:ext uri="{9D8B030D-6E8A-4147-A177-3AD203B41FA5}">
                      <a16:colId xmlns:a16="http://schemas.microsoft.com/office/drawing/2014/main" val="2800880662"/>
                    </a:ext>
                  </a:extLst>
                </a:gridCol>
                <a:gridCol w="978091">
                  <a:extLst>
                    <a:ext uri="{9D8B030D-6E8A-4147-A177-3AD203B41FA5}">
                      <a16:colId xmlns:a16="http://schemas.microsoft.com/office/drawing/2014/main" val="3116272296"/>
                    </a:ext>
                  </a:extLst>
                </a:gridCol>
                <a:gridCol w="978091">
                  <a:extLst>
                    <a:ext uri="{9D8B030D-6E8A-4147-A177-3AD203B41FA5}">
                      <a16:colId xmlns:a16="http://schemas.microsoft.com/office/drawing/2014/main" val="1225151856"/>
                    </a:ext>
                  </a:extLst>
                </a:gridCol>
                <a:gridCol w="978091">
                  <a:extLst>
                    <a:ext uri="{9D8B030D-6E8A-4147-A177-3AD203B41FA5}">
                      <a16:colId xmlns:a16="http://schemas.microsoft.com/office/drawing/2014/main" val="831394468"/>
                    </a:ext>
                  </a:extLst>
                </a:gridCol>
              </a:tblGrid>
              <a:tr h="136629">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Sample Names</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u="none" strike="noStrike" dirty="0">
                          <a:effectLst/>
                          <a:latin typeface="Times New Roman" panose="02020603050405020304" pitchFamily="18" charset="0"/>
                          <a:ea typeface="+mn-ea"/>
                          <a:cs typeface="Times New Roman" panose="02020603050405020304" pitchFamily="18" charset="0"/>
                        </a:rPr>
                        <a:t>Collection Date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rowSpan="2">
                  <a:txBody>
                    <a:bodyPr/>
                    <a:lstStyle/>
                    <a:p>
                      <a:pPr algn="ctr" fontAlgn="ctr">
                        <a:buNone/>
                      </a:pPr>
                      <a:r>
                        <a:rPr lang="en-US" altLang="ja-JP" sz="900" b="1" i="0" u="none" strike="noStrike" dirty="0">
                          <a:solidFill>
                            <a:srgbClr val="000000"/>
                          </a:solidFill>
                          <a:effectLst/>
                          <a:latin typeface="Times New Roman" panose="02020603050405020304" pitchFamily="18" charset="0"/>
                          <a:ea typeface="+mn-ea"/>
                          <a:cs typeface="Times New Roman" panose="02020603050405020304" pitchFamily="18" charset="0"/>
                        </a:rPr>
                        <a:t>Sex</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sz="700" b="1" u="none" strike="noStrike" dirty="0">
                          <a:effectLst/>
                          <a:latin typeface="Times New Roman" panose="02020603050405020304" pitchFamily="18" charset="0"/>
                          <a:ea typeface="+mn-ea"/>
                          <a:cs typeface="Times New Roman" panose="02020603050405020304" pitchFamily="18" charset="0"/>
                        </a:rPr>
                        <a:t>RT semi-nested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p>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RT-nested PCR</a:t>
                      </a:r>
                      <a:endParaRPr lang="ja-JP" altLang="en-US" sz="7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altLang="ja-JP" sz="700" b="1" u="none" strike="noStrike" dirty="0">
                          <a:effectLst/>
                          <a:latin typeface="Times New Roman" panose="02020603050405020304" pitchFamily="18" charset="0"/>
                          <a:ea typeface="+mn-ea"/>
                          <a:cs typeface="Times New Roman" panose="02020603050405020304" pitchFamily="18" charset="0"/>
                        </a:rPr>
                        <a:t> </a:t>
                      </a:r>
                      <a:r>
                        <a:rPr lang="en-US" altLang="ja-JP" sz="700" b="1" i="0" u="none" strike="noStrike" dirty="0">
                          <a:solidFill>
                            <a:srgbClr val="000000"/>
                          </a:solidFill>
                          <a:effectLst/>
                          <a:latin typeface="Times New Roman" panose="02020603050405020304" pitchFamily="18" charset="0"/>
                          <a:ea typeface="+mn-ea"/>
                          <a:cs typeface="Times New Roman" panose="02020603050405020304" pitchFamily="18" charset="0"/>
                        </a:rPr>
                        <a:t>Result of </a:t>
                      </a:r>
                      <a:r>
                        <a:rPr lang="en" sz="700" b="1" u="none" strike="noStrike" dirty="0">
                          <a:effectLst/>
                          <a:latin typeface="Times New Roman" panose="02020603050405020304" pitchFamily="18" charset="0"/>
                          <a:ea typeface="+mn-ea"/>
                          <a:cs typeface="Times New Roman" panose="02020603050405020304" pitchFamily="18" charset="0"/>
                        </a:rPr>
                        <a:t>PCR</a:t>
                      </a:r>
                      <a:endParaRPr lang="ja-JP" altLang="en-US" sz="8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622480140"/>
                  </a:ext>
                </a:extLst>
              </a:tr>
              <a:tr h="13662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FAstV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FCoV</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tc>
                  <a:txBody>
                    <a:bodyPr/>
                    <a:lstStyle/>
                    <a:p>
                      <a:pPr algn="ctr" fontAlgn="ctr">
                        <a:buNone/>
                      </a:pPr>
                      <a:r>
                        <a:rPr lang="en" sz="900" b="1" u="none" strike="noStrike" dirty="0" err="1">
                          <a:effectLst/>
                          <a:latin typeface="Times New Roman" panose="02020603050405020304" pitchFamily="18" charset="0"/>
                          <a:ea typeface="+mn-ea"/>
                          <a:cs typeface="Times New Roman" panose="02020603050405020304" pitchFamily="18" charset="0"/>
                        </a:rPr>
                        <a:t>FBoV</a:t>
                      </a:r>
                      <a:r>
                        <a:rPr lang="en" sz="900" b="1" u="none" strike="noStrike" dirty="0">
                          <a:effectLst/>
                          <a:latin typeface="Times New Roman" panose="02020603050405020304" pitchFamily="18" charset="0"/>
                          <a:ea typeface="+mn-ea"/>
                          <a:cs typeface="Times New Roman" panose="02020603050405020304" pitchFamily="18" charset="0"/>
                        </a:rPr>
                        <a:t> </a:t>
                      </a:r>
                      <a:endParaRPr lang="en" sz="900" b="1"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0" marR="0" marT="0"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293569257"/>
                  </a:ext>
                </a:extLst>
              </a:tr>
              <a:tr h="136629">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TYT-163</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75944850"/>
                  </a:ext>
                </a:extLst>
              </a:tr>
              <a:tr h="136629">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TYT-164</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45653827"/>
                  </a:ext>
                </a:extLst>
              </a:tr>
              <a:tr h="136629">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TYT-165</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785497885"/>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598559959"/>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97713535"/>
                  </a:ext>
                </a:extLst>
              </a:tr>
              <a:tr h="136629">
                <a:tc>
                  <a:txBody>
                    <a:bodyPr/>
                    <a:lstStyle/>
                    <a:p>
                      <a:pPr algn="ctr" fontAlgn="ctr">
                        <a:buNone/>
                      </a:pPr>
                      <a:r>
                        <a:rPr lang="en" sz="900" u="none" strike="noStrike" dirty="0">
                          <a:effectLst/>
                          <a:latin typeface="Times New Roman" panose="02020603050405020304" pitchFamily="18" charset="0"/>
                          <a:ea typeface="+mn-ea"/>
                          <a:cs typeface="Times New Roman" panose="02020603050405020304" pitchFamily="18" charset="0"/>
                        </a:rPr>
                        <a:t>TYT-168</a:t>
                      </a:r>
                      <a:endParaRPr lang="en" sz="900" b="0" i="0" u="none" strike="noStrike" dirty="0">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69317823"/>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TYT-169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619987125"/>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0141295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19228359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81528084"/>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5356581"/>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2019/12/21-27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11879356"/>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491499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7117054"/>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67887647"/>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878175782"/>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TYT-179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030002539"/>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2020/1/7</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968375199"/>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2020/1/12</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369765532"/>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Unknown</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93468650"/>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36869777"/>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31347626"/>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04398856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2977814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46105550"/>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814444423"/>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TYT-189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439840017"/>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2020/1/23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1125017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29074714"/>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794956134"/>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2020/2/3</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528767582"/>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366746865"/>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945133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2020/2/6</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409750386"/>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TYT-197</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2020/2/9</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254137137"/>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TYT-198</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2020/2/14</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87777057"/>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TYT-199</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953770908"/>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TYT-200</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24281443"/>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TYT-201</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3800710800"/>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TYT-202</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168475516"/>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TYT-203</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265938559"/>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TYT-204</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Positive</a:t>
                      </a:r>
                      <a:endParaRPr lang="ja-JP" altLang="en-US" sz="900" b="1"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772745299"/>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TYT-205</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2671538124"/>
                  </a:ext>
                </a:extLst>
              </a:tr>
              <a:tr h="136629">
                <a:tc>
                  <a:txBody>
                    <a:bodyPr/>
                    <a:lstStyle/>
                    <a:p>
                      <a:pPr algn="ctr" fontAlgn="ctr">
                        <a:buNone/>
                      </a:pPr>
                      <a:r>
                        <a:rPr lang="en" sz="900" u="none" strike="noStrike">
                          <a:effectLst/>
                          <a:latin typeface="Times New Roman" panose="02020603050405020304" pitchFamily="18" charset="0"/>
                          <a:ea typeface="+mn-ea"/>
                          <a:cs typeface="Times New Roman" panose="02020603050405020304" pitchFamily="18" charset="0"/>
                        </a:rPr>
                        <a:t>TYT-206</a:t>
                      </a:r>
                      <a:endParaRPr lang="en"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US" altLang="ja-JP" sz="900" u="none" strike="noStrike" dirty="0">
                          <a:effectLst/>
                          <a:latin typeface="Times New Roman" panose="02020603050405020304" pitchFamily="18" charset="0"/>
                          <a:ea typeface="+mn-ea"/>
                          <a:cs typeface="Times New Roman" panose="02020603050405020304" pitchFamily="18" charset="0"/>
                        </a:rPr>
                        <a:t>2020/2/20</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Female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tc>
                  <a:txBody>
                    <a:bodyPr/>
                    <a:lstStyle/>
                    <a:p>
                      <a:pPr algn="ctr" fontAlgn="ctr">
                        <a:buNone/>
                      </a:pPr>
                      <a:r>
                        <a:rPr lang="en" altLang="ja-JP" sz="900" u="none" strike="noStrike" dirty="0">
                          <a:effectLst/>
                          <a:latin typeface="Times New Roman" panose="02020603050405020304" pitchFamily="18" charset="0"/>
                          <a:ea typeface="+mn-ea"/>
                          <a:cs typeface="Times New Roman" panose="02020603050405020304" pitchFamily="18" charset="0"/>
                        </a:rPr>
                        <a:t>Negative</a:t>
                      </a:r>
                      <a:endParaRPr lang="ja-JP" altLang="en-US" sz="900" b="0" i="0" u="none" strike="noStrike">
                        <a:solidFill>
                          <a:srgbClr val="000000"/>
                        </a:solidFill>
                        <a:effectLst/>
                        <a:latin typeface="Times New Roman" panose="02020603050405020304" pitchFamily="18" charset="0"/>
                        <a:ea typeface="+mn-ea"/>
                        <a:cs typeface="Times New Roman" panose="02020603050405020304" pitchFamily="18" charset="0"/>
                      </a:endParaRPr>
                    </a:p>
                  </a:txBody>
                  <a:tcPr marL="5693" marR="5693" marT="5693" marB="0" anchor="ctr">
                    <a:lnL w="6350" cap="flat" cmpd="sng" algn="ctr">
                      <a:solidFill>
                        <a:schemeClr val="bg2">
                          <a:lumMod val="50000"/>
                        </a:schemeClr>
                      </a:solidFill>
                      <a:prstDash val="solid"/>
                      <a:round/>
                      <a:headEnd type="none" w="med" len="med"/>
                      <a:tailEnd type="none" w="med" len="med"/>
                    </a:lnL>
                    <a:lnR w="6350" cap="flat" cmpd="sng" algn="ctr">
                      <a:solidFill>
                        <a:schemeClr val="bg2">
                          <a:lumMod val="50000"/>
                        </a:schemeClr>
                      </a:solidFill>
                      <a:prstDash val="solid"/>
                      <a:round/>
                      <a:headEnd type="none" w="med" len="med"/>
                      <a:tailEnd type="none" w="med" len="med"/>
                    </a:lnR>
                    <a:lnT w="6350" cap="flat" cmpd="sng" algn="ctr">
                      <a:solidFill>
                        <a:schemeClr val="bg2">
                          <a:lumMod val="50000"/>
                        </a:schemeClr>
                      </a:solidFill>
                      <a:prstDash val="solid"/>
                      <a:round/>
                      <a:headEnd type="none" w="med" len="med"/>
                      <a:tailEnd type="none" w="med" len="med"/>
                    </a:lnT>
                    <a:lnB w="6350" cap="flat" cmpd="sng" algn="ctr">
                      <a:solidFill>
                        <a:schemeClr val="bg2">
                          <a:lumMod val="50000"/>
                        </a:schemeClr>
                      </a:solidFill>
                      <a:prstDash val="solid"/>
                      <a:round/>
                      <a:headEnd type="none" w="med" len="med"/>
                      <a:tailEnd type="none" w="med" len="med"/>
                    </a:lnB>
                  </a:tcPr>
                </a:tc>
                <a:extLst>
                  <a:ext uri="{0D108BD9-81ED-4DB2-BD59-A6C34878D82A}">
                    <a16:rowId xmlns:a16="http://schemas.microsoft.com/office/drawing/2014/main" val="1330577579"/>
                  </a:ext>
                </a:extLst>
              </a:tr>
            </a:tbl>
          </a:graphicData>
        </a:graphic>
      </p:graphicFrame>
      <p:sp>
        <p:nvSpPr>
          <p:cNvPr id="3" name="テキスト ボックス 2">
            <a:extLst>
              <a:ext uri="{FF2B5EF4-FFF2-40B4-BE49-F238E27FC236}">
                <a16:creationId xmlns:a16="http://schemas.microsoft.com/office/drawing/2014/main" id="{FF286A7F-5BD1-783C-705E-B891D151BCA0}"/>
              </a:ext>
            </a:extLst>
          </p:cNvPr>
          <p:cNvSpPr txBox="1"/>
          <p:nvPr/>
        </p:nvSpPr>
        <p:spPr>
          <a:xfrm>
            <a:off x="2209496" y="666403"/>
            <a:ext cx="2439001" cy="400110"/>
          </a:xfrm>
          <a:prstGeom prst="rect">
            <a:avLst/>
          </a:prstGeom>
          <a:noFill/>
        </p:spPr>
        <p:txBody>
          <a:bodyPr wrap="none" rtlCol="0">
            <a:spAutoFit/>
          </a:bodyPr>
          <a:lstStyle/>
          <a:p>
            <a:r>
              <a:rPr kumimoji="1" lang="en-US" altLang="ja-JP" sz="2000" b="1" dirty="0">
                <a:latin typeface="Times New Roman" panose="02020603050405020304" pitchFamily="18" charset="0"/>
                <a:cs typeface="Times New Roman" panose="02020603050405020304" pitchFamily="18" charset="0"/>
              </a:rPr>
              <a:t>Table S2 (continued)</a:t>
            </a:r>
            <a:endParaRPr kumimoji="1" lang="ja-JP" altLang="en-US" sz="20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03829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26802</TotalTime>
  <Words>3365</Words>
  <Application>Microsoft Macintosh PowerPoint</Application>
  <PresentationFormat>A4 210 x 297 mm</PresentationFormat>
  <Paragraphs>2710</Paragraphs>
  <Slides>14</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14</vt:i4>
      </vt:variant>
    </vt:vector>
  </HeadingPairs>
  <TitlesOfParts>
    <vt:vector size="21" baseType="lpstr">
      <vt:lpstr>游ゴシック</vt:lpstr>
      <vt:lpstr>Aptos</vt:lpstr>
      <vt:lpstr>Aptos Display</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KITASHIN Ichika</dc:creator>
  <cp:lastModifiedBy>NAKAGAWA Keisuke</cp:lastModifiedBy>
  <cp:revision>230</cp:revision>
  <cp:lastPrinted>2026-02-12T04:21:17Z</cp:lastPrinted>
  <dcterms:created xsi:type="dcterms:W3CDTF">2025-09-10T00:48:12Z</dcterms:created>
  <dcterms:modified xsi:type="dcterms:W3CDTF">2026-02-20T02:07:27Z</dcterms:modified>
</cp:coreProperties>
</file>