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6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CE82E000-6E4D-450C-9E3E-CD49600D4F6E}" type="datetimeFigureOut">
              <a:rPr lang="en-IN" smtClean="0"/>
              <a:t>28-05-2021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74249D-16B5-4638-B3CD-69964EC7F93D}" type="slidenum">
              <a:rPr lang="en-IN" smtClean="0"/>
              <a:t>‹#›</a:t>
            </a:fld>
            <a:endParaRPr lang="en-IN"/>
          </a:p>
        </p:txBody>
      </p:sp>
    </p:spTree>
    <p:extLst>
      <p:ext uri="{BB962C8B-B14F-4D97-AF65-F5344CB8AC3E}">
        <p14:creationId xmlns:p14="http://schemas.microsoft.com/office/powerpoint/2010/main" val="764091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E82E000-6E4D-450C-9E3E-CD49600D4F6E}" type="datetimeFigureOut">
              <a:rPr lang="en-IN" smtClean="0"/>
              <a:t>28-05-2021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74249D-16B5-4638-B3CD-69964EC7F93D}" type="slidenum">
              <a:rPr lang="en-IN" smtClean="0"/>
              <a:t>‹#›</a:t>
            </a:fld>
            <a:endParaRPr lang="en-IN"/>
          </a:p>
        </p:txBody>
      </p:sp>
    </p:spTree>
    <p:extLst>
      <p:ext uri="{BB962C8B-B14F-4D97-AF65-F5344CB8AC3E}">
        <p14:creationId xmlns:p14="http://schemas.microsoft.com/office/powerpoint/2010/main" val="2627608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82E000-6E4D-450C-9E3E-CD49600D4F6E}" type="datetimeFigureOut">
              <a:rPr lang="en-IN" smtClean="0"/>
              <a:t>28-05-2021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74249D-16B5-4638-B3CD-69964EC7F93D}" type="slidenum">
              <a:rPr lang="en-IN" smtClean="0"/>
              <a:t>‹#›</a:t>
            </a:fld>
            <a:endParaRPr lang="en-IN"/>
          </a:p>
        </p:txBody>
      </p:sp>
    </p:spTree>
    <p:extLst>
      <p:ext uri="{BB962C8B-B14F-4D97-AF65-F5344CB8AC3E}">
        <p14:creationId xmlns:p14="http://schemas.microsoft.com/office/powerpoint/2010/main" val="833122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CE82E000-6E4D-450C-9E3E-CD49600D4F6E}" type="datetimeFigureOut">
              <a:rPr lang="en-IN" smtClean="0"/>
              <a:t>28-05-2021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074249D-16B5-4638-B3CD-69964EC7F93D}" type="slidenum">
              <a:rPr lang="en-IN" smtClean="0"/>
              <a:t>‹#›</a:t>
            </a:fld>
            <a:endParaRPr lang="en-IN"/>
          </a:p>
        </p:txBody>
      </p:sp>
    </p:spTree>
    <p:extLst>
      <p:ext uri="{BB962C8B-B14F-4D97-AF65-F5344CB8AC3E}">
        <p14:creationId xmlns:p14="http://schemas.microsoft.com/office/powerpoint/2010/main" val="280478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CE82E000-6E4D-450C-9E3E-CD49600D4F6E}" type="datetimeFigureOut">
              <a:rPr lang="en-IN" smtClean="0"/>
              <a:t>28-05-2021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074249D-16B5-4638-B3CD-69964EC7F93D}" type="slidenum">
              <a:rPr lang="en-IN" smtClean="0"/>
              <a:t>‹#›</a:t>
            </a:fld>
            <a:endParaRPr lang="en-IN"/>
          </a:p>
        </p:txBody>
      </p:sp>
    </p:spTree>
    <p:extLst>
      <p:ext uri="{BB962C8B-B14F-4D97-AF65-F5344CB8AC3E}">
        <p14:creationId xmlns:p14="http://schemas.microsoft.com/office/powerpoint/2010/main" val="1773108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CE82E000-6E4D-450C-9E3E-CD49600D4F6E}" type="datetimeFigureOut">
              <a:rPr lang="en-IN" smtClean="0"/>
              <a:t>28-05-2021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074249D-16B5-4638-B3CD-69964EC7F93D}" type="slidenum">
              <a:rPr lang="en-IN" smtClean="0"/>
              <a:t>‹#›</a:t>
            </a:fld>
            <a:endParaRPr lang="en-IN"/>
          </a:p>
        </p:txBody>
      </p:sp>
    </p:spTree>
    <p:extLst>
      <p:ext uri="{BB962C8B-B14F-4D97-AF65-F5344CB8AC3E}">
        <p14:creationId xmlns:p14="http://schemas.microsoft.com/office/powerpoint/2010/main" val="2095661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82E000-6E4D-450C-9E3E-CD49600D4F6E}" type="datetimeFigureOut">
              <a:rPr lang="en-IN" smtClean="0"/>
              <a:t>28-05-2021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074249D-16B5-4638-B3CD-69964EC7F93D}" type="slidenum">
              <a:rPr lang="en-IN" smtClean="0"/>
              <a:t>‹#›</a:t>
            </a:fld>
            <a:endParaRPr lang="en-IN"/>
          </a:p>
        </p:txBody>
      </p:sp>
    </p:spTree>
    <p:extLst>
      <p:ext uri="{BB962C8B-B14F-4D97-AF65-F5344CB8AC3E}">
        <p14:creationId xmlns:p14="http://schemas.microsoft.com/office/powerpoint/2010/main" val="3589541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82E000-6E4D-450C-9E3E-CD49600D4F6E}" type="datetimeFigureOut">
              <a:rPr lang="en-IN" smtClean="0"/>
              <a:t>28-05-2021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074249D-16B5-4638-B3CD-69964EC7F93D}" type="slidenum">
              <a:rPr lang="en-IN" smtClean="0"/>
              <a:t>‹#›</a:t>
            </a:fld>
            <a:endParaRPr lang="en-IN"/>
          </a:p>
        </p:txBody>
      </p:sp>
    </p:spTree>
    <p:extLst>
      <p:ext uri="{BB962C8B-B14F-4D97-AF65-F5344CB8AC3E}">
        <p14:creationId xmlns:p14="http://schemas.microsoft.com/office/powerpoint/2010/main" val="2537325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82E000-6E4D-450C-9E3E-CD49600D4F6E}" type="datetimeFigureOut">
              <a:rPr lang="en-IN" smtClean="0"/>
              <a:t>28-05-2021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074249D-16B5-4638-B3CD-69964EC7F93D}" type="slidenum">
              <a:rPr lang="en-IN" smtClean="0"/>
              <a:t>‹#›</a:t>
            </a:fld>
            <a:endParaRPr lang="en-IN"/>
          </a:p>
        </p:txBody>
      </p:sp>
    </p:spTree>
    <p:extLst>
      <p:ext uri="{BB962C8B-B14F-4D97-AF65-F5344CB8AC3E}">
        <p14:creationId xmlns:p14="http://schemas.microsoft.com/office/powerpoint/2010/main" val="2899097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E82E000-6E4D-450C-9E3E-CD49600D4F6E}" type="datetimeFigureOut">
              <a:rPr lang="en-IN" smtClean="0"/>
              <a:t>28-05-2021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74249D-16B5-4638-B3CD-69964EC7F93D}" type="slidenum">
              <a:rPr lang="en-IN" smtClean="0"/>
              <a:t>‹#›</a:t>
            </a:fld>
            <a:endParaRPr lang="en-IN"/>
          </a:p>
        </p:txBody>
      </p:sp>
    </p:spTree>
    <p:extLst>
      <p:ext uri="{BB962C8B-B14F-4D97-AF65-F5344CB8AC3E}">
        <p14:creationId xmlns:p14="http://schemas.microsoft.com/office/powerpoint/2010/main" val="2369652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E82E000-6E4D-450C-9E3E-CD49600D4F6E}" type="datetimeFigureOut">
              <a:rPr lang="en-IN" smtClean="0"/>
              <a:t>28-05-2021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074249D-16B5-4638-B3CD-69964EC7F93D}" type="slidenum">
              <a:rPr lang="en-IN" smtClean="0"/>
              <a:t>‹#›</a:t>
            </a:fld>
            <a:endParaRPr lang="en-IN"/>
          </a:p>
        </p:txBody>
      </p:sp>
    </p:spTree>
    <p:extLst>
      <p:ext uri="{BB962C8B-B14F-4D97-AF65-F5344CB8AC3E}">
        <p14:creationId xmlns:p14="http://schemas.microsoft.com/office/powerpoint/2010/main" val="756240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82E000-6E4D-450C-9E3E-CD49600D4F6E}" type="datetimeFigureOut">
              <a:rPr lang="en-IN" smtClean="0"/>
              <a:t>28-05-2021</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74249D-16B5-4638-B3CD-69964EC7F93D}" type="slidenum">
              <a:rPr lang="en-IN" smtClean="0"/>
              <a:t>‹#›</a:t>
            </a:fld>
            <a:endParaRPr lang="en-IN"/>
          </a:p>
        </p:txBody>
      </p:sp>
    </p:spTree>
    <p:extLst>
      <p:ext uri="{BB962C8B-B14F-4D97-AF65-F5344CB8AC3E}">
        <p14:creationId xmlns:p14="http://schemas.microsoft.com/office/powerpoint/2010/main" val="23609018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11560" y="2591908"/>
            <a:ext cx="4968552" cy="3573396"/>
            <a:chOff x="2051720" y="2420888"/>
            <a:chExt cx="4968552" cy="3573396"/>
          </a:xfrm>
        </p:grpSpPr>
        <p:pic>
          <p:nvPicPr>
            <p:cNvPr id="5" name="Picture 4" descr="C:\Users\Admin\Desktop\IMG_20190311_13553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1720" y="2420888"/>
              <a:ext cx="4968552" cy="357339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620386" y="2564904"/>
              <a:ext cx="447558" cy="246221"/>
            </a:xfrm>
            <a:prstGeom prst="rect">
              <a:avLst/>
            </a:prstGeom>
            <a:noFill/>
          </p:spPr>
          <p:txBody>
            <a:bodyPr wrap="none" rtlCol="0">
              <a:spAutoFit/>
            </a:bodyPr>
            <a:lstStyle/>
            <a:p>
              <a:r>
                <a:rPr lang="en-US" sz="1000" dirty="0">
                  <a:solidFill>
                    <a:prstClr val="white"/>
                  </a:solidFill>
                  <a:latin typeface="Arial" panose="020B0604020202020204" pitchFamily="34" charset="0"/>
                  <a:cs typeface="Arial" panose="020B0604020202020204" pitchFamily="34" charset="0"/>
                </a:rPr>
                <a:t>MLE</a:t>
              </a:r>
              <a:endParaRPr lang="en-IN" sz="1000" dirty="0">
                <a:solidFill>
                  <a:prstClr val="white"/>
                </a:solidFill>
                <a:latin typeface="Arial" panose="020B0604020202020204" pitchFamily="34" charset="0"/>
                <a:cs typeface="Arial" panose="020B0604020202020204" pitchFamily="34" charset="0"/>
              </a:endParaRPr>
            </a:p>
          </p:txBody>
        </p:sp>
        <p:sp>
          <p:nvSpPr>
            <p:cNvPr id="7" name="TextBox 6"/>
            <p:cNvSpPr txBox="1"/>
            <p:nvPr/>
          </p:nvSpPr>
          <p:spPr>
            <a:xfrm>
              <a:off x="5792433" y="2534707"/>
              <a:ext cx="1011815" cy="246221"/>
            </a:xfrm>
            <a:prstGeom prst="rect">
              <a:avLst/>
            </a:prstGeom>
            <a:noFill/>
          </p:spPr>
          <p:txBody>
            <a:bodyPr wrap="none" rtlCol="0">
              <a:spAutoFit/>
            </a:bodyPr>
            <a:lstStyle/>
            <a:p>
              <a:r>
                <a:rPr lang="en-US" sz="1000" dirty="0" err="1">
                  <a:solidFill>
                    <a:prstClr val="white"/>
                  </a:solidFill>
                  <a:latin typeface="Arial" panose="020B0604020202020204" pitchFamily="34" charset="0"/>
                  <a:cs typeface="Arial" panose="020B0604020202020204" pitchFamily="34" charset="0"/>
                </a:rPr>
                <a:t>Drought+MLE</a:t>
              </a:r>
              <a:endParaRPr lang="en-IN" sz="1000" dirty="0">
                <a:solidFill>
                  <a:prstClr val="white"/>
                </a:solidFill>
                <a:latin typeface="Arial" panose="020B0604020202020204" pitchFamily="34" charset="0"/>
                <a:cs typeface="Arial" panose="020B0604020202020204" pitchFamily="34" charset="0"/>
              </a:endParaRPr>
            </a:p>
          </p:txBody>
        </p:sp>
        <p:sp>
          <p:nvSpPr>
            <p:cNvPr id="8" name="TextBox 7"/>
            <p:cNvSpPr txBox="1"/>
            <p:nvPr/>
          </p:nvSpPr>
          <p:spPr>
            <a:xfrm>
              <a:off x="2391186" y="2534707"/>
              <a:ext cx="596638" cy="246221"/>
            </a:xfrm>
            <a:prstGeom prst="rect">
              <a:avLst/>
            </a:prstGeom>
            <a:noFill/>
          </p:spPr>
          <p:txBody>
            <a:bodyPr wrap="none" rtlCol="0">
              <a:spAutoFit/>
            </a:bodyPr>
            <a:lstStyle/>
            <a:p>
              <a:r>
                <a:rPr lang="en-US" sz="1000" dirty="0">
                  <a:solidFill>
                    <a:prstClr val="white"/>
                  </a:solidFill>
                  <a:latin typeface="Arial" panose="020B0604020202020204" pitchFamily="34" charset="0"/>
                  <a:cs typeface="Arial" panose="020B0604020202020204" pitchFamily="34" charset="0"/>
                </a:rPr>
                <a:t>Control</a:t>
              </a:r>
              <a:endParaRPr lang="en-IN" sz="1000" dirty="0">
                <a:solidFill>
                  <a:prstClr val="white"/>
                </a:solidFill>
                <a:latin typeface="Arial" panose="020B0604020202020204" pitchFamily="34" charset="0"/>
                <a:cs typeface="Arial" panose="020B0604020202020204" pitchFamily="34" charset="0"/>
              </a:endParaRPr>
            </a:p>
          </p:txBody>
        </p:sp>
        <p:sp>
          <p:nvSpPr>
            <p:cNvPr id="9" name="TextBox 8"/>
            <p:cNvSpPr txBox="1"/>
            <p:nvPr/>
          </p:nvSpPr>
          <p:spPr>
            <a:xfrm>
              <a:off x="4725772" y="2534707"/>
              <a:ext cx="638316" cy="246221"/>
            </a:xfrm>
            <a:prstGeom prst="rect">
              <a:avLst/>
            </a:prstGeom>
            <a:noFill/>
          </p:spPr>
          <p:txBody>
            <a:bodyPr wrap="none" rtlCol="0">
              <a:spAutoFit/>
            </a:bodyPr>
            <a:lstStyle/>
            <a:p>
              <a:r>
                <a:rPr lang="en-US" sz="1000" dirty="0">
                  <a:solidFill>
                    <a:prstClr val="white"/>
                  </a:solidFill>
                  <a:latin typeface="Arial" panose="020B0604020202020204" pitchFamily="34" charset="0"/>
                  <a:cs typeface="Arial" panose="020B0604020202020204" pitchFamily="34" charset="0"/>
                </a:rPr>
                <a:t>Drought</a:t>
              </a:r>
              <a:endParaRPr lang="en-IN" sz="1000" dirty="0">
                <a:solidFill>
                  <a:prstClr val="white"/>
                </a:solidFill>
                <a:latin typeface="Arial" panose="020B0604020202020204" pitchFamily="34" charset="0"/>
                <a:cs typeface="Arial" panose="020B0604020202020204" pitchFamily="34" charset="0"/>
              </a:endParaRPr>
            </a:p>
          </p:txBody>
        </p:sp>
      </p:grpSp>
      <p:grpSp>
        <p:nvGrpSpPr>
          <p:cNvPr id="10" name="Group 9"/>
          <p:cNvGrpSpPr/>
          <p:nvPr/>
        </p:nvGrpSpPr>
        <p:grpSpPr>
          <a:xfrm>
            <a:off x="251520" y="393339"/>
            <a:ext cx="5400600" cy="2132367"/>
            <a:chOff x="1619672" y="249323"/>
            <a:chExt cx="5400600" cy="2132367"/>
          </a:xfrm>
        </p:grpSpPr>
        <p:sp>
          <p:nvSpPr>
            <p:cNvPr id="11" name="Rectangle 10"/>
            <p:cNvSpPr/>
            <p:nvPr/>
          </p:nvSpPr>
          <p:spPr>
            <a:xfrm>
              <a:off x="5004048" y="999600"/>
              <a:ext cx="2016224" cy="432048"/>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sp>
          <p:nvSpPr>
            <p:cNvPr id="12" name="Rectangle 11"/>
            <p:cNvSpPr/>
            <p:nvPr/>
          </p:nvSpPr>
          <p:spPr>
            <a:xfrm>
              <a:off x="1907704" y="1001591"/>
              <a:ext cx="3096344" cy="430057"/>
            </a:xfrm>
            <a:prstGeom prst="rect">
              <a:avLst/>
            </a:prstGeom>
            <a:solidFill>
              <a:srgbClr val="99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cxnSp>
          <p:nvCxnSpPr>
            <p:cNvPr id="13" name="Straight Arrow Connector 12"/>
            <p:cNvCxnSpPr/>
            <p:nvPr/>
          </p:nvCxnSpPr>
          <p:spPr>
            <a:xfrm>
              <a:off x="1907704" y="567552"/>
              <a:ext cx="0" cy="4320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004048" y="567552"/>
              <a:ext cx="0" cy="4320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619672" y="249323"/>
              <a:ext cx="648072" cy="246221"/>
            </a:xfrm>
            <a:prstGeom prst="rect">
              <a:avLst/>
            </a:prstGeom>
            <a:noFill/>
          </p:spPr>
          <p:txBody>
            <a:bodyPr wrap="square" rtlCol="0">
              <a:spAutoFit/>
            </a:bodyPr>
            <a:lstStyle/>
            <a:p>
              <a:pPr algn="ctr"/>
              <a:r>
                <a:rPr lang="en-US" sz="1000" dirty="0">
                  <a:solidFill>
                    <a:prstClr val="black"/>
                  </a:solidFill>
                  <a:latin typeface="Arial" panose="020B0604020202020204" pitchFamily="34" charset="0"/>
                  <a:cs typeface="Arial" panose="020B0604020202020204" pitchFamily="34" charset="0"/>
                </a:rPr>
                <a:t>Sowing</a:t>
              </a:r>
              <a:endParaRPr lang="en-IN" sz="1000" dirty="0">
                <a:solidFill>
                  <a:prstClr val="black"/>
                </a:solidFill>
                <a:latin typeface="Arial" panose="020B0604020202020204" pitchFamily="34" charset="0"/>
                <a:cs typeface="Arial" panose="020B0604020202020204" pitchFamily="34" charset="0"/>
              </a:endParaRPr>
            </a:p>
          </p:txBody>
        </p:sp>
        <p:sp>
          <p:nvSpPr>
            <p:cNvPr id="16" name="TextBox 15"/>
            <p:cNvSpPr txBox="1"/>
            <p:nvPr/>
          </p:nvSpPr>
          <p:spPr>
            <a:xfrm>
              <a:off x="4644008" y="284120"/>
              <a:ext cx="756084" cy="246221"/>
            </a:xfrm>
            <a:prstGeom prst="rect">
              <a:avLst/>
            </a:prstGeom>
            <a:noFill/>
          </p:spPr>
          <p:txBody>
            <a:bodyPr wrap="square" rtlCol="0">
              <a:spAutoFit/>
            </a:bodyPr>
            <a:lstStyle/>
            <a:p>
              <a:pPr algn="ctr"/>
              <a:r>
                <a:rPr lang="en-US" sz="1000" dirty="0" err="1">
                  <a:solidFill>
                    <a:prstClr val="black"/>
                  </a:solidFill>
                  <a:latin typeface="Arial" panose="020B0604020202020204" pitchFamily="34" charset="0"/>
                  <a:cs typeface="Arial" panose="020B0604020202020204" pitchFamily="34" charset="0"/>
                </a:rPr>
                <a:t>Anthesis</a:t>
              </a:r>
              <a:endParaRPr lang="en-IN" sz="1000" dirty="0">
                <a:solidFill>
                  <a:prstClr val="black"/>
                </a:solidFill>
                <a:latin typeface="Arial" panose="020B0604020202020204" pitchFamily="34" charset="0"/>
                <a:cs typeface="Arial" panose="020B0604020202020204" pitchFamily="34" charset="0"/>
              </a:endParaRPr>
            </a:p>
          </p:txBody>
        </p:sp>
        <p:cxnSp>
          <p:nvCxnSpPr>
            <p:cNvPr id="17" name="Straight Arrow Connector 16"/>
            <p:cNvCxnSpPr/>
            <p:nvPr/>
          </p:nvCxnSpPr>
          <p:spPr>
            <a:xfrm flipV="1">
              <a:off x="5004047" y="1431648"/>
              <a:ext cx="1" cy="396044"/>
            </a:xfrm>
            <a:prstGeom prst="straightConnector1">
              <a:avLst/>
            </a:prstGeom>
            <a:ln w="28575">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427984" y="1827692"/>
              <a:ext cx="1152128" cy="553998"/>
            </a:xfrm>
            <a:prstGeom prst="rect">
              <a:avLst/>
            </a:prstGeom>
            <a:noFill/>
          </p:spPr>
          <p:txBody>
            <a:bodyPr wrap="square" rtlCol="0">
              <a:spAutoFit/>
            </a:bodyPr>
            <a:lstStyle/>
            <a:p>
              <a:pPr algn="ctr"/>
              <a:r>
                <a:rPr lang="en-US" sz="1000" dirty="0">
                  <a:solidFill>
                    <a:prstClr val="black"/>
                  </a:solidFill>
                  <a:latin typeface="Arial" panose="020B0604020202020204" pitchFamily="34" charset="0"/>
                  <a:cs typeface="Arial" panose="020B0604020202020204" pitchFamily="34" charset="0"/>
                </a:rPr>
                <a:t>Treatment</a:t>
              </a:r>
            </a:p>
            <a:p>
              <a:pPr algn="ctr"/>
              <a:r>
                <a:rPr lang="en-US" sz="1000" dirty="0">
                  <a:solidFill>
                    <a:prstClr val="black"/>
                  </a:solidFill>
                  <a:latin typeface="Arial" panose="020B0604020202020204" pitchFamily="34" charset="0"/>
                  <a:cs typeface="Arial" panose="020B0604020202020204" pitchFamily="34" charset="0"/>
                </a:rPr>
                <a:t>(MLE/ Drought/ </a:t>
              </a:r>
              <a:r>
                <a:rPr lang="en-US" sz="1000" dirty="0" err="1">
                  <a:solidFill>
                    <a:prstClr val="black"/>
                  </a:solidFill>
                  <a:latin typeface="Arial" panose="020B0604020202020204" pitchFamily="34" charset="0"/>
                  <a:cs typeface="Arial" panose="020B0604020202020204" pitchFamily="34" charset="0"/>
                </a:rPr>
                <a:t>Drought+MLE</a:t>
              </a:r>
              <a:r>
                <a:rPr lang="en-US" sz="1000" dirty="0">
                  <a:solidFill>
                    <a:prstClr val="black"/>
                  </a:solidFill>
                  <a:latin typeface="Arial" panose="020B0604020202020204" pitchFamily="34" charset="0"/>
                  <a:cs typeface="Arial" panose="020B0604020202020204" pitchFamily="34" charset="0"/>
                </a:rPr>
                <a:t>)</a:t>
              </a:r>
              <a:endParaRPr lang="en-IN" sz="1000" dirty="0">
                <a:solidFill>
                  <a:prstClr val="black"/>
                </a:solidFill>
                <a:latin typeface="Arial" panose="020B0604020202020204" pitchFamily="34" charset="0"/>
                <a:cs typeface="Arial" panose="020B0604020202020204" pitchFamily="34" charset="0"/>
              </a:endParaRPr>
            </a:p>
          </p:txBody>
        </p:sp>
        <p:cxnSp>
          <p:nvCxnSpPr>
            <p:cNvPr id="19" name="Straight Arrow Connector 18"/>
            <p:cNvCxnSpPr/>
            <p:nvPr/>
          </p:nvCxnSpPr>
          <p:spPr>
            <a:xfrm flipV="1">
              <a:off x="5940152" y="1431648"/>
              <a:ext cx="1" cy="396044"/>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544108" y="1863696"/>
              <a:ext cx="792088" cy="246221"/>
            </a:xfrm>
            <a:prstGeom prst="rect">
              <a:avLst/>
            </a:prstGeom>
            <a:noFill/>
          </p:spPr>
          <p:txBody>
            <a:bodyPr wrap="square" rtlCol="0">
              <a:spAutoFit/>
            </a:bodyPr>
            <a:lstStyle/>
            <a:p>
              <a:pPr algn="ctr"/>
              <a:r>
                <a:rPr lang="en-US" sz="1000" dirty="0">
                  <a:solidFill>
                    <a:prstClr val="black"/>
                  </a:solidFill>
                  <a:latin typeface="Arial" panose="020B0604020202020204" pitchFamily="34" charset="0"/>
                  <a:cs typeface="Arial" panose="020B0604020202020204" pitchFamily="34" charset="0"/>
                </a:rPr>
                <a:t>Sampling</a:t>
              </a:r>
              <a:endParaRPr lang="en-IN" sz="1000" dirty="0">
                <a:solidFill>
                  <a:prstClr val="black"/>
                </a:solidFill>
                <a:latin typeface="Arial" panose="020B0604020202020204" pitchFamily="34" charset="0"/>
                <a:cs typeface="Arial" panose="020B0604020202020204" pitchFamily="34" charset="0"/>
              </a:endParaRPr>
            </a:p>
          </p:txBody>
        </p:sp>
        <p:cxnSp>
          <p:nvCxnSpPr>
            <p:cNvPr id="23" name="Straight Connector 22"/>
            <p:cNvCxnSpPr/>
            <p:nvPr/>
          </p:nvCxnSpPr>
          <p:spPr>
            <a:xfrm>
              <a:off x="5940152" y="999600"/>
              <a:ext cx="0" cy="432048"/>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220072" y="1506559"/>
              <a:ext cx="468052" cy="246221"/>
            </a:xfrm>
            <a:prstGeom prst="rect">
              <a:avLst/>
            </a:prstGeom>
            <a:noFill/>
          </p:spPr>
          <p:txBody>
            <a:bodyPr wrap="square" rtlCol="0">
              <a:spAutoFit/>
            </a:bodyPr>
            <a:lstStyle/>
            <a:p>
              <a:pPr algn="ctr"/>
              <a:r>
                <a:rPr lang="en-US" sz="1000" dirty="0" smtClean="0">
                  <a:solidFill>
                    <a:prstClr val="black"/>
                  </a:solidFill>
                  <a:latin typeface="Arial" panose="020B0604020202020204" pitchFamily="34" charset="0"/>
                  <a:cs typeface="Arial" panose="020B0604020202020204" pitchFamily="34" charset="0"/>
                </a:rPr>
                <a:t>10 </a:t>
              </a:r>
              <a:r>
                <a:rPr lang="en-US" sz="1000" dirty="0">
                  <a:solidFill>
                    <a:prstClr val="black"/>
                  </a:solidFill>
                  <a:latin typeface="Arial" panose="020B0604020202020204" pitchFamily="34" charset="0"/>
                  <a:cs typeface="Arial" panose="020B0604020202020204" pitchFamily="34" charset="0"/>
                </a:rPr>
                <a:t>d</a:t>
              </a:r>
              <a:endParaRPr lang="en-IN" sz="1000" dirty="0">
                <a:solidFill>
                  <a:prstClr val="black"/>
                </a:solidFill>
                <a:latin typeface="Arial" panose="020B0604020202020204" pitchFamily="34" charset="0"/>
                <a:cs typeface="Arial" panose="020B0604020202020204" pitchFamily="34" charset="0"/>
              </a:endParaRPr>
            </a:p>
          </p:txBody>
        </p:sp>
        <p:cxnSp>
          <p:nvCxnSpPr>
            <p:cNvPr id="25" name="Straight Arrow Connector 24"/>
            <p:cNvCxnSpPr/>
            <p:nvPr/>
          </p:nvCxnSpPr>
          <p:spPr>
            <a:xfrm>
              <a:off x="5652120" y="1629670"/>
              <a:ext cx="252028"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5012432" y="1641461"/>
              <a:ext cx="27964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107504" y="271681"/>
            <a:ext cx="216024" cy="276999"/>
          </a:xfrm>
          <a:prstGeom prst="rect">
            <a:avLst/>
          </a:prstGeom>
          <a:noFill/>
        </p:spPr>
        <p:txBody>
          <a:bodyPr wrap="square" rtlCol="0">
            <a:spAutoFit/>
          </a:bodyPr>
          <a:lstStyle/>
          <a:p>
            <a:r>
              <a:rPr lang="en-IN" sz="1200" dirty="0">
                <a:solidFill>
                  <a:prstClr val="black"/>
                </a:solidFill>
                <a:latin typeface="Arial" pitchFamily="34" charset="0"/>
                <a:cs typeface="Arial" pitchFamily="34" charset="0"/>
              </a:rPr>
              <a:t>A</a:t>
            </a:r>
          </a:p>
        </p:txBody>
      </p:sp>
      <p:sp>
        <p:nvSpPr>
          <p:cNvPr id="28" name="TextBox 27"/>
          <p:cNvSpPr txBox="1"/>
          <p:nvPr/>
        </p:nvSpPr>
        <p:spPr>
          <a:xfrm>
            <a:off x="107504" y="2492896"/>
            <a:ext cx="216024" cy="276999"/>
          </a:xfrm>
          <a:prstGeom prst="rect">
            <a:avLst/>
          </a:prstGeom>
          <a:noFill/>
        </p:spPr>
        <p:txBody>
          <a:bodyPr wrap="square" rtlCol="0">
            <a:spAutoFit/>
          </a:bodyPr>
          <a:lstStyle/>
          <a:p>
            <a:r>
              <a:rPr lang="en-IN" sz="1200" dirty="0">
                <a:solidFill>
                  <a:prstClr val="black"/>
                </a:solidFill>
                <a:latin typeface="Arial" pitchFamily="34" charset="0"/>
                <a:cs typeface="Arial" pitchFamily="34" charset="0"/>
              </a:rPr>
              <a:t>B</a:t>
            </a:r>
          </a:p>
        </p:txBody>
      </p:sp>
      <p:sp>
        <p:nvSpPr>
          <p:cNvPr id="2" name="Rectangle 1"/>
          <p:cNvSpPr/>
          <p:nvPr/>
        </p:nvSpPr>
        <p:spPr>
          <a:xfrm>
            <a:off x="5874327" y="692696"/>
            <a:ext cx="2923309" cy="5507662"/>
          </a:xfrm>
          <a:prstGeom prst="rect">
            <a:avLst/>
          </a:prstGeom>
        </p:spPr>
        <p:txBody>
          <a:bodyPr wrap="square">
            <a:spAutoFit/>
          </a:bodyPr>
          <a:lstStyle/>
          <a:p>
            <a:pPr algn="just">
              <a:lnSpc>
                <a:spcPct val="115000"/>
              </a:lnSpc>
              <a:spcAft>
                <a:spcPts val="1000"/>
              </a:spcAft>
            </a:pPr>
            <a:r>
              <a:rPr lang="en-IN" dirty="0">
                <a:latin typeface="Times New Roman"/>
                <a:ea typeface="Calibri"/>
                <a:cs typeface="Mangal"/>
              </a:rPr>
              <a:t>Fig. </a:t>
            </a:r>
            <a:r>
              <a:rPr lang="en-IN" dirty="0" smtClean="0">
                <a:latin typeface="Times New Roman"/>
                <a:ea typeface="Calibri"/>
                <a:cs typeface="Mangal"/>
              </a:rPr>
              <a:t>S1</a:t>
            </a:r>
            <a:r>
              <a:rPr lang="en-IN" dirty="0">
                <a:latin typeface="Times New Roman"/>
                <a:ea typeface="Calibri"/>
                <a:cs typeface="Mangal"/>
              </a:rPr>
              <a:t>. Schematic presentation of experimental layout for evaluating the effect of </a:t>
            </a:r>
            <a:r>
              <a:rPr lang="en-IN" i="1" dirty="0" err="1">
                <a:latin typeface="Times New Roman"/>
                <a:ea typeface="Calibri"/>
                <a:cs typeface="Mangal"/>
              </a:rPr>
              <a:t>Moringa</a:t>
            </a:r>
            <a:r>
              <a:rPr lang="en-IN" dirty="0">
                <a:latin typeface="Times New Roman"/>
                <a:ea typeface="Calibri"/>
                <a:cs typeface="Mangal"/>
              </a:rPr>
              <a:t> leaf extract (MLE) on drought stress tolerance in wheat during the anthesis stage. Dotted arrows indicate the sampling stages (anthesis) for the wheat plants under different experimental conditions (A). Representative image showing phenotype of the considered wheat genotype under different experimental conditions (Control, MLE, Drought, </a:t>
            </a:r>
            <a:r>
              <a:rPr lang="en-IN" dirty="0" err="1">
                <a:latin typeface="Times New Roman"/>
                <a:ea typeface="Calibri"/>
                <a:cs typeface="Mangal"/>
              </a:rPr>
              <a:t>Drought+MLE</a:t>
            </a:r>
            <a:r>
              <a:rPr lang="en-IN" dirty="0">
                <a:latin typeface="Times New Roman"/>
                <a:ea typeface="Calibri"/>
                <a:cs typeface="Mangal"/>
              </a:rPr>
              <a:t>).</a:t>
            </a:r>
            <a:endParaRPr lang="en-IN" sz="1600" dirty="0">
              <a:ea typeface="Calibri"/>
              <a:cs typeface="Mangal"/>
            </a:endParaRPr>
          </a:p>
        </p:txBody>
      </p:sp>
    </p:spTree>
    <p:extLst>
      <p:ext uri="{BB962C8B-B14F-4D97-AF65-F5344CB8AC3E}">
        <p14:creationId xmlns:p14="http://schemas.microsoft.com/office/powerpoint/2010/main" val="17264284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92</Words>
  <Application>Microsoft Office PowerPoint</Application>
  <PresentationFormat>On-screen Show (4:3)</PresentationFormat>
  <Paragraphs>13</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Gautam</dc:creator>
  <cp:lastModifiedBy>Gautam</cp:lastModifiedBy>
  <cp:revision>4</cp:revision>
  <dcterms:created xsi:type="dcterms:W3CDTF">2019-08-26T05:06:32Z</dcterms:created>
  <dcterms:modified xsi:type="dcterms:W3CDTF">2021-05-28T10:17:09Z</dcterms:modified>
</cp:coreProperties>
</file>