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700"/>
  </p:normalViewPr>
  <p:slideViewPr>
    <p:cSldViewPr snapToGrid="0">
      <p:cViewPr varScale="1">
        <p:scale>
          <a:sx n="106" d="100"/>
          <a:sy n="106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B16B45-7A49-3E51-A2EC-D541D018A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FC8A9D-B69C-59AC-2F19-69AE972DD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9939F7-16B1-1E29-50A8-B40F12C47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235D563-9B3A-AC8A-D5A1-628D916CD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2112C2-BFA5-1697-02AC-4677288D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39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17AE98-7251-7330-4142-2B74824B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2AD753-B586-2019-3C17-05526BA0E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6F1F2-243C-583A-0741-D827288B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C8B25D-A2A5-FA4B-8375-63DE1A612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6380AC-6CC5-1D63-9F98-279E4EE46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9454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4A8E80-8105-B5A2-6CED-F15BAE48F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20CC5E-080B-2DE5-155E-ADB7EDE27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77C502-D13C-7D7D-B438-4E970F43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3352D5-F954-B405-37F7-92E7694C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8D12BF-D60A-89EC-88BC-FEC2427D5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901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EF50E7-3D84-78ED-B5F5-0722F3DB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0F8A3A-57C4-A1EC-46A3-C30576D0B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7A33F9-540C-D8F7-5F38-22CA67B91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13F2686-1B31-A7D0-B7FA-A8575C1D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0B4ECD-C2AD-3035-FBFE-99653F69D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EB16410-EE62-3DC7-2DA4-7B506B78C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83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9C015E-E300-F6DE-654F-CA07C449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E38BB-9513-2616-F4AD-3A08FBE3D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C6E6E7-72F5-C0A5-1C41-0CE487C1F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D962DB7-D970-7F99-0FAA-4D753E193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939152A-E6FE-40E4-6763-6FCFB23185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1E3CF1A-C063-BF41-CCB0-7643C50D4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47AE980-BF56-535C-B6DF-65B17D63F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DB69843-6A26-5CE7-09EC-4927F7800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67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6AA747-1054-8732-7B19-E97C016A7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F3ED79-5BA7-5D03-0ADF-E9785AE1B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770780E-AF70-CD55-6B49-398D31B1B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399962B-1922-9F7F-85B8-C334FB29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63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5F9A5D1-E8AE-0874-B800-8AF1EF42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7D76CFA-C032-B749-DE8F-F203524C6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9C97565-F337-D9A5-0599-33A8CE4D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7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6A42E1-B939-EF5C-355D-581674B1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B1919A-4951-318B-5F76-36371DE62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7AFB1D4-D6BB-B1A0-E1D8-331E968F4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F74B5F2-07E0-372A-9FF8-1CAE234D9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95D09DD-085B-161C-613E-BC24EDE8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46D401-69F0-3F15-CF56-C4811416D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836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B0A14F-F5A2-E56C-6B6E-0216DD26A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D366B6A-7730-FFA5-B412-5AAB6DF7CD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5F7B37-F2A9-4629-BE43-D309D704A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DC87A9-8F51-CB0C-9BBF-28A02DD73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4305A9-7CCB-2859-E7D0-BBE825DBA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1304ED6-180B-C08F-8AC1-0DE59F7BF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41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52BD37-CDD2-3FC9-7EB3-87F64D459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C544379-E661-E943-75AE-090463DF1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2C21D6-19CE-7176-01C2-DFDB07CC9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2E4256-1DD3-554D-D663-E727CBF12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CC928B-6D88-2F44-F15C-299EDC43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52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E6B138C-5D3F-FE1B-EB43-401F63D5EE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68B9BF4-096C-05FC-4882-4044E62AFB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511A9E2-E107-44AF-6469-026EEFCD1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BBF292-5429-14DE-F3DE-80F24BBC0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58834A-670B-3E60-6D0A-BA17351D7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802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21380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2D1FCCF-11D5-5E49-98CF-FF234776B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0708912-6080-8A97-1DFA-135435AA5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D70B12-CF6F-307C-48B4-E2DC3E774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B2AA27-2BDC-B540-931E-B9E5169EABD1}" type="datetimeFigureOut">
              <a:rPr lang="it-IT" smtClean="0"/>
              <a:t>17/02/26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6BE060-9DF4-D855-8B63-E62048106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C6610C-3D4A-4E81-1524-D7C3527EE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93737B-1D23-A14C-9076-3E07983A9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34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CA5E8-F05A-023C-91EC-02C04C8C8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1923603C-16A6-DDC6-B17F-68017F4CF87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b="1" noProof="1">
                <a:solidFill>
                  <a:schemeClr val="bg1"/>
                </a:solidFill>
              </a:rPr>
              <a:t>Weight Changes and Variability in the First Week of Life: Associations with Mortality in Extremely Preterm Newborns</a:t>
            </a:r>
            <a:r>
              <a:rPr lang="en-US" sz="2800" noProof="1">
                <a:solidFill>
                  <a:schemeClr val="bg1"/>
                </a:solidFill>
              </a:rPr>
              <a:t> </a:t>
            </a:r>
            <a:endParaRPr lang="en-US" sz="2800" b="1" noProof="1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302AE2-0DDF-AFA1-B16C-E5E2CC405018}"/>
              </a:ext>
            </a:extLst>
          </p:cNvPr>
          <p:cNvSpPr txBox="1"/>
          <p:nvPr/>
        </p:nvSpPr>
        <p:spPr>
          <a:xfrm>
            <a:off x="264405" y="1085673"/>
            <a:ext cx="12011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AIM</a:t>
            </a:r>
            <a:r>
              <a:rPr lang="en-US" sz="1600" noProof="1">
                <a:solidFill>
                  <a:schemeClr val="bg1"/>
                </a:solidFill>
              </a:rPr>
              <a:t>: To evaluate whether percentage weight change (ΔW%) from birth weight (BW) and first week weight variability were independently associated with death by postnatal day 7 in extremely low gestational age newborns (ELGANs) and to identify optimal thresholds.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6BC251-6CE4-3743-7D42-AAA940E638A5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  <a:latin typeface="+mj-lt"/>
              </a:rPr>
              <a:t>Vigezzi et al. 2026</a:t>
            </a:r>
            <a:endParaRPr lang="en-US" sz="1400" b="1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687982-11FC-777D-52FE-2E3E89CC9436}"/>
              </a:ext>
            </a:extLst>
          </p:cNvPr>
          <p:cNvSpPr txBox="1"/>
          <p:nvPr/>
        </p:nvSpPr>
        <p:spPr>
          <a:xfrm>
            <a:off x="173448" y="5772327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noProof="1">
                <a:solidFill>
                  <a:schemeClr val="bg1"/>
                </a:solidFill>
              </a:rPr>
              <a:t>CONCLUSION</a:t>
            </a:r>
            <a:r>
              <a:rPr lang="en-US" noProof="1">
                <a:solidFill>
                  <a:schemeClr val="bg1"/>
                </a:solidFill>
              </a:rPr>
              <a:t>: ELGANs who do not lose 5%–7% of BW by postnatal day 3 or exhibit an average day-to-day weight fluctuation &gt;5 % are at increased risk of early mortality. </a:t>
            </a:r>
          </a:p>
        </p:txBody>
      </p:sp>
      <p:sp>
        <p:nvSpPr>
          <p:cNvPr id="2" name="Rounded Rectangle 29">
            <a:extLst>
              <a:ext uri="{FF2B5EF4-FFF2-40B4-BE49-F238E27FC236}">
                <a16:creationId xmlns:a16="http://schemas.microsoft.com/office/drawing/2014/main" id="{6BC31425-CA82-436C-6CA5-74270A6513B9}"/>
              </a:ext>
            </a:extLst>
          </p:cNvPr>
          <p:cNvSpPr/>
          <p:nvPr/>
        </p:nvSpPr>
        <p:spPr>
          <a:xfrm>
            <a:off x="536779" y="1821295"/>
            <a:ext cx="3319670" cy="960120"/>
          </a:xfrm>
          <a:prstGeom prst="roundRect">
            <a:avLst/>
          </a:prstGeom>
          <a:solidFill>
            <a:srgbClr val="00385E"/>
          </a:solidFill>
          <a:ln>
            <a:solidFill>
              <a:srgbClr val="003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400" b="1" noProof="1">
                <a:solidFill>
                  <a:srgbClr val="FFFFFF"/>
                </a:solidFill>
                <a:latin typeface="Calibri"/>
              </a:rPr>
              <a:t>COHORT
N=805 ELGANs
&lt;28w GA, BW ≥400 g
UAB NICU (2014–2021)</a:t>
            </a:r>
          </a:p>
        </p:txBody>
      </p:sp>
      <p:sp>
        <p:nvSpPr>
          <p:cNvPr id="3" name="Rounded Rectangle 30">
            <a:extLst>
              <a:ext uri="{FF2B5EF4-FFF2-40B4-BE49-F238E27FC236}">
                <a16:creationId xmlns:a16="http://schemas.microsoft.com/office/drawing/2014/main" id="{28009CBC-B56D-36E2-02BD-59CD3AAE42B4}"/>
              </a:ext>
            </a:extLst>
          </p:cNvPr>
          <p:cNvSpPr/>
          <p:nvPr/>
        </p:nvSpPr>
        <p:spPr>
          <a:xfrm>
            <a:off x="5088834" y="1821295"/>
            <a:ext cx="2995733" cy="960120"/>
          </a:xfrm>
          <a:prstGeom prst="roundRect">
            <a:avLst/>
          </a:prstGeom>
          <a:solidFill>
            <a:srgbClr val="296DC0"/>
          </a:solidFill>
          <a:ln>
            <a:solidFill>
              <a:srgbClr val="296D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400" b="1" noProof="1">
                <a:solidFill>
                  <a:srgbClr val="FFFFFF"/>
                </a:solidFill>
                <a:latin typeface="Calibri"/>
              </a:rPr>
              <a:t>EXPOSURES (first week)
Day-3 ΔW% from BW</a:t>
            </a:r>
          </a:p>
          <a:p>
            <a:pPr algn="ctr"/>
            <a:r>
              <a:rPr lang="en-US" sz="1400" b="1" noProof="1">
                <a:solidFill>
                  <a:srgbClr val="FFFFFF"/>
                </a:solidFill>
                <a:latin typeface="Calibri"/>
              </a:rPr>
              <a:t>Minimum</a:t>
            </a:r>
            <a:r>
              <a:rPr lang="en-US" sz="1400" b="1" noProof="1">
                <a:solidFill>
                  <a:srgbClr val="FFFFFF"/>
                </a:solidFill>
              </a:rPr>
              <a:t> ΔW% from BW</a:t>
            </a:r>
            <a:r>
              <a:rPr lang="en-US" sz="1400" b="1" noProof="1">
                <a:solidFill>
                  <a:srgbClr val="FFFFFF"/>
                </a:solidFill>
                <a:latin typeface="Calibri"/>
              </a:rPr>
              <a:t>
Weight variability</a:t>
            </a:r>
          </a:p>
        </p:txBody>
      </p:sp>
      <p:sp>
        <p:nvSpPr>
          <p:cNvPr id="5" name="Rounded Rectangle 31">
            <a:extLst>
              <a:ext uri="{FF2B5EF4-FFF2-40B4-BE49-F238E27FC236}">
                <a16:creationId xmlns:a16="http://schemas.microsoft.com/office/drawing/2014/main" id="{C68430C8-F92A-5589-8504-CF9178CCFA5F}"/>
              </a:ext>
            </a:extLst>
          </p:cNvPr>
          <p:cNvSpPr/>
          <p:nvPr/>
        </p:nvSpPr>
        <p:spPr>
          <a:xfrm>
            <a:off x="9312964" y="1765221"/>
            <a:ext cx="2474923" cy="960120"/>
          </a:xfrm>
          <a:prstGeom prst="roundRect">
            <a:avLst/>
          </a:prstGeom>
          <a:solidFill>
            <a:srgbClr val="AA0065"/>
          </a:solidFill>
          <a:ln>
            <a:solidFill>
              <a:srgbClr val="AA0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600" b="1" noProof="1">
                <a:solidFill>
                  <a:srgbClr val="FFFFFF"/>
                </a:solidFill>
                <a:latin typeface="Calibri"/>
              </a:rPr>
              <a:t>OUTCOME
Death by postnatal day 7
55/805 (6.8%)</a:t>
            </a:r>
          </a:p>
        </p:txBody>
      </p:sp>
      <p:sp>
        <p:nvSpPr>
          <p:cNvPr id="6" name="Right Arrow 32">
            <a:extLst>
              <a:ext uri="{FF2B5EF4-FFF2-40B4-BE49-F238E27FC236}">
                <a16:creationId xmlns:a16="http://schemas.microsoft.com/office/drawing/2014/main" id="{7A464F3F-CC70-F77D-B532-866788722F71}"/>
              </a:ext>
            </a:extLst>
          </p:cNvPr>
          <p:cNvSpPr/>
          <p:nvPr/>
        </p:nvSpPr>
        <p:spPr>
          <a:xfrm>
            <a:off x="3959232" y="2054486"/>
            <a:ext cx="970577" cy="320040"/>
          </a:xfrm>
          <a:prstGeom prst="rightArrow">
            <a:avLst/>
          </a:prstGeom>
          <a:solidFill>
            <a:srgbClr val="65AA00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7" name="Right Arrow 33">
            <a:extLst>
              <a:ext uri="{FF2B5EF4-FFF2-40B4-BE49-F238E27FC236}">
                <a16:creationId xmlns:a16="http://schemas.microsoft.com/office/drawing/2014/main" id="{104A8BA7-4190-3676-233B-039F4FCBB638}"/>
              </a:ext>
            </a:extLst>
          </p:cNvPr>
          <p:cNvSpPr/>
          <p:nvPr/>
        </p:nvSpPr>
        <p:spPr>
          <a:xfrm>
            <a:off x="8177796" y="2054486"/>
            <a:ext cx="1041939" cy="320040"/>
          </a:xfrm>
          <a:prstGeom prst="rightArrow">
            <a:avLst/>
          </a:prstGeom>
          <a:solidFill>
            <a:srgbClr val="65AA00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6C297ED-3720-6704-64B9-561CFD3491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17"/>
          <a:stretch>
            <a:fillRect/>
          </a:stretch>
        </p:blipFill>
        <p:spPr>
          <a:xfrm>
            <a:off x="7481946" y="2826680"/>
            <a:ext cx="4602454" cy="2831932"/>
          </a:xfrm>
          <a:prstGeom prst="rect">
            <a:avLst/>
          </a:prstGeom>
        </p:spPr>
      </p:pic>
      <p:sp>
        <p:nvSpPr>
          <p:cNvPr id="12" name="Rectangle 58">
            <a:extLst>
              <a:ext uri="{FF2B5EF4-FFF2-40B4-BE49-F238E27FC236}">
                <a16:creationId xmlns:a16="http://schemas.microsoft.com/office/drawing/2014/main" id="{36572388-2B83-6F3A-E24A-05F4BEC57866}"/>
              </a:ext>
            </a:extLst>
          </p:cNvPr>
          <p:cNvSpPr/>
          <p:nvPr/>
        </p:nvSpPr>
        <p:spPr>
          <a:xfrm>
            <a:off x="173448" y="2781415"/>
            <a:ext cx="7141846" cy="2858798"/>
          </a:xfrm>
          <a:prstGeom prst="rect">
            <a:avLst/>
          </a:prstGeom>
          <a:noFill/>
          <a:ln w="19050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noProof="1">
                <a:solidFill>
                  <a:srgbClr val="AA0065"/>
                </a:solidFill>
              </a:rPr>
              <a:t>RESULTS</a:t>
            </a:r>
            <a:endParaRPr lang="en-US" sz="1200" b="1" u="sng" noProof="1">
              <a:solidFill>
                <a:srgbClr val="AA0065"/>
              </a:solidFill>
            </a:endParaRPr>
          </a:p>
          <a:p>
            <a:r>
              <a:rPr lang="en-US" sz="1200" b="1" noProof="1">
                <a:solidFill>
                  <a:srgbClr val="AA0065"/>
                </a:solidFill>
              </a:rPr>
              <a:t>Even after controlling for multiple potential confounders, non-survivors showed blunted early weight loss and greater weight instability during the first postnatal week when compared to survivors:</a:t>
            </a:r>
          </a:p>
          <a:p>
            <a:endParaRPr lang="en-US" sz="800" b="1" noProof="1">
              <a:solidFill>
                <a:srgbClr val="AA0065"/>
              </a:solidFill>
            </a:endParaRPr>
          </a:p>
          <a:p>
            <a:r>
              <a:rPr lang="en-US" sz="1200" b="1" noProof="1">
                <a:solidFill>
                  <a:srgbClr val="AA0065"/>
                </a:solidFill>
              </a:rPr>
              <a:t>Day 3 ΔW% from BW:</a:t>
            </a:r>
            <a:r>
              <a:rPr lang="en-US" sz="1200" noProof="1">
                <a:solidFill>
                  <a:srgbClr val="AA0065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rgbClr val="AA0065"/>
                </a:solidFill>
              </a:rPr>
              <a:t>Median −5.3% vs −10.7% (</a:t>
            </a:r>
            <a:r>
              <a:rPr lang="en-US" sz="1200" i="1" noProof="1">
                <a:solidFill>
                  <a:srgbClr val="AA0065"/>
                </a:solidFill>
              </a:rPr>
              <a:t>p</a:t>
            </a:r>
            <a:r>
              <a:rPr lang="en-US" sz="1200" noProof="1">
                <a:solidFill>
                  <a:srgbClr val="AA0065"/>
                </a:solidFill>
              </a:rPr>
              <a:t>&lt;0.01); cutoff −6.4% (Sensitivity =  57%, Specificity = 72%)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rgbClr val="AA0065"/>
                </a:solidFill>
              </a:rPr>
              <a:t>aOR 1.05 (95% CI 1.02–1.08)</a:t>
            </a:r>
          </a:p>
          <a:p>
            <a:r>
              <a:rPr lang="en-US" sz="1200" b="1" noProof="1">
                <a:solidFill>
                  <a:srgbClr val="AA0065"/>
                </a:solidFill>
              </a:rPr>
              <a:t>Minimum ΔW% from BW:</a:t>
            </a:r>
            <a:r>
              <a:rPr lang="en-US" sz="1200" noProof="1">
                <a:solidFill>
                  <a:srgbClr val="AA0065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rgbClr val="AA0065"/>
                </a:solidFill>
              </a:rPr>
              <a:t>Median −9.5% vs −13.7% (</a:t>
            </a:r>
            <a:r>
              <a:rPr lang="en-US" sz="1200" i="1" noProof="1">
                <a:solidFill>
                  <a:srgbClr val="AA0065"/>
                </a:solidFill>
              </a:rPr>
              <a:t>p</a:t>
            </a:r>
            <a:r>
              <a:rPr lang="en-US" sz="1200" noProof="1">
                <a:solidFill>
                  <a:srgbClr val="AA0065"/>
                </a:solidFill>
              </a:rPr>
              <a:t>&lt;0.001); cutoff −5.3% (Sensitivity = 45%, Specificity = 89%)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rgbClr val="AA0065"/>
                </a:solidFill>
              </a:rPr>
              <a:t>aOR 1.08 (95% CI 1.05–1.12)</a:t>
            </a:r>
          </a:p>
          <a:p>
            <a:r>
              <a:rPr lang="en-US" sz="1200" b="1" noProof="1">
                <a:solidFill>
                  <a:srgbClr val="AA0065"/>
                </a:solidFill>
              </a:rPr>
              <a:t>Normalized Total Fluctuation*</a:t>
            </a:r>
            <a:r>
              <a:rPr lang="en-US" sz="1200" noProof="1">
                <a:solidFill>
                  <a:srgbClr val="AA0065"/>
                </a:solidFill>
              </a:rPr>
              <a:t>: </a:t>
            </a:r>
            <a:r>
              <a:rPr lang="en-US" sz="1200" i="1" noProof="1">
                <a:solidFill>
                  <a:srgbClr val="AA0065"/>
                </a:solidFill>
              </a:rPr>
              <a:t>(mean absolute day-to-day change in ΔW% in the first postnatal week).</a:t>
            </a:r>
            <a:endParaRPr lang="en-US" sz="1200" noProof="1">
              <a:solidFill>
                <a:srgbClr val="AA0065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rgbClr val="AA0065"/>
                </a:solidFill>
              </a:rPr>
              <a:t>Median 7.1% vs 4.0% (</a:t>
            </a:r>
            <a:r>
              <a:rPr lang="en-US" sz="1200" i="1" noProof="1">
                <a:solidFill>
                  <a:srgbClr val="AA0065"/>
                </a:solidFill>
              </a:rPr>
              <a:t>p</a:t>
            </a:r>
            <a:r>
              <a:rPr lang="en-US" sz="1200" noProof="1">
                <a:solidFill>
                  <a:srgbClr val="AA0065"/>
                </a:solidFill>
              </a:rPr>
              <a:t>&lt;0.0001); cutoff 5.31% (Sensitivity = 76%, Specificity = 74%)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rgbClr val="AA0065"/>
                </a:solidFill>
              </a:rPr>
              <a:t>aOR 1.45 (95% CI 1.29–1.65)</a:t>
            </a:r>
          </a:p>
          <a:p>
            <a:pPr algn="ctr"/>
            <a:r>
              <a:rPr lang="en-US" sz="1200" noProof="1">
                <a:solidFill>
                  <a:srgbClr val="AA0065"/>
                </a:solidFill>
              </a:rPr>
              <a:t>*Total fluctuation was one of the strongest variability predictors and may be easy to implement clinically</a:t>
            </a:r>
            <a:endParaRPr lang="en-US" sz="1200" b="1" u="sng" noProof="1">
              <a:solidFill>
                <a:srgbClr val="AA0065"/>
              </a:solidFill>
            </a:endParaRPr>
          </a:p>
        </p:txBody>
      </p:sp>
      <p:pic>
        <p:nvPicPr>
          <p:cNvPr id="15" name="Elemento grafico 14" descr="Neonato che gattona contorno">
            <a:extLst>
              <a:ext uri="{FF2B5EF4-FFF2-40B4-BE49-F238E27FC236}">
                <a16:creationId xmlns:a16="http://schemas.microsoft.com/office/drawing/2014/main" id="{C396E68C-49BD-A300-DE59-C5B4AA1DA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9562" y="1761840"/>
            <a:ext cx="819011" cy="81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712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332</Words>
  <Application>Microsoft Macintosh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Serena Vigezzi</dc:creator>
  <cp:lastModifiedBy>Serena Vigezzi</cp:lastModifiedBy>
  <cp:revision>6</cp:revision>
  <dcterms:created xsi:type="dcterms:W3CDTF">2026-02-16T10:20:43Z</dcterms:created>
  <dcterms:modified xsi:type="dcterms:W3CDTF">2026-02-17T18:43:32Z</dcterms:modified>
</cp:coreProperties>
</file>