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1CE0C-1959-CE42-A77E-FCE06A0FC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2C680C-72BC-AA47-BBDA-9B91B898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C3AF1-E308-054B-9208-F9D29665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DAA7E-0A3C-154D-AE24-D4160649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B1711-6C9E-D34A-ADF6-77F2A3DB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638431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50420-A1C8-294A-B149-60CC2E36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65081-AE11-7D4D-BC92-53151A0BB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A28FE-658D-E243-8E3F-55B9337C2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4C1BB-9E0E-0340-BE64-45D88A4D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AD695-C8FB-CC4E-8821-E466DA8E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00480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87C0-336C-C847-A448-CB1FC23A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F238D-94CF-5D47-AFDA-62EBC5FD4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A5BCE-83AC-E94D-BD6B-D585709DE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058CE-B733-6940-AFD3-6C7394B9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B5A7C-F156-ED42-8A92-0554FD5ED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82225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EE15-68AE-8548-8FB8-BDDE1B78B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B31DF-0D50-6E4E-A56D-F90BA07C9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B905C-B1A7-8B4D-9AB2-79DEBD40F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B2CC1-6135-5146-926C-ADB94617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4FCE4-FC6C-D24A-B464-EDDE02102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99A82-168A-F94B-845B-3E8D9232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4172195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66307-D2DB-C740-96E3-F92D8F83B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9D584-20C6-5547-A567-3824A1C7D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5AF42C-9F4C-6A45-AA21-D2FE26F6A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E0002A-217F-4142-ACEC-5B84CFCCA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646F16-B584-0243-9DC3-C2BB0B540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3FCF46-E94F-BF4B-B553-09DAF20F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E5540A-5A24-F648-997D-0B4DD6F84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FD5291-977E-3E41-A29C-661F11AB8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22233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2DC4-F9AB-174A-9484-CB4FE90A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E53632-9621-F448-B1DB-3120B1501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208E9-88D8-754E-AC6C-DACE032F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2E819-74E3-B74D-BDBE-A434F37E3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7699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52538B-297E-A742-96FB-E9A6EA178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48BAE-1478-164F-B44C-A7CEE1A3A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FAB1E-9AD3-2845-8FC7-7E9C9A4D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9090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768B-E6F2-124C-A1D1-6389FD16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37387-EB9D-6246-B6B9-6827D7EC5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11AD6-244C-1147-BE02-3D9ED81B8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8F8F4-F8A3-DB42-A368-40B0C505C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0B9D9-8E87-8B4C-9DB9-358C59766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1E474-B845-784A-8842-D2DCD090B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89467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7B442-DD06-E044-B461-A35A0011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A0CBE1-3DF1-2B4B-870D-743C547F1C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F3177-ADD2-2842-A627-CB26DFE91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B9335-A90E-4F45-AD34-9999E672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D3191-544F-EF4B-B251-37FB5781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719AF-FF66-EC47-9874-91D5782E8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04021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684FB-869B-F84B-9982-F7D2F31E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F8D2F-4109-9045-BE0E-B86AD698F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D940C-EBB3-934A-B6AE-78B38E28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C1320-156E-5F47-B0B5-41876EB4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A17EC-E436-0843-A5C6-70A59C4E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60260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8590C8-C382-D747-A0FA-0A6731868F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F0EB5-8591-7449-A19A-145422C42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B7172-B75A-8E49-8629-3CD6DAFF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F0A66-681F-5243-9EE0-DD114F57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3A802-3E47-FA48-BB00-B7F4CB05F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96764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A93A63-D531-E945-B81D-ED4439FD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5442C-D063-CD44-B586-8B7035C4E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698C2-754F-7447-8A70-66FF640AA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15E68-BA84-F248-8E7C-4EA5BCAF50D1}" type="datetimeFigureOut">
              <a:rPr lang="en-HU" smtClean="0"/>
              <a:t>2021. 09. 08.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0806A-E808-2B43-A3DA-B570582B9E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ECD13-EC45-474B-83C4-B54530291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55016-BF5B-7E42-A76D-8EC759F4D2D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760381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859948A-A20F-B940-AE1F-C65C037AD572}"/>
              </a:ext>
            </a:extLst>
          </p:cNvPr>
          <p:cNvSpPr/>
          <p:nvPr/>
        </p:nvSpPr>
        <p:spPr>
          <a:xfrm>
            <a:off x="1258784" y="665018"/>
            <a:ext cx="3503220" cy="4987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with subarachnoid hemorrhage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EEA8A77-9023-BD4D-AF27-082D1D99F1AE}"/>
              </a:ext>
            </a:extLst>
          </p:cNvPr>
          <p:cNvSpPr/>
          <p:nvPr/>
        </p:nvSpPr>
        <p:spPr>
          <a:xfrm>
            <a:off x="1270659" y="1710046"/>
            <a:ext cx="3503220" cy="67689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follow-up (0-7days): TTE, TCD, troponin I, NTproBNP, urine catocholamines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1F21BAE-0A36-184B-B8B8-B16BC772F24E}"/>
              </a:ext>
            </a:extLst>
          </p:cNvPr>
          <p:cNvSpPr/>
          <p:nvPr/>
        </p:nvSpPr>
        <p:spPr>
          <a:xfrm>
            <a:off x="5937662" y="1520040"/>
            <a:ext cx="5284519" cy="105690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Incidence of TTC: 28.7%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Severe: 8.1%; mild: 20.6%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77% females, 23% males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 to severity: mFischer score and WFNS score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BD9EB48-70FC-B645-BF32-631AC71B3BA1}"/>
              </a:ext>
            </a:extLst>
          </p:cNvPr>
          <p:cNvSpPr/>
          <p:nvPr/>
        </p:nvSpPr>
        <p:spPr>
          <a:xfrm>
            <a:off x="1270660" y="3225635"/>
            <a:ext cx="3503221" cy="8936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Follow-up at 30 days: TTE, lab. </a:t>
            </a:r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ests, outcome scoring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6A4B066-74F0-884F-AC6A-DB1EF427C9CD}"/>
              </a:ext>
            </a:extLst>
          </p:cNvPr>
          <p:cNvSpPr/>
          <p:nvPr/>
        </p:nvSpPr>
        <p:spPr>
          <a:xfrm>
            <a:off x="1270660" y="5147954"/>
            <a:ext cx="3503221" cy="8936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Follow-up at 180 days: TTE, lab. </a:t>
            </a:r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ests, outcome scoring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1A00A90-5050-B249-8FB4-E221BF664A90}"/>
              </a:ext>
            </a:extLst>
          </p:cNvPr>
          <p:cNvSpPr/>
          <p:nvPr/>
        </p:nvSpPr>
        <p:spPr>
          <a:xfrm>
            <a:off x="5937662" y="3135082"/>
            <a:ext cx="5284517" cy="105542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Ejection fraction lower in severe TTC group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motion score index higher in severe TTC group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GOS, B</a:t>
            </a:r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rthel and Karnofski scores lower in severe TTC group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2422C3B-943E-6E45-9A28-087FB86F26E7}"/>
              </a:ext>
            </a:extLst>
          </p:cNvPr>
          <p:cNvSpPr/>
          <p:nvPr/>
        </p:nvSpPr>
        <p:spPr>
          <a:xfrm>
            <a:off x="5937663" y="5055918"/>
            <a:ext cx="5284518" cy="105690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Mortality: 25.5% in non-TTC, 18.5% in mild TTC and 63% in severe TTC groups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motion score index still higher in severe TTC group</a:t>
            </a:r>
          </a:p>
          <a:p>
            <a:pPr algn="ctr"/>
            <a:r>
              <a:rPr lang="en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 and Karnofski score lower in severe TTC group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F46A74-869B-2342-A64A-E8A365AE84A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>
            <a:off x="3010394" y="1163782"/>
            <a:ext cx="11875" cy="546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BBAECD-CF22-344A-B388-38127E18F756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>
            <a:off x="3022269" y="2386940"/>
            <a:ext cx="2" cy="838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B1B8B1F-D5D3-184F-8E92-ECF8629EB240}"/>
              </a:ext>
            </a:extLst>
          </p:cNvPr>
          <p:cNvCxnSpPr>
            <a:stCxn id="17" idx="2"/>
            <a:endCxn id="18" idx="0"/>
          </p:cNvCxnSpPr>
          <p:nvPr/>
        </p:nvCxnSpPr>
        <p:spPr>
          <a:xfrm>
            <a:off x="3022271" y="4119253"/>
            <a:ext cx="0" cy="1028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2C23FFC-8952-2E4C-8340-FCA68BA00F9F}"/>
              </a:ext>
            </a:extLst>
          </p:cNvPr>
          <p:cNvCxnSpPr>
            <a:stCxn id="10" idx="3"/>
            <a:endCxn id="16" idx="1"/>
          </p:cNvCxnSpPr>
          <p:nvPr/>
        </p:nvCxnSpPr>
        <p:spPr>
          <a:xfrm>
            <a:off x="4773879" y="2048493"/>
            <a:ext cx="11637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9343161-C57B-DC43-B8C6-7492C0D429C0}"/>
              </a:ext>
            </a:extLst>
          </p:cNvPr>
          <p:cNvCxnSpPr>
            <a:stCxn id="17" idx="3"/>
            <a:endCxn id="19" idx="1"/>
          </p:cNvCxnSpPr>
          <p:nvPr/>
        </p:nvCxnSpPr>
        <p:spPr>
          <a:xfrm flipV="1">
            <a:off x="4773881" y="3662793"/>
            <a:ext cx="1163781" cy="9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FFFC55B-3480-CA4A-8B4D-03C32EC9914B}"/>
              </a:ext>
            </a:extLst>
          </p:cNvPr>
          <p:cNvCxnSpPr>
            <a:stCxn id="18" idx="3"/>
            <a:endCxn id="20" idx="1"/>
          </p:cNvCxnSpPr>
          <p:nvPr/>
        </p:nvCxnSpPr>
        <p:spPr>
          <a:xfrm flipV="1">
            <a:off x="4773881" y="5584371"/>
            <a:ext cx="1163782" cy="10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470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145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Fülesdi Béla</dc:creator>
  <cp:lastModifiedBy>Dr. Fülesdi Béla</cp:lastModifiedBy>
  <cp:revision>1</cp:revision>
  <dcterms:created xsi:type="dcterms:W3CDTF">2021-09-08T08:33:52Z</dcterms:created>
  <dcterms:modified xsi:type="dcterms:W3CDTF">2021-09-08T11:08:04Z</dcterms:modified>
</cp:coreProperties>
</file>