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1" r:id="rId3"/>
    <p:sldId id="265" r:id="rId4"/>
    <p:sldId id="266" r:id="rId5"/>
    <p:sldId id="267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19B98-844E-4FF1-B2A7-708152EBEE0E}" v="1" dt="2020-09-30T20:19:02.8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Parczyk" userId="2ee08a46374be9cd" providerId="LiveId" clId="{08D19B98-844E-4FF1-B2A7-708152EBEE0E}"/>
    <pc:docChg chg="custSel delSld modSld">
      <pc:chgData name="Jonas Parczyk" userId="2ee08a46374be9cd" providerId="LiveId" clId="{08D19B98-844E-4FF1-B2A7-708152EBEE0E}" dt="2020-09-30T20:23:40.587" v="88" actId="478"/>
      <pc:docMkLst>
        <pc:docMk/>
      </pc:docMkLst>
      <pc:sldChg chg="del">
        <pc:chgData name="Jonas Parczyk" userId="2ee08a46374be9cd" providerId="LiveId" clId="{08D19B98-844E-4FF1-B2A7-708152EBEE0E}" dt="2020-09-30T20:18:38.160" v="2" actId="47"/>
        <pc:sldMkLst>
          <pc:docMk/>
          <pc:sldMk cId="2933631217" sldId="259"/>
        </pc:sldMkLst>
      </pc:sldChg>
      <pc:sldChg chg="addSp modSp mod">
        <pc:chgData name="Jonas Parczyk" userId="2ee08a46374be9cd" providerId="LiveId" clId="{08D19B98-844E-4FF1-B2A7-708152EBEE0E}" dt="2020-09-30T20:19:34.011" v="74" actId="1076"/>
        <pc:sldMkLst>
          <pc:docMk/>
          <pc:sldMk cId="2600433447" sldId="260"/>
        </pc:sldMkLst>
        <pc:spChg chg="add mod">
          <ac:chgData name="Jonas Parczyk" userId="2ee08a46374be9cd" providerId="LiveId" clId="{08D19B98-844E-4FF1-B2A7-708152EBEE0E}" dt="2020-09-30T20:19:34.011" v="74" actId="1076"/>
          <ac:spMkLst>
            <pc:docMk/>
            <pc:sldMk cId="2600433447" sldId="260"/>
            <ac:spMk id="77" creationId="{AB23555B-6617-4C23-8359-2CD8563C6770}"/>
          </ac:spMkLst>
        </pc:spChg>
      </pc:sldChg>
      <pc:sldChg chg="del">
        <pc:chgData name="Jonas Parczyk" userId="2ee08a46374be9cd" providerId="LiveId" clId="{08D19B98-844E-4FF1-B2A7-708152EBEE0E}" dt="2020-09-30T20:18:36.688" v="1" actId="47"/>
        <pc:sldMkLst>
          <pc:docMk/>
          <pc:sldMk cId="2806745404" sldId="263"/>
        </pc:sldMkLst>
      </pc:sldChg>
      <pc:sldChg chg="del">
        <pc:chgData name="Jonas Parczyk" userId="2ee08a46374be9cd" providerId="LiveId" clId="{08D19B98-844E-4FF1-B2A7-708152EBEE0E}" dt="2020-09-30T20:18:35.740" v="0" actId="47"/>
        <pc:sldMkLst>
          <pc:docMk/>
          <pc:sldMk cId="1860613726" sldId="264"/>
        </pc:sldMkLst>
      </pc:sldChg>
      <pc:sldChg chg="addSp mod">
        <pc:chgData name="Jonas Parczyk" userId="2ee08a46374be9cd" providerId="LiveId" clId="{08D19B98-844E-4FF1-B2A7-708152EBEE0E}" dt="2020-09-30T20:19:40.783" v="76" actId="22"/>
        <pc:sldMkLst>
          <pc:docMk/>
          <pc:sldMk cId="246633823" sldId="265"/>
        </pc:sldMkLst>
        <pc:spChg chg="add">
          <ac:chgData name="Jonas Parczyk" userId="2ee08a46374be9cd" providerId="LiveId" clId="{08D19B98-844E-4FF1-B2A7-708152EBEE0E}" dt="2020-09-30T20:19:40.783" v="76" actId="22"/>
          <ac:spMkLst>
            <pc:docMk/>
            <pc:sldMk cId="246633823" sldId="265"/>
            <ac:spMk id="9" creationId="{49E131B1-D44F-4526-9C10-D463E65632DF}"/>
          </ac:spMkLst>
        </pc:spChg>
      </pc:sldChg>
      <pc:sldChg chg="addSp mod">
        <pc:chgData name="Jonas Parczyk" userId="2ee08a46374be9cd" providerId="LiveId" clId="{08D19B98-844E-4FF1-B2A7-708152EBEE0E}" dt="2020-09-30T20:19:41.707" v="77" actId="22"/>
        <pc:sldMkLst>
          <pc:docMk/>
          <pc:sldMk cId="4166500578" sldId="266"/>
        </pc:sldMkLst>
        <pc:spChg chg="add">
          <ac:chgData name="Jonas Parczyk" userId="2ee08a46374be9cd" providerId="LiveId" clId="{08D19B98-844E-4FF1-B2A7-708152EBEE0E}" dt="2020-09-30T20:19:41.707" v="77" actId="22"/>
          <ac:spMkLst>
            <pc:docMk/>
            <pc:sldMk cId="4166500578" sldId="266"/>
            <ac:spMk id="3" creationId="{4AFC7018-11D3-4A1E-90F5-C1339CFE259C}"/>
          </ac:spMkLst>
        </pc:spChg>
      </pc:sldChg>
      <pc:sldChg chg="addSp mod">
        <pc:chgData name="Jonas Parczyk" userId="2ee08a46374be9cd" providerId="LiveId" clId="{08D19B98-844E-4FF1-B2A7-708152EBEE0E}" dt="2020-09-30T20:19:43.542" v="78" actId="22"/>
        <pc:sldMkLst>
          <pc:docMk/>
          <pc:sldMk cId="3948768278" sldId="267"/>
        </pc:sldMkLst>
        <pc:spChg chg="add">
          <ac:chgData name="Jonas Parczyk" userId="2ee08a46374be9cd" providerId="LiveId" clId="{08D19B98-844E-4FF1-B2A7-708152EBEE0E}" dt="2020-09-30T20:19:43.542" v="78" actId="22"/>
          <ac:spMkLst>
            <pc:docMk/>
            <pc:sldMk cId="3948768278" sldId="267"/>
            <ac:spMk id="9" creationId="{926C53F3-5242-4D81-9239-CADAD244040D}"/>
          </ac:spMkLst>
        </pc:spChg>
      </pc:sldChg>
      <pc:sldChg chg="addSp mod">
        <pc:chgData name="Jonas Parczyk" userId="2ee08a46374be9cd" providerId="LiveId" clId="{08D19B98-844E-4FF1-B2A7-708152EBEE0E}" dt="2020-09-30T20:19:44.834" v="79" actId="22"/>
        <pc:sldMkLst>
          <pc:docMk/>
          <pc:sldMk cId="2259008419" sldId="268"/>
        </pc:sldMkLst>
        <pc:spChg chg="add">
          <ac:chgData name="Jonas Parczyk" userId="2ee08a46374be9cd" providerId="LiveId" clId="{08D19B98-844E-4FF1-B2A7-708152EBEE0E}" dt="2020-09-30T20:19:44.834" v="79" actId="22"/>
          <ac:spMkLst>
            <pc:docMk/>
            <pc:sldMk cId="2259008419" sldId="268"/>
            <ac:spMk id="3" creationId="{02BC63DA-14FE-4203-92B4-46E564C0A734}"/>
          </ac:spMkLst>
        </pc:spChg>
      </pc:sldChg>
      <pc:sldChg chg="addSp mod">
        <pc:chgData name="Jonas Parczyk" userId="2ee08a46374be9cd" providerId="LiveId" clId="{08D19B98-844E-4FF1-B2A7-708152EBEE0E}" dt="2020-09-30T20:19:46.288" v="80" actId="22"/>
        <pc:sldMkLst>
          <pc:docMk/>
          <pc:sldMk cId="2030203188" sldId="269"/>
        </pc:sldMkLst>
        <pc:spChg chg="add">
          <ac:chgData name="Jonas Parczyk" userId="2ee08a46374be9cd" providerId="LiveId" clId="{08D19B98-844E-4FF1-B2A7-708152EBEE0E}" dt="2020-09-30T20:19:46.288" v="80" actId="22"/>
          <ac:spMkLst>
            <pc:docMk/>
            <pc:sldMk cId="2030203188" sldId="269"/>
            <ac:spMk id="4" creationId="{C4AD2284-E141-4830-A771-959A693DB79A}"/>
          </ac:spMkLst>
        </pc:spChg>
      </pc:sldChg>
      <pc:sldChg chg="addSp delSp modSp mod">
        <pc:chgData name="Jonas Parczyk" userId="2ee08a46374be9cd" providerId="LiveId" clId="{08D19B98-844E-4FF1-B2A7-708152EBEE0E}" dt="2020-09-30T20:23:40.587" v="88" actId="478"/>
        <pc:sldMkLst>
          <pc:docMk/>
          <pc:sldMk cId="61795602" sldId="270"/>
        </pc:sldMkLst>
        <pc:spChg chg="add">
          <ac:chgData name="Jonas Parczyk" userId="2ee08a46374be9cd" providerId="LiveId" clId="{08D19B98-844E-4FF1-B2A7-708152EBEE0E}" dt="2020-09-30T20:19:47.352" v="81" actId="22"/>
          <ac:spMkLst>
            <pc:docMk/>
            <pc:sldMk cId="61795602" sldId="270"/>
            <ac:spMk id="3" creationId="{7EF353D8-5C3D-4025-88D0-6F78839747FA}"/>
          </ac:spMkLst>
        </pc:spChg>
        <pc:spChg chg="add mod">
          <ac:chgData name="Jonas Parczyk" userId="2ee08a46374be9cd" providerId="LiveId" clId="{08D19B98-844E-4FF1-B2A7-708152EBEE0E}" dt="2020-09-30T20:23:28.467" v="83" actId="1076"/>
          <ac:spMkLst>
            <pc:docMk/>
            <pc:sldMk cId="61795602" sldId="270"/>
            <ac:spMk id="5" creationId="{E54762F1-5752-46A1-81FC-D4984BAD4525}"/>
          </ac:spMkLst>
        </pc:spChg>
        <pc:spChg chg="add mod">
          <ac:chgData name="Jonas Parczyk" userId="2ee08a46374be9cd" providerId="LiveId" clId="{08D19B98-844E-4FF1-B2A7-708152EBEE0E}" dt="2020-09-30T20:23:28.467" v="83" actId="1076"/>
          <ac:spMkLst>
            <pc:docMk/>
            <pc:sldMk cId="61795602" sldId="270"/>
            <ac:spMk id="6" creationId="{60A9FA25-F1CD-4B08-9A6F-5932DAC3BA7B}"/>
          </ac:spMkLst>
        </pc:spChg>
        <pc:spChg chg="add mod">
          <ac:chgData name="Jonas Parczyk" userId="2ee08a46374be9cd" providerId="LiveId" clId="{08D19B98-844E-4FF1-B2A7-708152EBEE0E}" dt="2020-09-30T20:23:28.467" v="83" actId="1076"/>
          <ac:spMkLst>
            <pc:docMk/>
            <pc:sldMk cId="61795602" sldId="270"/>
            <ac:spMk id="7" creationId="{682C702B-1C4F-4512-A840-D70F07832695}"/>
          </ac:spMkLst>
        </pc:spChg>
        <pc:spChg chg="add mod">
          <ac:chgData name="Jonas Parczyk" userId="2ee08a46374be9cd" providerId="LiveId" clId="{08D19B98-844E-4FF1-B2A7-708152EBEE0E}" dt="2020-09-30T20:23:28.467" v="83" actId="1076"/>
          <ac:spMkLst>
            <pc:docMk/>
            <pc:sldMk cId="61795602" sldId="270"/>
            <ac:spMk id="8" creationId="{3973F95C-360E-420C-861C-887FBD96D7FF}"/>
          </ac:spMkLst>
        </pc:spChg>
        <pc:spChg chg="add mod">
          <ac:chgData name="Jonas Parczyk" userId="2ee08a46374be9cd" providerId="LiveId" clId="{08D19B98-844E-4FF1-B2A7-708152EBEE0E}" dt="2020-09-30T20:23:35.412" v="85" actId="1076"/>
          <ac:spMkLst>
            <pc:docMk/>
            <pc:sldMk cId="61795602" sldId="270"/>
            <ac:spMk id="11" creationId="{43BF279E-25EE-4BDD-BEF1-2F14F3D2AEC5}"/>
          </ac:spMkLst>
        </pc:spChg>
        <pc:spChg chg="add mod">
          <ac:chgData name="Jonas Parczyk" userId="2ee08a46374be9cd" providerId="LiveId" clId="{08D19B98-844E-4FF1-B2A7-708152EBEE0E}" dt="2020-09-30T20:23:35.412" v="85" actId="1076"/>
          <ac:spMkLst>
            <pc:docMk/>
            <pc:sldMk cId="61795602" sldId="270"/>
            <ac:spMk id="13" creationId="{DB14B437-E83D-4711-87C7-DD55C711BE26}"/>
          </ac:spMkLst>
        </pc:spChg>
        <pc:spChg chg="add mod">
          <ac:chgData name="Jonas Parczyk" userId="2ee08a46374be9cd" providerId="LiveId" clId="{08D19B98-844E-4FF1-B2A7-708152EBEE0E}" dt="2020-09-30T20:23:35.412" v="85" actId="1076"/>
          <ac:spMkLst>
            <pc:docMk/>
            <pc:sldMk cId="61795602" sldId="270"/>
            <ac:spMk id="15" creationId="{C29CC7EE-1AB7-4EAF-8E53-81B8948C0C81}"/>
          </ac:spMkLst>
        </pc:spChg>
        <pc:spChg chg="add mod">
          <ac:chgData name="Jonas Parczyk" userId="2ee08a46374be9cd" providerId="LiveId" clId="{08D19B98-844E-4FF1-B2A7-708152EBEE0E}" dt="2020-09-30T20:23:35.412" v="85" actId="1076"/>
          <ac:spMkLst>
            <pc:docMk/>
            <pc:sldMk cId="61795602" sldId="270"/>
            <ac:spMk id="17" creationId="{BBE295E4-A0BE-4F48-A21B-26DE17847F9F}"/>
          </ac:spMkLst>
        </pc:spChg>
        <pc:spChg chg="add del mod">
          <ac:chgData name="Jonas Parczyk" userId="2ee08a46374be9cd" providerId="LiveId" clId="{08D19B98-844E-4FF1-B2A7-708152EBEE0E}" dt="2020-09-30T20:23:40.587" v="88" actId="478"/>
          <ac:spMkLst>
            <pc:docMk/>
            <pc:sldMk cId="61795602" sldId="270"/>
            <ac:spMk id="21" creationId="{89A4909F-2FCF-49E8-BAE8-54FD938B05DB}"/>
          </ac:spMkLst>
        </pc:spChg>
        <pc:spChg chg="add del mod">
          <ac:chgData name="Jonas Parczyk" userId="2ee08a46374be9cd" providerId="LiveId" clId="{08D19B98-844E-4FF1-B2A7-708152EBEE0E}" dt="2020-09-30T20:23:40.587" v="88" actId="478"/>
          <ac:spMkLst>
            <pc:docMk/>
            <pc:sldMk cId="61795602" sldId="270"/>
            <ac:spMk id="23" creationId="{EEE74EAD-8931-46DA-B9AB-17BF55807DFA}"/>
          </ac:spMkLst>
        </pc:spChg>
        <pc:spChg chg="add del mod">
          <ac:chgData name="Jonas Parczyk" userId="2ee08a46374be9cd" providerId="LiveId" clId="{08D19B98-844E-4FF1-B2A7-708152EBEE0E}" dt="2020-09-30T20:23:40.587" v="88" actId="478"/>
          <ac:spMkLst>
            <pc:docMk/>
            <pc:sldMk cId="61795602" sldId="270"/>
            <ac:spMk id="24" creationId="{88410E88-69A5-4956-B03C-26E1E79CDC96}"/>
          </ac:spMkLst>
        </pc:spChg>
        <pc:spChg chg="add del mod">
          <ac:chgData name="Jonas Parczyk" userId="2ee08a46374be9cd" providerId="LiveId" clId="{08D19B98-844E-4FF1-B2A7-708152EBEE0E}" dt="2020-09-30T20:23:40.587" v="88" actId="478"/>
          <ac:spMkLst>
            <pc:docMk/>
            <pc:sldMk cId="61795602" sldId="270"/>
            <ac:spMk id="25" creationId="{0DC0BE72-E077-4C61-9337-831B38795B5A}"/>
          </ac:spMkLst>
        </pc:spChg>
      </pc:sldChg>
      <pc:sldChg chg="addSp mod">
        <pc:chgData name="Jonas Parczyk" userId="2ee08a46374be9cd" providerId="LiveId" clId="{08D19B98-844E-4FF1-B2A7-708152EBEE0E}" dt="2020-09-30T20:19:39.361" v="75" actId="22"/>
        <pc:sldMkLst>
          <pc:docMk/>
          <pc:sldMk cId="3835400909" sldId="271"/>
        </pc:sldMkLst>
        <pc:spChg chg="add">
          <ac:chgData name="Jonas Parczyk" userId="2ee08a46374be9cd" providerId="LiveId" clId="{08D19B98-844E-4FF1-B2A7-708152EBEE0E}" dt="2020-09-30T20:19:39.361" v="75" actId="22"/>
          <ac:spMkLst>
            <pc:docMk/>
            <pc:sldMk cId="3835400909" sldId="271"/>
            <ac:spMk id="5" creationId="{9DBC63CD-4F22-43C1-8682-2C099833009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4D1A3-DB40-433C-AF99-A007A21E1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BCD71B4-75FC-4431-9C1D-7BA3862D79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BC7934-6F3C-4346-A5F0-6CA7B11C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ED1D8D-D6BF-42EB-B141-580E4DE3F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32FE57-993F-4082-8C9F-EE76296EF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762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8506BC-964B-402E-B8C1-4E4ACACB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D984D5-F454-4968-8685-AFAE5D92A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A83E32-2B21-4DD9-93E9-FE653B4C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E28BDD-A3EE-414D-B6F8-FCBD5DD0A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304770-FB7F-41EC-84FB-6F6D5CCA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072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6804443-06D8-417D-B6D0-297CCD246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2FA0EA9-7D8D-4921-A5AF-4BA8CFBFD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464E68-779F-4073-B7CB-2579B99F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BFD274-AA33-4CE9-85C0-D5ADDA870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F8BB3C-0F11-44EE-9450-1F8D5551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95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FD315F-F7F2-4697-B5A3-FC591F5C9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E91E61-2FFC-4A91-9195-1F3B2135A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F3D4B4-66BE-42FF-A916-06D3368FF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31830E-F99B-40CF-82B0-7DE6EBBD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617330-CAF1-4BE8-B8F3-FC7AECFC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414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46BD0-65B3-4BF1-B535-4BEB48C33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F28B3E-8B74-4F2C-92B4-E5D9ECA02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6CDF3D-1134-44B2-956A-396D7332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4E1AC1-3A49-4FB4-9DC9-279F18695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567354-820D-4A43-BDF5-DC175768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10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8983FB-A9F8-494D-99A5-42B3A7D0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5DD958-B72C-4FB8-83BB-F07276E4D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17F398A-6CD4-4ED9-A00F-62961ABEC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BDBBA8-8DDF-4FF3-9C6C-4677DD0C4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018D61-510D-45B7-96C4-0BFADADF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FF653E-F2CE-4FCB-A1E5-FCD09D1E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42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DDB1A8-7DF9-4EF4-BA4C-6898450E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A2DE73-C037-410C-832F-8774AB1C6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A27EDD-D4D2-49CB-9676-0C232B03C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CD0337E-9BBB-4800-89A7-CD6BC578FF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58C8903-9697-42C6-A07A-5564904198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26E916A-CE6D-41D1-8066-74B02E847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071A351-CDCD-4508-A7B0-78E448271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32ECC5-1DBC-4EC2-A042-C76E66078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58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9705D8-0BB7-4430-9149-597634640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7BB9AC7-F753-4931-A4E7-82A87B2F7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D1523D3-63BA-4979-BCB6-572E25FF2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2D6A98-AB65-4CFB-808F-AD20FB70D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210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9D5BA7A-B505-45DB-8D84-9AD52ACE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073AE9-BB1B-4E40-A61F-846C8C6A5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32EF4C6-ED38-4424-B9A4-62F26094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81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E5C9A0-1C49-401E-9BDC-855B2FB22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52DA4C-A297-47B5-9BB0-CC656052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04926D-97E3-4EFB-A3C0-5019C00A6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47EB03-5A49-4006-BCAC-537F11FC6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EFBE169-F5DB-4A54-99E0-899DDB1C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808379-C664-4024-B985-36221B29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42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8A83D-C686-40F2-B15B-DE24BE710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676C517-F3C4-4C29-8A13-8126C0867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40E11A-4A56-4ECF-84FE-0FA117F51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D31E593-041B-45B1-BAFF-46049569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5D8136-3956-4BB4-B00E-963A3890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ED355E9-41B0-4112-82F4-73935488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94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CE6A257-42CD-4E25-9089-781A638CD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8CAE9A-62F8-4B94-951D-7B2F86CE7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7DF84C-C9D0-4963-95FE-6A93316E0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B332C-C7CC-44C3-AF3C-CD21215D15AA}" type="datetimeFigureOut">
              <a:rPr lang="de-DE" smtClean="0"/>
              <a:t>30.09.2020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D05E0-AF81-4494-B5F2-82DB199B7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C31589-36A6-47D8-BC91-324FC36F2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000C-DA1B-40E8-97C4-588B3AA45D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33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tiff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tiff"/><Relationship Id="rId5" Type="http://schemas.openxmlformats.org/officeDocument/2006/relationships/image" Target="../media/image19.tiff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7" Type="http://schemas.openxmlformats.org/officeDocument/2006/relationships/image" Target="../media/image32.pn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tiff"/><Relationship Id="rId5" Type="http://schemas.openxmlformats.org/officeDocument/2006/relationships/image" Target="../media/image30.tiff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7" Type="http://schemas.openxmlformats.org/officeDocument/2006/relationships/image" Target="../media/image19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tiff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7" Type="http://schemas.openxmlformats.org/officeDocument/2006/relationships/image" Target="../media/image40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tiff"/><Relationship Id="rId5" Type="http://schemas.openxmlformats.org/officeDocument/2006/relationships/image" Target="../media/image39.tiff"/><Relationship Id="rId4" Type="http://schemas.openxmlformats.org/officeDocument/2006/relationships/image" Target="../media/image3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7" Type="http://schemas.openxmlformats.org/officeDocument/2006/relationships/image" Target="../media/image28.tiff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tiff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5762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PARP and Cyclin D1 HT-29 (3 biological replicates)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B98A65-77C9-4559-A9BE-7A9D18A70CF9}"/>
              </a:ext>
            </a:extLst>
          </p:cNvPr>
          <p:cNvSpPr txBox="1"/>
          <p:nvPr/>
        </p:nvSpPr>
        <p:spPr>
          <a:xfrm>
            <a:off x="966269" y="1454110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57A627-D02B-4B8A-8EF4-714A207F2E86}"/>
              </a:ext>
            </a:extLst>
          </p:cNvPr>
          <p:cNvSpPr txBox="1"/>
          <p:nvPr/>
        </p:nvSpPr>
        <p:spPr>
          <a:xfrm>
            <a:off x="1341636" y="1312801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939F2A6-B66F-401E-8652-84AFFFE7953F}"/>
              </a:ext>
            </a:extLst>
          </p:cNvPr>
          <p:cNvSpPr txBox="1"/>
          <p:nvPr/>
        </p:nvSpPr>
        <p:spPr>
          <a:xfrm>
            <a:off x="1523097" y="1454110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44528E3-5F0D-4AE4-96A6-F84E78CC5A1D}"/>
              </a:ext>
            </a:extLst>
          </p:cNvPr>
          <p:cNvSpPr txBox="1"/>
          <p:nvPr/>
        </p:nvSpPr>
        <p:spPr>
          <a:xfrm>
            <a:off x="1872499" y="120507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AE1A278-570B-496C-A05B-FDC31E952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69" y="1684942"/>
            <a:ext cx="2949196" cy="63251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25C39323-FF65-4215-9356-5BF8FD44F445}"/>
              </a:ext>
            </a:extLst>
          </p:cNvPr>
          <p:cNvSpPr txBox="1"/>
          <p:nvPr/>
        </p:nvSpPr>
        <p:spPr>
          <a:xfrm>
            <a:off x="2216237" y="143709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A5829E2-6063-48D5-8533-A2743120FCBE}"/>
              </a:ext>
            </a:extLst>
          </p:cNvPr>
          <p:cNvSpPr txBox="1"/>
          <p:nvPr/>
        </p:nvSpPr>
        <p:spPr>
          <a:xfrm>
            <a:off x="2502553" y="144116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31B17C4-4A75-4808-AD7C-9E3AF82347CA}"/>
              </a:ext>
            </a:extLst>
          </p:cNvPr>
          <p:cNvSpPr txBox="1"/>
          <p:nvPr/>
        </p:nvSpPr>
        <p:spPr>
          <a:xfrm>
            <a:off x="2757485" y="144264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0162FFC-CBFA-43DA-97DB-CFB7BAC9DD34}"/>
              </a:ext>
            </a:extLst>
          </p:cNvPr>
          <p:cNvSpPr txBox="1"/>
          <p:nvPr/>
        </p:nvSpPr>
        <p:spPr>
          <a:xfrm>
            <a:off x="3047289" y="143635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01A50FD-2612-40EB-8A97-B875F2786CE9}"/>
              </a:ext>
            </a:extLst>
          </p:cNvPr>
          <p:cNvSpPr txBox="1"/>
          <p:nvPr/>
        </p:nvSpPr>
        <p:spPr>
          <a:xfrm>
            <a:off x="230902" y="1933973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3EEA40A-058B-418D-B04A-A9C17582094C}"/>
              </a:ext>
            </a:extLst>
          </p:cNvPr>
          <p:cNvSpPr txBox="1"/>
          <p:nvPr/>
        </p:nvSpPr>
        <p:spPr>
          <a:xfrm>
            <a:off x="230902" y="208662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cleaved PARP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D80269E8-B408-4E71-8B4C-8C522C082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935" y="1865626"/>
            <a:ext cx="2941575" cy="441998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51A7E7E3-6CDA-4225-91DB-2798649AD8D9}"/>
              </a:ext>
            </a:extLst>
          </p:cNvPr>
          <p:cNvSpPr txBox="1"/>
          <p:nvPr/>
        </p:nvSpPr>
        <p:spPr>
          <a:xfrm>
            <a:off x="4109064" y="198628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Actin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FBA4884-7832-4791-930F-68E7A33DD354}"/>
              </a:ext>
            </a:extLst>
          </p:cNvPr>
          <p:cNvSpPr txBox="1"/>
          <p:nvPr/>
        </p:nvSpPr>
        <p:spPr>
          <a:xfrm>
            <a:off x="4772335" y="149828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CB3E611-5545-4CF5-A42C-03F2E64ABF89}"/>
              </a:ext>
            </a:extLst>
          </p:cNvPr>
          <p:cNvSpPr txBox="1"/>
          <p:nvPr/>
        </p:nvSpPr>
        <p:spPr>
          <a:xfrm>
            <a:off x="5147702" y="1356979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1175977-4C91-4615-8AAA-75CE40FBED6F}"/>
              </a:ext>
            </a:extLst>
          </p:cNvPr>
          <p:cNvSpPr txBox="1"/>
          <p:nvPr/>
        </p:nvSpPr>
        <p:spPr>
          <a:xfrm>
            <a:off x="5329163" y="1498288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E6232759-34E7-4A83-B6C9-28A1AAAAD4AE}"/>
              </a:ext>
            </a:extLst>
          </p:cNvPr>
          <p:cNvSpPr txBox="1"/>
          <p:nvPr/>
        </p:nvSpPr>
        <p:spPr>
          <a:xfrm>
            <a:off x="5678565" y="1249257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9C59B6E5-8473-46E9-8817-FA37C646E043}"/>
              </a:ext>
            </a:extLst>
          </p:cNvPr>
          <p:cNvSpPr txBox="1"/>
          <p:nvPr/>
        </p:nvSpPr>
        <p:spPr>
          <a:xfrm>
            <a:off x="6022303" y="148127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802EE48-39F8-4D7D-90D1-8BB350F5A8DE}"/>
              </a:ext>
            </a:extLst>
          </p:cNvPr>
          <p:cNvSpPr txBox="1"/>
          <p:nvPr/>
        </p:nvSpPr>
        <p:spPr>
          <a:xfrm>
            <a:off x="6308619" y="148534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9DA9654-A0A2-4FF8-AF1B-C5C4F07EB452}"/>
              </a:ext>
            </a:extLst>
          </p:cNvPr>
          <p:cNvSpPr txBox="1"/>
          <p:nvPr/>
        </p:nvSpPr>
        <p:spPr>
          <a:xfrm>
            <a:off x="6563551" y="148682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13B0FA79-C6F6-4186-864D-876457ED4F2A}"/>
              </a:ext>
            </a:extLst>
          </p:cNvPr>
          <p:cNvSpPr txBox="1"/>
          <p:nvPr/>
        </p:nvSpPr>
        <p:spPr>
          <a:xfrm>
            <a:off x="6853355" y="148053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F20F15-5BAA-4A37-B131-A046FEDFE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29" y="3179023"/>
            <a:ext cx="2827265" cy="50296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F72AB31-EADF-4A7C-A24D-BB521639BC1E}"/>
              </a:ext>
            </a:extLst>
          </p:cNvPr>
          <p:cNvSpPr txBox="1"/>
          <p:nvPr/>
        </p:nvSpPr>
        <p:spPr>
          <a:xfrm>
            <a:off x="-24812" y="331508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5058BBA-8AC7-4847-B481-E821C7F4264F}"/>
              </a:ext>
            </a:extLst>
          </p:cNvPr>
          <p:cNvSpPr txBox="1"/>
          <p:nvPr/>
        </p:nvSpPr>
        <p:spPr>
          <a:xfrm>
            <a:off x="-24812" y="3467741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cleaved PARP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C1C3C8A-8304-459B-902B-DBA0E84E3A4E}"/>
              </a:ext>
            </a:extLst>
          </p:cNvPr>
          <p:cNvSpPr txBox="1"/>
          <p:nvPr/>
        </p:nvSpPr>
        <p:spPr>
          <a:xfrm>
            <a:off x="1002195" y="299521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D71791-A7DA-46FE-AD3A-B897D1C576B4}"/>
              </a:ext>
            </a:extLst>
          </p:cNvPr>
          <p:cNvSpPr txBox="1"/>
          <p:nvPr/>
        </p:nvSpPr>
        <p:spPr>
          <a:xfrm>
            <a:off x="1377562" y="2853907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6EE94E5-C76C-410D-80A3-651F5A28A0A6}"/>
              </a:ext>
            </a:extLst>
          </p:cNvPr>
          <p:cNvSpPr txBox="1"/>
          <p:nvPr/>
        </p:nvSpPr>
        <p:spPr>
          <a:xfrm>
            <a:off x="1559023" y="2995216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0935A53-580F-4967-8308-452820210686}"/>
              </a:ext>
            </a:extLst>
          </p:cNvPr>
          <p:cNvSpPr txBox="1"/>
          <p:nvPr/>
        </p:nvSpPr>
        <p:spPr>
          <a:xfrm>
            <a:off x="1908425" y="274618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EEB7973-9062-489F-9B21-DD66966FF1D8}"/>
              </a:ext>
            </a:extLst>
          </p:cNvPr>
          <p:cNvSpPr txBox="1"/>
          <p:nvPr/>
        </p:nvSpPr>
        <p:spPr>
          <a:xfrm>
            <a:off x="2252163" y="297820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E6A9832-590D-402B-93D6-9C47DF1401E6}"/>
              </a:ext>
            </a:extLst>
          </p:cNvPr>
          <p:cNvSpPr txBox="1"/>
          <p:nvPr/>
        </p:nvSpPr>
        <p:spPr>
          <a:xfrm>
            <a:off x="2538479" y="298227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5ED04D7-E52C-41E3-921B-37FE09F7903D}"/>
              </a:ext>
            </a:extLst>
          </p:cNvPr>
          <p:cNvSpPr txBox="1"/>
          <p:nvPr/>
        </p:nvSpPr>
        <p:spPr>
          <a:xfrm>
            <a:off x="2793411" y="298375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5DF858-9CFA-448C-AB30-EA3D29869A39}"/>
              </a:ext>
            </a:extLst>
          </p:cNvPr>
          <p:cNvSpPr txBox="1"/>
          <p:nvPr/>
        </p:nvSpPr>
        <p:spPr>
          <a:xfrm>
            <a:off x="3083215" y="297746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45" name="Grafik 44">
            <a:extLst>
              <a:ext uri="{FF2B5EF4-FFF2-40B4-BE49-F238E27FC236}">
                <a16:creationId xmlns:a16="http://schemas.microsoft.com/office/drawing/2014/main" id="{4557AA6A-C3DF-4D5F-9AC3-C667BD77D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740" y="3223956"/>
            <a:ext cx="3071126" cy="411516"/>
          </a:xfrm>
          <a:prstGeom prst="rect">
            <a:avLst/>
          </a:prstGeom>
        </p:spPr>
      </p:pic>
      <p:sp>
        <p:nvSpPr>
          <p:cNvPr id="47" name="Textfeld 46">
            <a:extLst>
              <a:ext uri="{FF2B5EF4-FFF2-40B4-BE49-F238E27FC236}">
                <a16:creationId xmlns:a16="http://schemas.microsoft.com/office/drawing/2014/main" id="{143C1403-383E-4780-AA00-EA328021E7F8}"/>
              </a:ext>
            </a:extLst>
          </p:cNvPr>
          <p:cNvSpPr txBox="1"/>
          <p:nvPr/>
        </p:nvSpPr>
        <p:spPr>
          <a:xfrm>
            <a:off x="3942004" y="3339430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Actin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F6A2F4A4-DE2F-4A9A-93F7-7F289E0B26E4}"/>
              </a:ext>
            </a:extLst>
          </p:cNvPr>
          <p:cNvSpPr txBox="1"/>
          <p:nvPr/>
        </p:nvSpPr>
        <p:spPr>
          <a:xfrm>
            <a:off x="4841093" y="300276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D3583ABB-07FC-4F9B-8F4D-19B85A9EEC71}"/>
              </a:ext>
            </a:extLst>
          </p:cNvPr>
          <p:cNvSpPr txBox="1"/>
          <p:nvPr/>
        </p:nvSpPr>
        <p:spPr>
          <a:xfrm>
            <a:off x="5216460" y="2861457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009BC4D9-57A5-4D3E-B213-7AFA110FC46D}"/>
              </a:ext>
            </a:extLst>
          </p:cNvPr>
          <p:cNvSpPr txBox="1"/>
          <p:nvPr/>
        </p:nvSpPr>
        <p:spPr>
          <a:xfrm>
            <a:off x="5397921" y="3002766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485D894-4719-432D-B572-9A04A8C241C3}"/>
              </a:ext>
            </a:extLst>
          </p:cNvPr>
          <p:cNvSpPr txBox="1"/>
          <p:nvPr/>
        </p:nvSpPr>
        <p:spPr>
          <a:xfrm>
            <a:off x="5747323" y="275373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0E995EE6-B9E2-4E8C-A3C8-B03D20909085}"/>
              </a:ext>
            </a:extLst>
          </p:cNvPr>
          <p:cNvSpPr txBox="1"/>
          <p:nvPr/>
        </p:nvSpPr>
        <p:spPr>
          <a:xfrm>
            <a:off x="6091061" y="298575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C5B52BF-61AC-40B3-8314-817D88022426}"/>
              </a:ext>
            </a:extLst>
          </p:cNvPr>
          <p:cNvSpPr txBox="1"/>
          <p:nvPr/>
        </p:nvSpPr>
        <p:spPr>
          <a:xfrm>
            <a:off x="6377377" y="298982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52C837BE-A9A6-4036-9EC0-AE89460C3E91}"/>
              </a:ext>
            </a:extLst>
          </p:cNvPr>
          <p:cNvSpPr txBox="1"/>
          <p:nvPr/>
        </p:nvSpPr>
        <p:spPr>
          <a:xfrm>
            <a:off x="6632309" y="299130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B4FFE6C7-03D1-44F5-98A4-109A23CFE1D7}"/>
              </a:ext>
            </a:extLst>
          </p:cNvPr>
          <p:cNvSpPr txBox="1"/>
          <p:nvPr/>
        </p:nvSpPr>
        <p:spPr>
          <a:xfrm>
            <a:off x="6922113" y="298501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64" name="Grafik 63">
            <a:extLst>
              <a:ext uri="{FF2B5EF4-FFF2-40B4-BE49-F238E27FC236}">
                <a16:creationId xmlns:a16="http://schemas.microsoft.com/office/drawing/2014/main" id="{3F2BDD3E-B9CD-41CC-8AB5-F63BE32D2B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109" y="4665484"/>
            <a:ext cx="2865368" cy="510584"/>
          </a:xfrm>
          <a:prstGeom prst="rect">
            <a:avLst/>
          </a:prstGeom>
        </p:spPr>
      </p:pic>
      <p:sp>
        <p:nvSpPr>
          <p:cNvPr id="66" name="Textfeld 65">
            <a:extLst>
              <a:ext uri="{FF2B5EF4-FFF2-40B4-BE49-F238E27FC236}">
                <a16:creationId xmlns:a16="http://schemas.microsoft.com/office/drawing/2014/main" id="{445E8814-1A38-45AA-AE4C-47516014C589}"/>
              </a:ext>
            </a:extLst>
          </p:cNvPr>
          <p:cNvSpPr txBox="1"/>
          <p:nvPr/>
        </p:nvSpPr>
        <p:spPr>
          <a:xfrm>
            <a:off x="875256" y="456782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D4D78C6C-62D9-4D61-9BBD-CA4E2EF6CB33}"/>
              </a:ext>
            </a:extLst>
          </p:cNvPr>
          <p:cNvSpPr txBox="1"/>
          <p:nvPr/>
        </p:nvSpPr>
        <p:spPr>
          <a:xfrm>
            <a:off x="1250623" y="442651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4DDC13E9-AC54-492C-938E-9BC8B8778EE5}"/>
              </a:ext>
            </a:extLst>
          </p:cNvPr>
          <p:cNvSpPr txBox="1"/>
          <p:nvPr/>
        </p:nvSpPr>
        <p:spPr>
          <a:xfrm>
            <a:off x="1432084" y="4567824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22EFF0C0-4FA7-409B-975F-8DD31809C7FB}"/>
              </a:ext>
            </a:extLst>
          </p:cNvPr>
          <p:cNvSpPr txBox="1"/>
          <p:nvPr/>
        </p:nvSpPr>
        <p:spPr>
          <a:xfrm>
            <a:off x="1781486" y="4318793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629EEBD4-B197-4C85-9B9E-A210864900B8}"/>
              </a:ext>
            </a:extLst>
          </p:cNvPr>
          <p:cNvSpPr txBox="1"/>
          <p:nvPr/>
        </p:nvSpPr>
        <p:spPr>
          <a:xfrm>
            <a:off x="2125224" y="455080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5FEE6B70-918A-4A10-AE18-64D373AB2004}"/>
              </a:ext>
            </a:extLst>
          </p:cNvPr>
          <p:cNvSpPr txBox="1"/>
          <p:nvPr/>
        </p:nvSpPr>
        <p:spPr>
          <a:xfrm>
            <a:off x="2411540" y="455487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0F2FC995-B387-4CB5-A0EB-835D6C3799F4}"/>
              </a:ext>
            </a:extLst>
          </p:cNvPr>
          <p:cNvSpPr txBox="1"/>
          <p:nvPr/>
        </p:nvSpPr>
        <p:spPr>
          <a:xfrm>
            <a:off x="2666472" y="455636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BF2D4B80-B631-4461-BC60-F566518EFC47}"/>
              </a:ext>
            </a:extLst>
          </p:cNvPr>
          <p:cNvSpPr txBox="1"/>
          <p:nvPr/>
        </p:nvSpPr>
        <p:spPr>
          <a:xfrm>
            <a:off x="2956276" y="455006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1A0B9705-4CFF-4AE0-BA34-DA33658D3E30}"/>
              </a:ext>
            </a:extLst>
          </p:cNvPr>
          <p:cNvSpPr txBox="1"/>
          <p:nvPr/>
        </p:nvSpPr>
        <p:spPr>
          <a:xfrm>
            <a:off x="196931" y="4775060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95F70ADE-AD99-4974-985C-620E2C0DD7D5}"/>
              </a:ext>
            </a:extLst>
          </p:cNvPr>
          <p:cNvSpPr txBox="1"/>
          <p:nvPr/>
        </p:nvSpPr>
        <p:spPr>
          <a:xfrm>
            <a:off x="196931" y="492771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cleaved PARP</a:t>
            </a:r>
          </a:p>
        </p:txBody>
      </p:sp>
      <p:pic>
        <p:nvPicPr>
          <p:cNvPr id="85" name="Grafik 84">
            <a:extLst>
              <a:ext uri="{FF2B5EF4-FFF2-40B4-BE49-F238E27FC236}">
                <a16:creationId xmlns:a16="http://schemas.microsoft.com/office/drawing/2014/main" id="{FC732DF9-3021-409A-B717-0005AE99C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515" y="4669368"/>
            <a:ext cx="2941575" cy="419136"/>
          </a:xfrm>
          <a:prstGeom prst="rect">
            <a:avLst/>
          </a:prstGeom>
        </p:spPr>
      </p:pic>
      <p:sp>
        <p:nvSpPr>
          <p:cNvPr id="89" name="Textfeld 88">
            <a:extLst>
              <a:ext uri="{FF2B5EF4-FFF2-40B4-BE49-F238E27FC236}">
                <a16:creationId xmlns:a16="http://schemas.microsoft.com/office/drawing/2014/main" id="{F4C9A8B7-F046-46CB-A222-C65D99BA6582}"/>
              </a:ext>
            </a:extLst>
          </p:cNvPr>
          <p:cNvSpPr txBox="1"/>
          <p:nvPr/>
        </p:nvSpPr>
        <p:spPr>
          <a:xfrm>
            <a:off x="4043622" y="482513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Actin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2F176FE4-B0CA-40FE-A7B9-30EE40E22680}"/>
              </a:ext>
            </a:extLst>
          </p:cNvPr>
          <p:cNvSpPr txBox="1"/>
          <p:nvPr/>
        </p:nvSpPr>
        <p:spPr>
          <a:xfrm>
            <a:off x="4942711" y="448847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6FF4DE0D-A18C-43BE-82DF-5E06B6FA483C}"/>
              </a:ext>
            </a:extLst>
          </p:cNvPr>
          <p:cNvSpPr txBox="1"/>
          <p:nvPr/>
        </p:nvSpPr>
        <p:spPr>
          <a:xfrm>
            <a:off x="5318078" y="4347163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2F0D4AD6-1A3B-42C5-92C3-7BB51D239117}"/>
              </a:ext>
            </a:extLst>
          </p:cNvPr>
          <p:cNvSpPr txBox="1"/>
          <p:nvPr/>
        </p:nvSpPr>
        <p:spPr>
          <a:xfrm>
            <a:off x="5499539" y="4488472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D04BBE54-9A45-4C69-8DDF-CEC6035E6D81}"/>
              </a:ext>
            </a:extLst>
          </p:cNvPr>
          <p:cNvSpPr txBox="1"/>
          <p:nvPr/>
        </p:nvSpPr>
        <p:spPr>
          <a:xfrm>
            <a:off x="5848941" y="4239441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42F4D403-58D4-457A-A5E8-010C66CC0B48}"/>
              </a:ext>
            </a:extLst>
          </p:cNvPr>
          <p:cNvSpPr txBox="1"/>
          <p:nvPr/>
        </p:nvSpPr>
        <p:spPr>
          <a:xfrm>
            <a:off x="6192679" y="447145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F5C35659-058B-4A93-ABA9-B2F5B1C20D99}"/>
              </a:ext>
            </a:extLst>
          </p:cNvPr>
          <p:cNvSpPr txBox="1"/>
          <p:nvPr/>
        </p:nvSpPr>
        <p:spPr>
          <a:xfrm>
            <a:off x="6478995" y="447552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3B34F042-4E21-48E3-9B55-097CDEDF6BD1}"/>
              </a:ext>
            </a:extLst>
          </p:cNvPr>
          <p:cNvSpPr txBox="1"/>
          <p:nvPr/>
        </p:nvSpPr>
        <p:spPr>
          <a:xfrm>
            <a:off x="6733927" y="447700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20066F55-C659-42A4-8F83-0CF175F3DD15}"/>
              </a:ext>
            </a:extLst>
          </p:cNvPr>
          <p:cNvSpPr txBox="1"/>
          <p:nvPr/>
        </p:nvSpPr>
        <p:spPr>
          <a:xfrm>
            <a:off x="7023731" y="447071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7ECE90A-75C0-48BF-A123-D660D4B833A8}"/>
              </a:ext>
            </a:extLst>
          </p:cNvPr>
          <p:cNvSpPr txBox="1"/>
          <p:nvPr/>
        </p:nvSpPr>
        <p:spPr>
          <a:xfrm>
            <a:off x="9126616" y="1522890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24D5E59-3BD2-48C5-A0CD-A3BB8C17E9EA}"/>
              </a:ext>
            </a:extLst>
          </p:cNvPr>
          <p:cNvSpPr txBox="1"/>
          <p:nvPr/>
        </p:nvSpPr>
        <p:spPr>
          <a:xfrm>
            <a:off x="9501983" y="1381581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E072CAF-A520-4EC3-A4F1-460F99AF133B}"/>
              </a:ext>
            </a:extLst>
          </p:cNvPr>
          <p:cNvSpPr txBox="1"/>
          <p:nvPr/>
        </p:nvSpPr>
        <p:spPr>
          <a:xfrm>
            <a:off x="9683444" y="1522890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D2BDA419-B569-4049-8537-C32B2521E7C9}"/>
              </a:ext>
            </a:extLst>
          </p:cNvPr>
          <p:cNvSpPr txBox="1"/>
          <p:nvPr/>
        </p:nvSpPr>
        <p:spPr>
          <a:xfrm>
            <a:off x="10032846" y="127385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02BEFAB-23DB-4E2B-9CD3-EC8138430196}"/>
              </a:ext>
            </a:extLst>
          </p:cNvPr>
          <p:cNvSpPr txBox="1"/>
          <p:nvPr/>
        </p:nvSpPr>
        <p:spPr>
          <a:xfrm>
            <a:off x="10376584" y="150587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83BC317-60DF-4821-AF2E-1E1ECDFB9D46}"/>
              </a:ext>
            </a:extLst>
          </p:cNvPr>
          <p:cNvSpPr txBox="1"/>
          <p:nvPr/>
        </p:nvSpPr>
        <p:spPr>
          <a:xfrm>
            <a:off x="10662900" y="150994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AAE05C2A-5DB8-4A46-BB89-07C69F02E29F}"/>
              </a:ext>
            </a:extLst>
          </p:cNvPr>
          <p:cNvSpPr txBox="1"/>
          <p:nvPr/>
        </p:nvSpPr>
        <p:spPr>
          <a:xfrm>
            <a:off x="10917832" y="151142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C78F12D9-188D-4904-AFAA-DB2180BEED83}"/>
              </a:ext>
            </a:extLst>
          </p:cNvPr>
          <p:cNvSpPr txBox="1"/>
          <p:nvPr/>
        </p:nvSpPr>
        <p:spPr>
          <a:xfrm>
            <a:off x="11207636" y="150513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5A29936-373D-418D-A5FF-B87B4189CE08}"/>
              </a:ext>
            </a:extLst>
          </p:cNvPr>
          <p:cNvSpPr txBox="1"/>
          <p:nvPr/>
        </p:nvSpPr>
        <p:spPr>
          <a:xfrm>
            <a:off x="7875491" y="187087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Cyclin D1</a:t>
            </a: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C35724AE-07E8-4C9C-A170-748D4A729F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8752" y="1746876"/>
            <a:ext cx="3200677" cy="838273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F8BE487D-7656-4B53-AD57-64051F358C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7168" y="3046034"/>
            <a:ext cx="3124471" cy="586791"/>
          </a:xfrm>
          <a:prstGeom prst="rect">
            <a:avLst/>
          </a:prstGeom>
        </p:spPr>
      </p:pic>
      <p:sp>
        <p:nvSpPr>
          <p:cNvPr id="48" name="Textfeld 47">
            <a:extLst>
              <a:ext uri="{FF2B5EF4-FFF2-40B4-BE49-F238E27FC236}">
                <a16:creationId xmlns:a16="http://schemas.microsoft.com/office/drawing/2014/main" id="{3E50D755-2DD6-4FF0-ACE2-536EEAC7FCDA}"/>
              </a:ext>
            </a:extLst>
          </p:cNvPr>
          <p:cNvSpPr txBox="1"/>
          <p:nvPr/>
        </p:nvSpPr>
        <p:spPr>
          <a:xfrm>
            <a:off x="9129701" y="289499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B2F891DF-78D7-4D2D-8223-E6F41E45096B}"/>
              </a:ext>
            </a:extLst>
          </p:cNvPr>
          <p:cNvSpPr txBox="1"/>
          <p:nvPr/>
        </p:nvSpPr>
        <p:spPr>
          <a:xfrm>
            <a:off x="9505068" y="275368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3075281D-FDA9-49CD-A71E-9BAA9E880DBC}"/>
              </a:ext>
            </a:extLst>
          </p:cNvPr>
          <p:cNvSpPr txBox="1"/>
          <p:nvPr/>
        </p:nvSpPr>
        <p:spPr>
          <a:xfrm>
            <a:off x="9686529" y="2894994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103BB0E7-E2B4-433D-8007-6552E97077AD}"/>
              </a:ext>
            </a:extLst>
          </p:cNvPr>
          <p:cNvSpPr txBox="1"/>
          <p:nvPr/>
        </p:nvSpPr>
        <p:spPr>
          <a:xfrm>
            <a:off x="10035931" y="2645963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7D003052-6444-4EA3-920A-2F8AD0963613}"/>
              </a:ext>
            </a:extLst>
          </p:cNvPr>
          <p:cNvSpPr txBox="1"/>
          <p:nvPr/>
        </p:nvSpPr>
        <p:spPr>
          <a:xfrm>
            <a:off x="10379669" y="287797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BCB71DF3-B48D-4223-9566-472BE963F167}"/>
              </a:ext>
            </a:extLst>
          </p:cNvPr>
          <p:cNvSpPr txBox="1"/>
          <p:nvPr/>
        </p:nvSpPr>
        <p:spPr>
          <a:xfrm>
            <a:off x="10665985" y="288204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7F0D1469-825E-478E-A505-11458ED4BB54}"/>
              </a:ext>
            </a:extLst>
          </p:cNvPr>
          <p:cNvSpPr txBox="1"/>
          <p:nvPr/>
        </p:nvSpPr>
        <p:spPr>
          <a:xfrm>
            <a:off x="10920917" y="288353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363D4DB0-2D8B-45D9-8016-49C616F25E8C}"/>
              </a:ext>
            </a:extLst>
          </p:cNvPr>
          <p:cNvSpPr txBox="1"/>
          <p:nvPr/>
        </p:nvSpPr>
        <p:spPr>
          <a:xfrm>
            <a:off x="11210721" y="287723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2011E7FD-DCB7-42DB-8A84-A8E21F11FFE0}"/>
              </a:ext>
            </a:extLst>
          </p:cNvPr>
          <p:cNvSpPr txBox="1"/>
          <p:nvPr/>
        </p:nvSpPr>
        <p:spPr>
          <a:xfrm>
            <a:off x="7878576" y="324297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Cyclin D1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02203D9A-F865-479B-A50B-F485EFC794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8513" y="4372162"/>
            <a:ext cx="3025402" cy="716342"/>
          </a:xfrm>
          <a:prstGeom prst="rect">
            <a:avLst/>
          </a:prstGeom>
        </p:spPr>
      </p:pic>
      <p:sp>
        <p:nvSpPr>
          <p:cNvPr id="69" name="Textfeld 68">
            <a:extLst>
              <a:ext uri="{FF2B5EF4-FFF2-40B4-BE49-F238E27FC236}">
                <a16:creationId xmlns:a16="http://schemas.microsoft.com/office/drawing/2014/main" id="{CF5C9CF3-0BC8-467E-AD37-795B8A5CAEC0}"/>
              </a:ext>
            </a:extLst>
          </p:cNvPr>
          <p:cNvSpPr txBox="1"/>
          <p:nvPr/>
        </p:nvSpPr>
        <p:spPr>
          <a:xfrm>
            <a:off x="9105908" y="436491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905DD9EE-E17D-4925-8FDC-A3802AF5CEBA}"/>
              </a:ext>
            </a:extLst>
          </p:cNvPr>
          <p:cNvSpPr txBox="1"/>
          <p:nvPr/>
        </p:nvSpPr>
        <p:spPr>
          <a:xfrm>
            <a:off x="9481275" y="4223610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D7A6DB16-7BFE-47E9-A7A7-46F573F87CB2}"/>
              </a:ext>
            </a:extLst>
          </p:cNvPr>
          <p:cNvSpPr txBox="1"/>
          <p:nvPr/>
        </p:nvSpPr>
        <p:spPr>
          <a:xfrm>
            <a:off x="9662736" y="4364919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633A1D70-76AA-4ED0-877E-938A48C82D42}"/>
              </a:ext>
            </a:extLst>
          </p:cNvPr>
          <p:cNvSpPr txBox="1"/>
          <p:nvPr/>
        </p:nvSpPr>
        <p:spPr>
          <a:xfrm>
            <a:off x="10012138" y="4115888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9BECDD15-7CD1-4B23-AF38-45BE368BD77A}"/>
              </a:ext>
            </a:extLst>
          </p:cNvPr>
          <p:cNvSpPr txBox="1"/>
          <p:nvPr/>
        </p:nvSpPr>
        <p:spPr>
          <a:xfrm>
            <a:off x="10355876" y="434790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2B7FE24B-6EE7-4DE8-B42F-9B6A18DE0A7A}"/>
              </a:ext>
            </a:extLst>
          </p:cNvPr>
          <p:cNvSpPr txBox="1"/>
          <p:nvPr/>
        </p:nvSpPr>
        <p:spPr>
          <a:xfrm>
            <a:off x="10642192" y="435197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DBB82C30-049D-43BF-86A7-C2FE4D5B5E07}"/>
              </a:ext>
            </a:extLst>
          </p:cNvPr>
          <p:cNvSpPr txBox="1"/>
          <p:nvPr/>
        </p:nvSpPr>
        <p:spPr>
          <a:xfrm>
            <a:off x="10897124" y="435345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898B7EAB-D47E-4240-88B3-E78FD4D66C57}"/>
              </a:ext>
            </a:extLst>
          </p:cNvPr>
          <p:cNvSpPr txBox="1"/>
          <p:nvPr/>
        </p:nvSpPr>
        <p:spPr>
          <a:xfrm>
            <a:off x="11186928" y="434716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13" name="Textfeld 112">
            <a:extLst>
              <a:ext uri="{FF2B5EF4-FFF2-40B4-BE49-F238E27FC236}">
                <a16:creationId xmlns:a16="http://schemas.microsoft.com/office/drawing/2014/main" id="{F8D3CB93-609B-42BC-9152-986B10C0739E}"/>
              </a:ext>
            </a:extLst>
          </p:cNvPr>
          <p:cNvSpPr txBox="1"/>
          <p:nvPr/>
        </p:nvSpPr>
        <p:spPr>
          <a:xfrm>
            <a:off x="7854783" y="4712901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Cyclin D1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AB23555B-6617-4C23-8359-2CD8563C6770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2600433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5762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pRB HT-29 (3 biological replicates)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B98A65-77C9-4559-A9BE-7A9D18A70CF9}"/>
              </a:ext>
            </a:extLst>
          </p:cNvPr>
          <p:cNvSpPr txBox="1"/>
          <p:nvPr/>
        </p:nvSpPr>
        <p:spPr>
          <a:xfrm>
            <a:off x="966269" y="1454110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57A627-D02B-4B8A-8EF4-714A207F2E86}"/>
              </a:ext>
            </a:extLst>
          </p:cNvPr>
          <p:cNvSpPr txBox="1"/>
          <p:nvPr/>
        </p:nvSpPr>
        <p:spPr>
          <a:xfrm>
            <a:off x="1341636" y="1312801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939F2A6-B66F-401E-8652-84AFFFE7953F}"/>
              </a:ext>
            </a:extLst>
          </p:cNvPr>
          <p:cNvSpPr txBox="1"/>
          <p:nvPr/>
        </p:nvSpPr>
        <p:spPr>
          <a:xfrm>
            <a:off x="1523097" y="1454110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44528E3-5F0D-4AE4-96A6-F84E78CC5A1D}"/>
              </a:ext>
            </a:extLst>
          </p:cNvPr>
          <p:cNvSpPr txBox="1"/>
          <p:nvPr/>
        </p:nvSpPr>
        <p:spPr>
          <a:xfrm>
            <a:off x="1872499" y="120507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5C39323-FF65-4215-9356-5BF8FD44F445}"/>
              </a:ext>
            </a:extLst>
          </p:cNvPr>
          <p:cNvSpPr txBox="1"/>
          <p:nvPr/>
        </p:nvSpPr>
        <p:spPr>
          <a:xfrm>
            <a:off x="2216237" y="143709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A5829E2-6063-48D5-8533-A2743120FCBE}"/>
              </a:ext>
            </a:extLst>
          </p:cNvPr>
          <p:cNvSpPr txBox="1"/>
          <p:nvPr/>
        </p:nvSpPr>
        <p:spPr>
          <a:xfrm>
            <a:off x="2502553" y="144116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31B17C4-4A75-4808-AD7C-9E3AF82347CA}"/>
              </a:ext>
            </a:extLst>
          </p:cNvPr>
          <p:cNvSpPr txBox="1"/>
          <p:nvPr/>
        </p:nvSpPr>
        <p:spPr>
          <a:xfrm>
            <a:off x="2757485" y="144264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0162FFC-CBFA-43DA-97DB-CFB7BAC9DD34}"/>
              </a:ext>
            </a:extLst>
          </p:cNvPr>
          <p:cNvSpPr txBox="1"/>
          <p:nvPr/>
        </p:nvSpPr>
        <p:spPr>
          <a:xfrm>
            <a:off x="3047289" y="143635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1A7E7E3-6CDA-4225-91DB-2798649AD8D9}"/>
              </a:ext>
            </a:extLst>
          </p:cNvPr>
          <p:cNvSpPr txBox="1"/>
          <p:nvPr/>
        </p:nvSpPr>
        <p:spPr>
          <a:xfrm>
            <a:off x="3959456" y="190424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Actin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FBA4884-7832-4791-930F-68E7A33DD354}"/>
              </a:ext>
            </a:extLst>
          </p:cNvPr>
          <p:cNvSpPr txBox="1"/>
          <p:nvPr/>
        </p:nvSpPr>
        <p:spPr>
          <a:xfrm>
            <a:off x="4772335" y="149828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CB3E611-5545-4CF5-A42C-03F2E64ABF89}"/>
              </a:ext>
            </a:extLst>
          </p:cNvPr>
          <p:cNvSpPr txBox="1"/>
          <p:nvPr/>
        </p:nvSpPr>
        <p:spPr>
          <a:xfrm>
            <a:off x="5147702" y="1356979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1175977-4C91-4615-8AAA-75CE40FBED6F}"/>
              </a:ext>
            </a:extLst>
          </p:cNvPr>
          <p:cNvSpPr txBox="1"/>
          <p:nvPr/>
        </p:nvSpPr>
        <p:spPr>
          <a:xfrm>
            <a:off x="5329163" y="1498288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E6232759-34E7-4A83-B6C9-28A1AAAAD4AE}"/>
              </a:ext>
            </a:extLst>
          </p:cNvPr>
          <p:cNvSpPr txBox="1"/>
          <p:nvPr/>
        </p:nvSpPr>
        <p:spPr>
          <a:xfrm>
            <a:off x="5678565" y="1249257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9C59B6E5-8473-46E9-8817-FA37C646E043}"/>
              </a:ext>
            </a:extLst>
          </p:cNvPr>
          <p:cNvSpPr txBox="1"/>
          <p:nvPr/>
        </p:nvSpPr>
        <p:spPr>
          <a:xfrm>
            <a:off x="6022303" y="148127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802EE48-39F8-4D7D-90D1-8BB350F5A8DE}"/>
              </a:ext>
            </a:extLst>
          </p:cNvPr>
          <p:cNvSpPr txBox="1"/>
          <p:nvPr/>
        </p:nvSpPr>
        <p:spPr>
          <a:xfrm>
            <a:off x="6308619" y="148534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59DA9654-A0A2-4FF8-AF1B-C5C4F07EB452}"/>
              </a:ext>
            </a:extLst>
          </p:cNvPr>
          <p:cNvSpPr txBox="1"/>
          <p:nvPr/>
        </p:nvSpPr>
        <p:spPr>
          <a:xfrm>
            <a:off x="6563551" y="148682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13B0FA79-C6F6-4186-864D-876457ED4F2A}"/>
              </a:ext>
            </a:extLst>
          </p:cNvPr>
          <p:cNvSpPr txBox="1"/>
          <p:nvPr/>
        </p:nvSpPr>
        <p:spPr>
          <a:xfrm>
            <a:off x="6853355" y="148053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C1C3C8A-8304-459B-902B-DBA0E84E3A4E}"/>
              </a:ext>
            </a:extLst>
          </p:cNvPr>
          <p:cNvSpPr txBox="1"/>
          <p:nvPr/>
        </p:nvSpPr>
        <p:spPr>
          <a:xfrm>
            <a:off x="1002195" y="299521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5D71791-A7DA-46FE-AD3A-B897D1C576B4}"/>
              </a:ext>
            </a:extLst>
          </p:cNvPr>
          <p:cNvSpPr txBox="1"/>
          <p:nvPr/>
        </p:nvSpPr>
        <p:spPr>
          <a:xfrm>
            <a:off x="1377562" y="2853907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6EE94E5-C76C-410D-80A3-651F5A28A0A6}"/>
              </a:ext>
            </a:extLst>
          </p:cNvPr>
          <p:cNvSpPr txBox="1"/>
          <p:nvPr/>
        </p:nvSpPr>
        <p:spPr>
          <a:xfrm>
            <a:off x="1559023" y="2995216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0935A53-580F-4967-8308-452820210686}"/>
              </a:ext>
            </a:extLst>
          </p:cNvPr>
          <p:cNvSpPr txBox="1"/>
          <p:nvPr/>
        </p:nvSpPr>
        <p:spPr>
          <a:xfrm>
            <a:off x="1908425" y="274618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EEB7973-9062-489F-9B21-DD66966FF1D8}"/>
              </a:ext>
            </a:extLst>
          </p:cNvPr>
          <p:cNvSpPr txBox="1"/>
          <p:nvPr/>
        </p:nvSpPr>
        <p:spPr>
          <a:xfrm>
            <a:off x="2252163" y="297820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E6A9832-590D-402B-93D6-9C47DF1401E6}"/>
              </a:ext>
            </a:extLst>
          </p:cNvPr>
          <p:cNvSpPr txBox="1"/>
          <p:nvPr/>
        </p:nvSpPr>
        <p:spPr>
          <a:xfrm>
            <a:off x="2538479" y="298227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5ED04D7-E52C-41E3-921B-37FE09F7903D}"/>
              </a:ext>
            </a:extLst>
          </p:cNvPr>
          <p:cNvSpPr txBox="1"/>
          <p:nvPr/>
        </p:nvSpPr>
        <p:spPr>
          <a:xfrm>
            <a:off x="2793411" y="298375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5DF858-9CFA-448C-AB30-EA3D29869A39}"/>
              </a:ext>
            </a:extLst>
          </p:cNvPr>
          <p:cNvSpPr txBox="1"/>
          <p:nvPr/>
        </p:nvSpPr>
        <p:spPr>
          <a:xfrm>
            <a:off x="3083215" y="297746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143C1403-383E-4780-AA00-EA328021E7F8}"/>
              </a:ext>
            </a:extLst>
          </p:cNvPr>
          <p:cNvSpPr txBox="1"/>
          <p:nvPr/>
        </p:nvSpPr>
        <p:spPr>
          <a:xfrm>
            <a:off x="3959456" y="334403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Actin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F6A2F4A4-DE2F-4A9A-93F7-7F289E0B26E4}"/>
              </a:ext>
            </a:extLst>
          </p:cNvPr>
          <p:cNvSpPr txBox="1"/>
          <p:nvPr/>
        </p:nvSpPr>
        <p:spPr>
          <a:xfrm>
            <a:off x="4841093" y="300276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D3583ABB-07FC-4F9B-8F4D-19B85A9EEC71}"/>
              </a:ext>
            </a:extLst>
          </p:cNvPr>
          <p:cNvSpPr txBox="1"/>
          <p:nvPr/>
        </p:nvSpPr>
        <p:spPr>
          <a:xfrm>
            <a:off x="5216460" y="2861457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009BC4D9-57A5-4D3E-B213-7AFA110FC46D}"/>
              </a:ext>
            </a:extLst>
          </p:cNvPr>
          <p:cNvSpPr txBox="1"/>
          <p:nvPr/>
        </p:nvSpPr>
        <p:spPr>
          <a:xfrm>
            <a:off x="5397921" y="3002766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485D894-4719-432D-B572-9A04A8C241C3}"/>
              </a:ext>
            </a:extLst>
          </p:cNvPr>
          <p:cNvSpPr txBox="1"/>
          <p:nvPr/>
        </p:nvSpPr>
        <p:spPr>
          <a:xfrm>
            <a:off x="5747323" y="275373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0E995EE6-B9E2-4E8C-A3C8-B03D20909085}"/>
              </a:ext>
            </a:extLst>
          </p:cNvPr>
          <p:cNvSpPr txBox="1"/>
          <p:nvPr/>
        </p:nvSpPr>
        <p:spPr>
          <a:xfrm>
            <a:off x="6091061" y="298575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C5B52BF-61AC-40B3-8314-817D88022426}"/>
              </a:ext>
            </a:extLst>
          </p:cNvPr>
          <p:cNvSpPr txBox="1"/>
          <p:nvPr/>
        </p:nvSpPr>
        <p:spPr>
          <a:xfrm>
            <a:off x="6377377" y="298982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52C837BE-A9A6-4036-9EC0-AE89460C3E91}"/>
              </a:ext>
            </a:extLst>
          </p:cNvPr>
          <p:cNvSpPr txBox="1"/>
          <p:nvPr/>
        </p:nvSpPr>
        <p:spPr>
          <a:xfrm>
            <a:off x="6632309" y="299130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B4FFE6C7-03D1-44F5-98A4-109A23CFE1D7}"/>
              </a:ext>
            </a:extLst>
          </p:cNvPr>
          <p:cNvSpPr txBox="1"/>
          <p:nvPr/>
        </p:nvSpPr>
        <p:spPr>
          <a:xfrm>
            <a:off x="6922113" y="298501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445E8814-1A38-45AA-AE4C-47516014C589}"/>
              </a:ext>
            </a:extLst>
          </p:cNvPr>
          <p:cNvSpPr txBox="1"/>
          <p:nvPr/>
        </p:nvSpPr>
        <p:spPr>
          <a:xfrm>
            <a:off x="875256" y="456782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D4D78C6C-62D9-4D61-9BBD-CA4E2EF6CB33}"/>
              </a:ext>
            </a:extLst>
          </p:cNvPr>
          <p:cNvSpPr txBox="1"/>
          <p:nvPr/>
        </p:nvSpPr>
        <p:spPr>
          <a:xfrm>
            <a:off x="1250623" y="442651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4DDC13E9-AC54-492C-938E-9BC8B8778EE5}"/>
              </a:ext>
            </a:extLst>
          </p:cNvPr>
          <p:cNvSpPr txBox="1"/>
          <p:nvPr/>
        </p:nvSpPr>
        <p:spPr>
          <a:xfrm>
            <a:off x="1432084" y="4567824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22EFF0C0-4FA7-409B-975F-8DD31809C7FB}"/>
              </a:ext>
            </a:extLst>
          </p:cNvPr>
          <p:cNvSpPr txBox="1"/>
          <p:nvPr/>
        </p:nvSpPr>
        <p:spPr>
          <a:xfrm>
            <a:off x="1781486" y="4318793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629EEBD4-B197-4C85-9B9E-A210864900B8}"/>
              </a:ext>
            </a:extLst>
          </p:cNvPr>
          <p:cNvSpPr txBox="1"/>
          <p:nvPr/>
        </p:nvSpPr>
        <p:spPr>
          <a:xfrm>
            <a:off x="2125224" y="455080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5FEE6B70-918A-4A10-AE18-64D373AB2004}"/>
              </a:ext>
            </a:extLst>
          </p:cNvPr>
          <p:cNvSpPr txBox="1"/>
          <p:nvPr/>
        </p:nvSpPr>
        <p:spPr>
          <a:xfrm>
            <a:off x="2411540" y="455487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0F2FC995-B387-4CB5-A0EB-835D6C3799F4}"/>
              </a:ext>
            </a:extLst>
          </p:cNvPr>
          <p:cNvSpPr txBox="1"/>
          <p:nvPr/>
        </p:nvSpPr>
        <p:spPr>
          <a:xfrm>
            <a:off x="2666472" y="455636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BF2D4B80-B631-4461-BC60-F566518EFC47}"/>
              </a:ext>
            </a:extLst>
          </p:cNvPr>
          <p:cNvSpPr txBox="1"/>
          <p:nvPr/>
        </p:nvSpPr>
        <p:spPr>
          <a:xfrm>
            <a:off x="2956276" y="455006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F4C9A8B7-F046-46CB-A222-C65D99BA6582}"/>
              </a:ext>
            </a:extLst>
          </p:cNvPr>
          <p:cNvSpPr txBox="1"/>
          <p:nvPr/>
        </p:nvSpPr>
        <p:spPr>
          <a:xfrm>
            <a:off x="3959456" y="497637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Actin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2F176FE4-B0CA-40FE-A7B9-30EE40E22680}"/>
              </a:ext>
            </a:extLst>
          </p:cNvPr>
          <p:cNvSpPr txBox="1"/>
          <p:nvPr/>
        </p:nvSpPr>
        <p:spPr>
          <a:xfrm>
            <a:off x="4942711" y="448847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6FF4DE0D-A18C-43BE-82DF-5E06B6FA483C}"/>
              </a:ext>
            </a:extLst>
          </p:cNvPr>
          <p:cNvSpPr txBox="1"/>
          <p:nvPr/>
        </p:nvSpPr>
        <p:spPr>
          <a:xfrm>
            <a:off x="5318078" y="4347163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2F0D4AD6-1A3B-42C5-92C3-7BB51D239117}"/>
              </a:ext>
            </a:extLst>
          </p:cNvPr>
          <p:cNvSpPr txBox="1"/>
          <p:nvPr/>
        </p:nvSpPr>
        <p:spPr>
          <a:xfrm>
            <a:off x="5499539" y="4488472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D04BBE54-9A45-4C69-8DDF-CEC6035E6D81}"/>
              </a:ext>
            </a:extLst>
          </p:cNvPr>
          <p:cNvSpPr txBox="1"/>
          <p:nvPr/>
        </p:nvSpPr>
        <p:spPr>
          <a:xfrm>
            <a:off x="5848941" y="4239441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42F4D403-58D4-457A-A5E8-010C66CC0B48}"/>
              </a:ext>
            </a:extLst>
          </p:cNvPr>
          <p:cNvSpPr txBox="1"/>
          <p:nvPr/>
        </p:nvSpPr>
        <p:spPr>
          <a:xfrm>
            <a:off x="6192679" y="447145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F5C35659-058B-4A93-ABA9-B2F5B1C20D99}"/>
              </a:ext>
            </a:extLst>
          </p:cNvPr>
          <p:cNvSpPr txBox="1"/>
          <p:nvPr/>
        </p:nvSpPr>
        <p:spPr>
          <a:xfrm>
            <a:off x="6478995" y="447552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3B34F042-4E21-48E3-9B55-097CDEDF6BD1}"/>
              </a:ext>
            </a:extLst>
          </p:cNvPr>
          <p:cNvSpPr txBox="1"/>
          <p:nvPr/>
        </p:nvSpPr>
        <p:spPr>
          <a:xfrm>
            <a:off x="6733927" y="447700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20066F55-C659-42A4-8F83-0CF175F3DD15}"/>
              </a:ext>
            </a:extLst>
          </p:cNvPr>
          <p:cNvSpPr txBox="1"/>
          <p:nvPr/>
        </p:nvSpPr>
        <p:spPr>
          <a:xfrm>
            <a:off x="7023731" y="447071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907F1A59-FCAB-4A2C-96B8-8B1A8B8DA914}"/>
              </a:ext>
            </a:extLst>
          </p:cNvPr>
          <p:cNvSpPr txBox="1"/>
          <p:nvPr/>
        </p:nvSpPr>
        <p:spPr>
          <a:xfrm>
            <a:off x="217370" y="1804010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pRB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DD081645-5CFF-4356-A0AF-FE9E2E4E5B8A}"/>
              </a:ext>
            </a:extLst>
          </p:cNvPr>
          <p:cNvSpPr txBox="1"/>
          <p:nvPr/>
        </p:nvSpPr>
        <p:spPr>
          <a:xfrm>
            <a:off x="104244" y="4916643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pRB</a:t>
            </a: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5C3A8EA8-AF66-4BB6-ADBD-AF39CA9239F7}"/>
              </a:ext>
            </a:extLst>
          </p:cNvPr>
          <p:cNvSpPr txBox="1"/>
          <p:nvPr/>
        </p:nvSpPr>
        <p:spPr>
          <a:xfrm>
            <a:off x="104244" y="334403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pRB</a:t>
            </a:r>
          </a:p>
        </p:txBody>
      </p:sp>
      <p:pic>
        <p:nvPicPr>
          <p:cNvPr id="83" name="Grafik 82">
            <a:extLst>
              <a:ext uri="{FF2B5EF4-FFF2-40B4-BE49-F238E27FC236}">
                <a16:creationId xmlns:a16="http://schemas.microsoft.com/office/drawing/2014/main" id="{BFE5A131-E010-4C02-841D-59F3DE9F2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37" y="1769636"/>
            <a:ext cx="2979678" cy="457240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BE691C3E-9EFE-481B-9C4F-7DA5D831D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829" y="1777368"/>
            <a:ext cx="3002540" cy="381033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A3385D5F-17F9-4A6D-BB3E-06EC06F52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90" y="3292183"/>
            <a:ext cx="2994920" cy="365792"/>
          </a:xfrm>
          <a:prstGeom prst="rect">
            <a:avLst/>
          </a:prstGeom>
        </p:spPr>
      </p:pic>
      <p:pic>
        <p:nvPicPr>
          <p:cNvPr id="90" name="Grafik 89">
            <a:extLst>
              <a:ext uri="{FF2B5EF4-FFF2-40B4-BE49-F238E27FC236}">
                <a16:creationId xmlns:a16="http://schemas.microsoft.com/office/drawing/2014/main" id="{6C854BB3-2CBF-4228-85F5-E2ABF2320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4691" y="3198387"/>
            <a:ext cx="2956816" cy="388654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34B2B896-E97E-4C26-AAE1-04116FDB7A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313" y="4835637"/>
            <a:ext cx="2979678" cy="373412"/>
          </a:xfrm>
          <a:prstGeom prst="rect">
            <a:avLst/>
          </a:prstGeom>
        </p:spPr>
      </p:pic>
      <p:pic>
        <p:nvPicPr>
          <p:cNvPr id="94" name="Grafik 93">
            <a:extLst>
              <a:ext uri="{FF2B5EF4-FFF2-40B4-BE49-F238E27FC236}">
                <a16:creationId xmlns:a16="http://schemas.microsoft.com/office/drawing/2014/main" id="{84B92B37-7B7E-4674-8106-27B4F47C4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6158" y="4822626"/>
            <a:ext cx="2872989" cy="38103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DBC63CD-4F22-43C1-8682-2C0998330091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383540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450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PARP MCF-7 EC50 (3 Biological replicates)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B98A65-77C9-4559-A9BE-7A9D18A70CF9}"/>
              </a:ext>
            </a:extLst>
          </p:cNvPr>
          <p:cNvSpPr txBox="1"/>
          <p:nvPr/>
        </p:nvSpPr>
        <p:spPr>
          <a:xfrm>
            <a:off x="1611953" y="143484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957A627-D02B-4B8A-8EF4-714A207F2E86}"/>
              </a:ext>
            </a:extLst>
          </p:cNvPr>
          <p:cNvSpPr txBox="1"/>
          <p:nvPr/>
        </p:nvSpPr>
        <p:spPr>
          <a:xfrm>
            <a:off x="2246126" y="1434849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939F2A6-B66F-401E-8652-84AFFFE7953F}"/>
              </a:ext>
            </a:extLst>
          </p:cNvPr>
          <p:cNvSpPr txBox="1"/>
          <p:nvPr/>
        </p:nvSpPr>
        <p:spPr>
          <a:xfrm>
            <a:off x="2759815" y="1436451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44528E3-5F0D-4AE4-96A6-F84E78CC5A1D}"/>
              </a:ext>
            </a:extLst>
          </p:cNvPr>
          <p:cNvSpPr txBox="1"/>
          <p:nvPr/>
        </p:nvSpPr>
        <p:spPr>
          <a:xfrm>
            <a:off x="3656145" y="137243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5C39323-FF65-4215-9356-5BF8FD44F445}"/>
              </a:ext>
            </a:extLst>
          </p:cNvPr>
          <p:cNvSpPr txBox="1"/>
          <p:nvPr/>
        </p:nvSpPr>
        <p:spPr>
          <a:xfrm>
            <a:off x="2029524" y="143484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A5829E2-6063-48D5-8533-A2743120FCBE}"/>
              </a:ext>
            </a:extLst>
          </p:cNvPr>
          <p:cNvSpPr txBox="1"/>
          <p:nvPr/>
        </p:nvSpPr>
        <p:spPr>
          <a:xfrm>
            <a:off x="2553134" y="143300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31B17C4-4A75-4808-AD7C-9E3AF82347CA}"/>
              </a:ext>
            </a:extLst>
          </p:cNvPr>
          <p:cNvSpPr txBox="1"/>
          <p:nvPr/>
        </p:nvSpPr>
        <p:spPr>
          <a:xfrm>
            <a:off x="3136839" y="144114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0162FFC-CBFA-43DA-97DB-CFB7BAC9DD34}"/>
              </a:ext>
            </a:extLst>
          </p:cNvPr>
          <p:cNvSpPr txBox="1"/>
          <p:nvPr/>
        </p:nvSpPr>
        <p:spPr>
          <a:xfrm>
            <a:off x="3426643" y="143484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01A50FD-2612-40EB-8A97-B875F2786CE9}"/>
              </a:ext>
            </a:extLst>
          </p:cNvPr>
          <p:cNvSpPr txBox="1"/>
          <p:nvPr/>
        </p:nvSpPr>
        <p:spPr>
          <a:xfrm>
            <a:off x="920516" y="172781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3EEA40A-058B-418D-B04A-A9C17582094C}"/>
              </a:ext>
            </a:extLst>
          </p:cNvPr>
          <p:cNvSpPr txBox="1"/>
          <p:nvPr/>
        </p:nvSpPr>
        <p:spPr>
          <a:xfrm>
            <a:off x="920516" y="188046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cleaved</a:t>
            </a:r>
            <a:r>
              <a:rPr lang="de-DE" sz="900"/>
              <a:t> PARP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33183C3-C3B1-44E9-9A33-064F676EC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797" y="1683437"/>
            <a:ext cx="2865368" cy="624894"/>
          </a:xfrm>
          <a:prstGeom prst="rect">
            <a:avLst/>
          </a:prstGeom>
        </p:spPr>
      </p:pic>
      <p:pic>
        <p:nvPicPr>
          <p:cNvPr id="7" name="Grafik 6" descr="Ein Bild, das Ebene, Regen, Foto, Flugzeug enthält.&#10;&#10;Automatisch generierte Beschreibung">
            <a:extLst>
              <a:ext uri="{FF2B5EF4-FFF2-40B4-BE49-F238E27FC236}">
                <a16:creationId xmlns:a16="http://schemas.microsoft.com/office/drawing/2014/main" id="{1B37D993-AF95-466D-BE02-359A6BFE6B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7" t="37263" r="19430" b="38497"/>
          <a:stretch/>
        </p:blipFill>
        <p:spPr>
          <a:xfrm>
            <a:off x="1527110" y="2619329"/>
            <a:ext cx="3335297" cy="1070248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45170A0B-8048-4939-B9C8-C5A67E595F79}"/>
              </a:ext>
            </a:extLst>
          </p:cNvPr>
          <p:cNvSpPr txBox="1"/>
          <p:nvPr/>
        </p:nvSpPr>
        <p:spPr>
          <a:xfrm>
            <a:off x="1602819" y="2733662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21E268A-F371-4192-A284-27CE6E09FF4B}"/>
              </a:ext>
            </a:extLst>
          </p:cNvPr>
          <p:cNvSpPr txBox="1"/>
          <p:nvPr/>
        </p:nvSpPr>
        <p:spPr>
          <a:xfrm>
            <a:off x="2581624" y="2698868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F3AF982A-AECA-4D11-9FFF-7C3DA84DA58A}"/>
              </a:ext>
            </a:extLst>
          </p:cNvPr>
          <p:cNvSpPr txBox="1"/>
          <p:nvPr/>
        </p:nvSpPr>
        <p:spPr>
          <a:xfrm>
            <a:off x="786017" y="3039237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3D853762-3E60-4C4D-840C-7EBD6CF7E904}"/>
              </a:ext>
            </a:extLst>
          </p:cNvPr>
          <p:cNvSpPr txBox="1"/>
          <p:nvPr/>
        </p:nvSpPr>
        <p:spPr>
          <a:xfrm>
            <a:off x="786017" y="319188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cleaved</a:t>
            </a:r>
            <a:r>
              <a:rPr lang="de-DE" sz="900"/>
              <a:t> PARP</a:t>
            </a:r>
          </a:p>
        </p:txBody>
      </p:sp>
      <p:pic>
        <p:nvPicPr>
          <p:cNvPr id="34" name="Grafik 33" descr="Ein Bild, das Flugzeug, Regen, sitzend, Ebene enthält.&#10;&#10;Automatisch generierte Beschreibung">
            <a:extLst>
              <a:ext uri="{FF2B5EF4-FFF2-40B4-BE49-F238E27FC236}">
                <a16:creationId xmlns:a16="http://schemas.microsoft.com/office/drawing/2014/main" id="{5FD17D17-11CF-4544-B926-F037BB0072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1" t="51610" r="29760" b="39868"/>
          <a:stretch/>
        </p:blipFill>
        <p:spPr>
          <a:xfrm>
            <a:off x="1722595" y="4375314"/>
            <a:ext cx="2461661" cy="390129"/>
          </a:xfrm>
          <a:prstGeom prst="rect">
            <a:avLst/>
          </a:prstGeom>
        </p:spPr>
      </p:pic>
      <p:sp>
        <p:nvSpPr>
          <p:cNvPr id="36" name="Textfeld 35">
            <a:extLst>
              <a:ext uri="{FF2B5EF4-FFF2-40B4-BE49-F238E27FC236}">
                <a16:creationId xmlns:a16="http://schemas.microsoft.com/office/drawing/2014/main" id="{06E4E8C3-3013-4401-AB3A-7917B05D224A}"/>
              </a:ext>
            </a:extLst>
          </p:cNvPr>
          <p:cNvSpPr txBox="1"/>
          <p:nvPr/>
        </p:nvSpPr>
        <p:spPr>
          <a:xfrm>
            <a:off x="1586074" y="4075319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A224B6C-08FD-4D5B-83FF-EE766CF1A9F2}"/>
              </a:ext>
            </a:extLst>
          </p:cNvPr>
          <p:cNvSpPr txBox="1"/>
          <p:nvPr/>
        </p:nvSpPr>
        <p:spPr>
          <a:xfrm>
            <a:off x="2564879" y="4040525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CE69BE56-9824-4E8D-8020-77638C6C9B6C}"/>
              </a:ext>
            </a:extLst>
          </p:cNvPr>
          <p:cNvSpPr txBox="1"/>
          <p:nvPr/>
        </p:nvSpPr>
        <p:spPr>
          <a:xfrm>
            <a:off x="814298" y="437878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FB907A66-6092-4494-A8A6-65AC21EAF8BA}"/>
              </a:ext>
            </a:extLst>
          </p:cNvPr>
          <p:cNvSpPr txBox="1"/>
          <p:nvPr/>
        </p:nvSpPr>
        <p:spPr>
          <a:xfrm>
            <a:off x="814298" y="4531437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cleaved</a:t>
            </a:r>
            <a:r>
              <a:rPr lang="de-DE" sz="900"/>
              <a:t> PARP</a:t>
            </a: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D7CE9C56-55B3-4BFD-91A7-2A2BC611C3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1" t="42133" r="25816" b="43315"/>
          <a:stretch/>
        </p:blipFill>
        <p:spPr>
          <a:xfrm>
            <a:off x="5906812" y="4287297"/>
            <a:ext cx="3000995" cy="732476"/>
          </a:xfrm>
          <a:prstGeom prst="rect">
            <a:avLst/>
          </a:prstGeom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4ACC8215-B602-4373-9901-35D175681533}"/>
              </a:ext>
            </a:extLst>
          </p:cNvPr>
          <p:cNvSpPr txBox="1"/>
          <p:nvPr/>
        </p:nvSpPr>
        <p:spPr>
          <a:xfrm>
            <a:off x="5980136" y="4201904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366CD69D-ABAE-4E63-90A0-46F13D9313AA}"/>
              </a:ext>
            </a:extLst>
          </p:cNvPr>
          <p:cNvSpPr txBox="1"/>
          <p:nvPr/>
        </p:nvSpPr>
        <p:spPr>
          <a:xfrm>
            <a:off x="6958941" y="4167110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47" name="Grafik 46" descr="Ein Bild, das Foto, alt, Ebene, Flugzeug enthält.&#10;&#10;Automatisch generierte Beschreibung">
            <a:extLst>
              <a:ext uri="{FF2B5EF4-FFF2-40B4-BE49-F238E27FC236}">
                <a16:creationId xmlns:a16="http://schemas.microsoft.com/office/drawing/2014/main" id="{433FE3EF-FE59-4078-8130-E49BC2ECEE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8" t="46618" r="17545" b="38197"/>
          <a:stretch/>
        </p:blipFill>
        <p:spPr>
          <a:xfrm>
            <a:off x="5675102" y="2904363"/>
            <a:ext cx="3506656" cy="653972"/>
          </a:xfrm>
          <a:prstGeom prst="rect">
            <a:avLst/>
          </a:prstGeom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AEE63C94-1D8B-457F-90B5-C5A6F0A21F63}"/>
              </a:ext>
            </a:extLst>
          </p:cNvPr>
          <p:cNvSpPr txBox="1"/>
          <p:nvPr/>
        </p:nvSpPr>
        <p:spPr>
          <a:xfrm>
            <a:off x="5911393" y="2768456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90DFC14-6C6A-4CBB-80DA-7515820490ED}"/>
              </a:ext>
            </a:extLst>
          </p:cNvPr>
          <p:cNvSpPr txBox="1"/>
          <p:nvPr/>
        </p:nvSpPr>
        <p:spPr>
          <a:xfrm>
            <a:off x="6890198" y="2733662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194FDDAA-5EBD-493F-908B-88833DE4ED05}"/>
              </a:ext>
            </a:extLst>
          </p:cNvPr>
          <p:cNvSpPr txBox="1"/>
          <p:nvPr/>
        </p:nvSpPr>
        <p:spPr>
          <a:xfrm>
            <a:off x="2935383" y="267844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A556011F-ACEE-4FC1-9A49-B31C1D414E81}"/>
              </a:ext>
            </a:extLst>
          </p:cNvPr>
          <p:cNvSpPr txBox="1"/>
          <p:nvPr/>
        </p:nvSpPr>
        <p:spPr>
          <a:xfrm>
            <a:off x="3242825" y="267210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3EB5D492-1EF9-4D65-98AE-32B4E0E6F17A}"/>
              </a:ext>
            </a:extLst>
          </p:cNvPr>
          <p:cNvSpPr txBox="1"/>
          <p:nvPr/>
        </p:nvSpPr>
        <p:spPr>
          <a:xfrm>
            <a:off x="3527123" y="267467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93B5A886-AD81-416C-BE7C-90D96FE23B5A}"/>
              </a:ext>
            </a:extLst>
          </p:cNvPr>
          <p:cNvSpPr txBox="1"/>
          <p:nvPr/>
        </p:nvSpPr>
        <p:spPr>
          <a:xfrm>
            <a:off x="3818340" y="267210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1EBE13F6-6FDA-455A-9D3A-017444FECF74}"/>
              </a:ext>
            </a:extLst>
          </p:cNvPr>
          <p:cNvSpPr txBox="1"/>
          <p:nvPr/>
        </p:nvSpPr>
        <p:spPr>
          <a:xfrm>
            <a:off x="6031883" y="158774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03B08B53-30B1-44CE-9636-FA84FAC810AE}"/>
              </a:ext>
            </a:extLst>
          </p:cNvPr>
          <p:cNvSpPr txBox="1"/>
          <p:nvPr/>
        </p:nvSpPr>
        <p:spPr>
          <a:xfrm>
            <a:off x="6666056" y="158774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FBF7B937-0ED5-43E1-8DFC-08948B81E872}"/>
              </a:ext>
            </a:extLst>
          </p:cNvPr>
          <p:cNvSpPr txBox="1"/>
          <p:nvPr/>
        </p:nvSpPr>
        <p:spPr>
          <a:xfrm>
            <a:off x="7179745" y="1589347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E0307FF3-4C14-41CD-81D4-920DB4D37C68}"/>
              </a:ext>
            </a:extLst>
          </p:cNvPr>
          <p:cNvSpPr txBox="1"/>
          <p:nvPr/>
        </p:nvSpPr>
        <p:spPr>
          <a:xfrm>
            <a:off x="8076075" y="152533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E2CE9CF1-E856-4566-9416-BD8BB73B3117}"/>
              </a:ext>
            </a:extLst>
          </p:cNvPr>
          <p:cNvSpPr txBox="1"/>
          <p:nvPr/>
        </p:nvSpPr>
        <p:spPr>
          <a:xfrm>
            <a:off x="6449454" y="158774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776CFD1A-FBFC-4B94-8F80-41722A8C3853}"/>
              </a:ext>
            </a:extLst>
          </p:cNvPr>
          <p:cNvSpPr txBox="1"/>
          <p:nvPr/>
        </p:nvSpPr>
        <p:spPr>
          <a:xfrm>
            <a:off x="6973064" y="158589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85C1DCE8-0B88-48AE-8661-3182E9A185E3}"/>
              </a:ext>
            </a:extLst>
          </p:cNvPr>
          <p:cNvSpPr txBox="1"/>
          <p:nvPr/>
        </p:nvSpPr>
        <p:spPr>
          <a:xfrm>
            <a:off x="7556769" y="159403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7" name="Textfeld 136">
            <a:extLst>
              <a:ext uri="{FF2B5EF4-FFF2-40B4-BE49-F238E27FC236}">
                <a16:creationId xmlns:a16="http://schemas.microsoft.com/office/drawing/2014/main" id="{5DCEF5A1-3E53-4463-B9CD-8039943176F8}"/>
              </a:ext>
            </a:extLst>
          </p:cNvPr>
          <p:cNvSpPr txBox="1"/>
          <p:nvPr/>
        </p:nvSpPr>
        <p:spPr>
          <a:xfrm>
            <a:off x="7846573" y="158774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9" name="Textfeld 138">
            <a:extLst>
              <a:ext uri="{FF2B5EF4-FFF2-40B4-BE49-F238E27FC236}">
                <a16:creationId xmlns:a16="http://schemas.microsoft.com/office/drawing/2014/main" id="{F1036F95-43A8-4337-9437-D33AFB29FB10}"/>
              </a:ext>
            </a:extLst>
          </p:cNvPr>
          <p:cNvSpPr txBox="1"/>
          <p:nvPr/>
        </p:nvSpPr>
        <p:spPr>
          <a:xfrm>
            <a:off x="5340446" y="188071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pic>
        <p:nvPicPr>
          <p:cNvPr id="141" name="Grafik 140">
            <a:extLst>
              <a:ext uri="{FF2B5EF4-FFF2-40B4-BE49-F238E27FC236}">
                <a16:creationId xmlns:a16="http://schemas.microsoft.com/office/drawing/2014/main" id="{56E35DF4-BBA7-43BA-A666-C7EA260604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2569" y="1798230"/>
            <a:ext cx="2781541" cy="350550"/>
          </a:xfrm>
          <a:prstGeom prst="rect">
            <a:avLst/>
          </a:prstGeom>
        </p:spPr>
      </p:pic>
      <p:sp>
        <p:nvSpPr>
          <p:cNvPr id="143" name="Textfeld 142">
            <a:extLst>
              <a:ext uri="{FF2B5EF4-FFF2-40B4-BE49-F238E27FC236}">
                <a16:creationId xmlns:a16="http://schemas.microsoft.com/office/drawing/2014/main" id="{C37EFDC0-E81E-46B8-8044-4433153B8DC0}"/>
              </a:ext>
            </a:extLst>
          </p:cNvPr>
          <p:cNvSpPr txBox="1"/>
          <p:nvPr/>
        </p:nvSpPr>
        <p:spPr>
          <a:xfrm>
            <a:off x="5340446" y="310531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B99E3FE7-109A-40E3-91F8-9CD6B224E792}"/>
              </a:ext>
            </a:extLst>
          </p:cNvPr>
          <p:cNvSpPr txBox="1"/>
          <p:nvPr/>
        </p:nvSpPr>
        <p:spPr>
          <a:xfrm>
            <a:off x="5393213" y="455152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9E131B1-D44F-4526-9C10-D463E65632DF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246633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450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Cyclin D1 MCF-7 EC50 (3 Biological replicates)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4C8A819-00E5-436F-AC24-88DA972B5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345" y="1873625"/>
            <a:ext cx="2956816" cy="71634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669A306-DD3C-4064-9A38-B068FF90B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301" y="3011564"/>
            <a:ext cx="3002540" cy="61727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1F61A2B-706F-40C8-84C0-5E3BAF7B6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136" y="4135446"/>
            <a:ext cx="3010161" cy="57155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01123FFA-6402-4058-AD46-EACFB1E5C8DE}"/>
              </a:ext>
            </a:extLst>
          </p:cNvPr>
          <p:cNvSpPr txBox="1"/>
          <p:nvPr/>
        </p:nvSpPr>
        <p:spPr>
          <a:xfrm>
            <a:off x="1463601" y="168191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91A1CABD-A955-4DA8-8E20-FD61E68F6B3E}"/>
              </a:ext>
            </a:extLst>
          </p:cNvPr>
          <p:cNvSpPr txBox="1"/>
          <p:nvPr/>
        </p:nvSpPr>
        <p:spPr>
          <a:xfrm>
            <a:off x="2097774" y="168191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E2F2113-3BF5-4F48-89AB-EDC90C3887F7}"/>
              </a:ext>
            </a:extLst>
          </p:cNvPr>
          <p:cNvSpPr txBox="1"/>
          <p:nvPr/>
        </p:nvSpPr>
        <p:spPr>
          <a:xfrm>
            <a:off x="2611463" y="1683517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05F3A4B-9D24-41AA-9822-4BB937387405}"/>
              </a:ext>
            </a:extLst>
          </p:cNvPr>
          <p:cNvSpPr txBox="1"/>
          <p:nvPr/>
        </p:nvSpPr>
        <p:spPr>
          <a:xfrm>
            <a:off x="3507793" y="161950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F76255F5-460C-4C78-B2EB-E012436523FF}"/>
              </a:ext>
            </a:extLst>
          </p:cNvPr>
          <p:cNvSpPr txBox="1"/>
          <p:nvPr/>
        </p:nvSpPr>
        <p:spPr>
          <a:xfrm>
            <a:off x="1881172" y="168191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CC21E38-A673-48F2-891F-8F3B56C2C08B}"/>
              </a:ext>
            </a:extLst>
          </p:cNvPr>
          <p:cNvSpPr txBox="1"/>
          <p:nvPr/>
        </p:nvSpPr>
        <p:spPr>
          <a:xfrm>
            <a:off x="2404782" y="168006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4CA2EEA-BEF9-451D-87A7-7E28D573DB0B}"/>
              </a:ext>
            </a:extLst>
          </p:cNvPr>
          <p:cNvSpPr txBox="1"/>
          <p:nvPr/>
        </p:nvSpPr>
        <p:spPr>
          <a:xfrm>
            <a:off x="2988487" y="168820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163719D1-6DF7-462C-8233-B96FF9ED53DD}"/>
              </a:ext>
            </a:extLst>
          </p:cNvPr>
          <p:cNvSpPr txBox="1"/>
          <p:nvPr/>
        </p:nvSpPr>
        <p:spPr>
          <a:xfrm>
            <a:off x="3278291" y="168191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3B7FBBA5-CF41-4624-8379-8930D5600B36}"/>
              </a:ext>
            </a:extLst>
          </p:cNvPr>
          <p:cNvSpPr txBox="1"/>
          <p:nvPr/>
        </p:nvSpPr>
        <p:spPr>
          <a:xfrm>
            <a:off x="550864" y="198274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Cyclin D1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BDE7D5C6-A3E1-454C-A930-1F0228355A98}"/>
              </a:ext>
            </a:extLst>
          </p:cNvPr>
          <p:cNvSpPr txBox="1"/>
          <p:nvPr/>
        </p:nvSpPr>
        <p:spPr>
          <a:xfrm>
            <a:off x="1448529" y="2752178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481E3FCC-FBBD-497A-BF71-E42693298763}"/>
              </a:ext>
            </a:extLst>
          </p:cNvPr>
          <p:cNvSpPr txBox="1"/>
          <p:nvPr/>
        </p:nvSpPr>
        <p:spPr>
          <a:xfrm>
            <a:off x="2427334" y="2717384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1AFBEA51-E5E1-400E-B4B7-6C7C5DEF3197}"/>
              </a:ext>
            </a:extLst>
          </p:cNvPr>
          <p:cNvSpPr txBox="1"/>
          <p:nvPr/>
        </p:nvSpPr>
        <p:spPr>
          <a:xfrm>
            <a:off x="2781093" y="275352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6C9C9B35-761D-41FA-AAA9-6B3BC29BE73F}"/>
              </a:ext>
            </a:extLst>
          </p:cNvPr>
          <p:cNvSpPr txBox="1"/>
          <p:nvPr/>
        </p:nvSpPr>
        <p:spPr>
          <a:xfrm>
            <a:off x="3088535" y="274718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655F1E1D-0117-48C5-A666-AD26C5C4ACEB}"/>
              </a:ext>
            </a:extLst>
          </p:cNvPr>
          <p:cNvSpPr txBox="1"/>
          <p:nvPr/>
        </p:nvSpPr>
        <p:spPr>
          <a:xfrm>
            <a:off x="3372833" y="274975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2E47B119-F517-439B-BED9-03CA97E73AB0}"/>
              </a:ext>
            </a:extLst>
          </p:cNvPr>
          <p:cNvSpPr txBox="1"/>
          <p:nvPr/>
        </p:nvSpPr>
        <p:spPr>
          <a:xfrm>
            <a:off x="3664050" y="274718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14F777D4-E8ED-4137-AF86-A35D6D8F5779}"/>
              </a:ext>
            </a:extLst>
          </p:cNvPr>
          <p:cNvSpPr txBox="1"/>
          <p:nvPr/>
        </p:nvSpPr>
        <p:spPr>
          <a:xfrm>
            <a:off x="550864" y="306013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Cyclin D1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0ABA0EE8-E255-404D-A4D2-AB29770E60FC}"/>
              </a:ext>
            </a:extLst>
          </p:cNvPr>
          <p:cNvSpPr txBox="1"/>
          <p:nvPr/>
        </p:nvSpPr>
        <p:spPr>
          <a:xfrm>
            <a:off x="252035" y="4201671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Cyclin D1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10EE949E-8DF0-45D2-9050-E33143E89D04}"/>
              </a:ext>
            </a:extLst>
          </p:cNvPr>
          <p:cNvSpPr txBox="1"/>
          <p:nvPr/>
        </p:nvSpPr>
        <p:spPr>
          <a:xfrm>
            <a:off x="1374346" y="3949707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97CFEBFB-FFD8-4D4B-BA20-85DC2661428B}"/>
              </a:ext>
            </a:extLst>
          </p:cNvPr>
          <p:cNvSpPr txBox="1"/>
          <p:nvPr/>
        </p:nvSpPr>
        <p:spPr>
          <a:xfrm>
            <a:off x="2353151" y="3914913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CA25AC38-90D6-4806-B290-CE410B612F52}"/>
              </a:ext>
            </a:extLst>
          </p:cNvPr>
          <p:cNvSpPr txBox="1"/>
          <p:nvPr/>
        </p:nvSpPr>
        <p:spPr>
          <a:xfrm>
            <a:off x="2669233" y="397360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94791D1F-7566-469D-88A9-4CF648EB35C8}"/>
              </a:ext>
            </a:extLst>
          </p:cNvPr>
          <p:cNvSpPr txBox="1"/>
          <p:nvPr/>
        </p:nvSpPr>
        <p:spPr>
          <a:xfrm>
            <a:off x="2976675" y="396726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33AFFF16-9F18-4B11-9238-47C2AEE121B0}"/>
              </a:ext>
            </a:extLst>
          </p:cNvPr>
          <p:cNvSpPr txBox="1"/>
          <p:nvPr/>
        </p:nvSpPr>
        <p:spPr>
          <a:xfrm>
            <a:off x="3260973" y="396983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65E6BFFF-728F-423D-BFA5-F7BCCDAEB0B2}"/>
              </a:ext>
            </a:extLst>
          </p:cNvPr>
          <p:cNvSpPr txBox="1"/>
          <p:nvPr/>
        </p:nvSpPr>
        <p:spPr>
          <a:xfrm>
            <a:off x="3552190" y="396726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92" name="Grafik 91">
            <a:extLst>
              <a:ext uri="{FF2B5EF4-FFF2-40B4-BE49-F238E27FC236}">
                <a16:creationId xmlns:a16="http://schemas.microsoft.com/office/drawing/2014/main" id="{A64D8EB1-9F4E-4D41-A6B4-3DC951B4B4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1" t="42133" r="25816" b="43315"/>
          <a:stretch/>
        </p:blipFill>
        <p:spPr>
          <a:xfrm>
            <a:off x="5932277" y="4069894"/>
            <a:ext cx="3000995" cy="732476"/>
          </a:xfrm>
          <a:prstGeom prst="rect">
            <a:avLst/>
          </a:prstGeom>
        </p:spPr>
      </p:pic>
      <p:sp>
        <p:nvSpPr>
          <p:cNvPr id="94" name="Textfeld 93">
            <a:extLst>
              <a:ext uri="{FF2B5EF4-FFF2-40B4-BE49-F238E27FC236}">
                <a16:creationId xmlns:a16="http://schemas.microsoft.com/office/drawing/2014/main" id="{F1C9B3C1-CC21-444C-9AA0-0FB44E670C19}"/>
              </a:ext>
            </a:extLst>
          </p:cNvPr>
          <p:cNvSpPr txBox="1"/>
          <p:nvPr/>
        </p:nvSpPr>
        <p:spPr>
          <a:xfrm>
            <a:off x="6005601" y="3984501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3F566578-26EE-4185-9F4D-42D26FED4182}"/>
              </a:ext>
            </a:extLst>
          </p:cNvPr>
          <p:cNvSpPr txBox="1"/>
          <p:nvPr/>
        </p:nvSpPr>
        <p:spPr>
          <a:xfrm>
            <a:off x="6984406" y="3949707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98" name="Grafik 97" descr="Ein Bild, das Ebene, Foto, Flugzeug, alt enthält.&#10;&#10;Automatisch generierte Beschreibung">
            <a:extLst>
              <a:ext uri="{FF2B5EF4-FFF2-40B4-BE49-F238E27FC236}">
                <a16:creationId xmlns:a16="http://schemas.microsoft.com/office/drawing/2014/main" id="{07099BD3-41F5-445A-BFB7-CF9476FAC9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t="37263" r="25136" b="39695"/>
          <a:stretch/>
        </p:blipFill>
        <p:spPr>
          <a:xfrm>
            <a:off x="5384976" y="2916859"/>
            <a:ext cx="3359451" cy="957006"/>
          </a:xfrm>
          <a:prstGeom prst="rect">
            <a:avLst/>
          </a:prstGeom>
        </p:spPr>
      </p:pic>
      <p:sp>
        <p:nvSpPr>
          <p:cNvPr id="100" name="Textfeld 99">
            <a:extLst>
              <a:ext uri="{FF2B5EF4-FFF2-40B4-BE49-F238E27FC236}">
                <a16:creationId xmlns:a16="http://schemas.microsoft.com/office/drawing/2014/main" id="{E0385178-CD92-4C85-90E8-D8CABFC16842}"/>
              </a:ext>
            </a:extLst>
          </p:cNvPr>
          <p:cNvSpPr txBox="1"/>
          <p:nvPr/>
        </p:nvSpPr>
        <p:spPr>
          <a:xfrm>
            <a:off x="5973807" y="3029949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0F74E082-C6BD-4A67-80DC-01D02F587F0A}"/>
              </a:ext>
            </a:extLst>
          </p:cNvPr>
          <p:cNvSpPr txBox="1"/>
          <p:nvPr/>
        </p:nvSpPr>
        <p:spPr>
          <a:xfrm>
            <a:off x="6952612" y="2995155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3D9107E7-7D6F-483E-A5BB-61E6CECB53D4}"/>
              </a:ext>
            </a:extLst>
          </p:cNvPr>
          <p:cNvSpPr txBox="1"/>
          <p:nvPr/>
        </p:nvSpPr>
        <p:spPr>
          <a:xfrm>
            <a:off x="6009383" y="175061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DA5D51F7-8ED2-47B4-ADE4-602DE956CEC0}"/>
              </a:ext>
            </a:extLst>
          </p:cNvPr>
          <p:cNvSpPr txBox="1"/>
          <p:nvPr/>
        </p:nvSpPr>
        <p:spPr>
          <a:xfrm>
            <a:off x="6643556" y="1750618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50BC8FEB-B25A-4341-92B8-B7952E761F3C}"/>
              </a:ext>
            </a:extLst>
          </p:cNvPr>
          <p:cNvSpPr txBox="1"/>
          <p:nvPr/>
        </p:nvSpPr>
        <p:spPr>
          <a:xfrm>
            <a:off x="7157245" y="1752220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06E1CAAD-50DC-4C30-A610-809BB77BE021}"/>
              </a:ext>
            </a:extLst>
          </p:cNvPr>
          <p:cNvSpPr txBox="1"/>
          <p:nvPr/>
        </p:nvSpPr>
        <p:spPr>
          <a:xfrm>
            <a:off x="8053575" y="1688208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831CEE07-C7F1-4695-A99C-C54A63681AAA}"/>
              </a:ext>
            </a:extLst>
          </p:cNvPr>
          <p:cNvSpPr txBox="1"/>
          <p:nvPr/>
        </p:nvSpPr>
        <p:spPr>
          <a:xfrm>
            <a:off x="6426954" y="175061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4D8D61FA-DA07-4017-A6E9-80FC437C5D28}"/>
              </a:ext>
            </a:extLst>
          </p:cNvPr>
          <p:cNvSpPr txBox="1"/>
          <p:nvPr/>
        </p:nvSpPr>
        <p:spPr>
          <a:xfrm>
            <a:off x="6950564" y="174877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90F2EAE3-252D-4BBB-9103-FF054038C06D}"/>
              </a:ext>
            </a:extLst>
          </p:cNvPr>
          <p:cNvSpPr txBox="1"/>
          <p:nvPr/>
        </p:nvSpPr>
        <p:spPr>
          <a:xfrm>
            <a:off x="7534269" y="175691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FD296266-090C-424B-86A0-B349B3A85D00}"/>
              </a:ext>
            </a:extLst>
          </p:cNvPr>
          <p:cNvSpPr txBox="1"/>
          <p:nvPr/>
        </p:nvSpPr>
        <p:spPr>
          <a:xfrm>
            <a:off x="7824073" y="175061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120" name="Grafik 119">
            <a:extLst>
              <a:ext uri="{FF2B5EF4-FFF2-40B4-BE49-F238E27FC236}">
                <a16:creationId xmlns:a16="http://schemas.microsoft.com/office/drawing/2014/main" id="{9E44BFCA-DE9A-40D0-AC41-36ADD9DC36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1228" y="1998445"/>
            <a:ext cx="2949196" cy="373412"/>
          </a:xfrm>
          <a:prstGeom prst="rect">
            <a:avLst/>
          </a:prstGeom>
        </p:spPr>
      </p:pic>
      <p:sp>
        <p:nvSpPr>
          <p:cNvPr id="122" name="Textfeld 121">
            <a:extLst>
              <a:ext uri="{FF2B5EF4-FFF2-40B4-BE49-F238E27FC236}">
                <a16:creationId xmlns:a16="http://schemas.microsoft.com/office/drawing/2014/main" id="{40DE464E-DAC9-463B-BFA0-B445180A4740}"/>
              </a:ext>
            </a:extLst>
          </p:cNvPr>
          <p:cNvSpPr txBox="1"/>
          <p:nvPr/>
        </p:nvSpPr>
        <p:spPr>
          <a:xfrm>
            <a:off x="5258377" y="2066843"/>
            <a:ext cx="9495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C0B12868-1460-4519-89B9-FF6F2755A091}"/>
              </a:ext>
            </a:extLst>
          </p:cNvPr>
          <p:cNvSpPr txBox="1"/>
          <p:nvPr/>
        </p:nvSpPr>
        <p:spPr>
          <a:xfrm>
            <a:off x="5257311" y="3346653"/>
            <a:ext cx="9495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47" name="Textfeld 146">
            <a:extLst>
              <a:ext uri="{FF2B5EF4-FFF2-40B4-BE49-F238E27FC236}">
                <a16:creationId xmlns:a16="http://schemas.microsoft.com/office/drawing/2014/main" id="{11E765DD-B6F1-4CAF-B02F-EC1193BB016A}"/>
              </a:ext>
            </a:extLst>
          </p:cNvPr>
          <p:cNvSpPr txBox="1"/>
          <p:nvPr/>
        </p:nvSpPr>
        <p:spPr>
          <a:xfrm>
            <a:off x="5257310" y="4377633"/>
            <a:ext cx="9495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391C4DE8-8511-479B-B90A-178904CE4D8E}"/>
              </a:ext>
            </a:extLst>
          </p:cNvPr>
          <p:cNvSpPr txBox="1"/>
          <p:nvPr/>
        </p:nvSpPr>
        <p:spPr>
          <a:xfrm>
            <a:off x="7334663" y="302855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23B0ED47-64AF-4790-80B2-4D1D8023FD1B}"/>
              </a:ext>
            </a:extLst>
          </p:cNvPr>
          <p:cNvSpPr txBox="1"/>
          <p:nvPr/>
        </p:nvSpPr>
        <p:spPr>
          <a:xfrm>
            <a:off x="7642105" y="302221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3" name="Textfeld 152">
            <a:extLst>
              <a:ext uri="{FF2B5EF4-FFF2-40B4-BE49-F238E27FC236}">
                <a16:creationId xmlns:a16="http://schemas.microsoft.com/office/drawing/2014/main" id="{414FDC49-519F-49CD-BA6B-3355F11B0D49}"/>
              </a:ext>
            </a:extLst>
          </p:cNvPr>
          <p:cNvSpPr txBox="1"/>
          <p:nvPr/>
        </p:nvSpPr>
        <p:spPr>
          <a:xfrm>
            <a:off x="7926403" y="302478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5" name="Textfeld 154">
            <a:extLst>
              <a:ext uri="{FF2B5EF4-FFF2-40B4-BE49-F238E27FC236}">
                <a16:creationId xmlns:a16="http://schemas.microsoft.com/office/drawing/2014/main" id="{33034078-1D3A-4FDB-8281-A6B4D80E4939}"/>
              </a:ext>
            </a:extLst>
          </p:cNvPr>
          <p:cNvSpPr txBox="1"/>
          <p:nvPr/>
        </p:nvSpPr>
        <p:spPr>
          <a:xfrm>
            <a:off x="8217620" y="302221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A171E6BD-70DD-441B-A151-4DD0D18197A5}"/>
              </a:ext>
            </a:extLst>
          </p:cNvPr>
          <p:cNvSpPr txBox="1"/>
          <p:nvPr/>
        </p:nvSpPr>
        <p:spPr>
          <a:xfrm>
            <a:off x="7394219" y="400213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9" name="Textfeld 158">
            <a:extLst>
              <a:ext uri="{FF2B5EF4-FFF2-40B4-BE49-F238E27FC236}">
                <a16:creationId xmlns:a16="http://schemas.microsoft.com/office/drawing/2014/main" id="{E5148BFE-5D05-4090-9962-E51DAEE1B118}"/>
              </a:ext>
            </a:extLst>
          </p:cNvPr>
          <p:cNvSpPr txBox="1"/>
          <p:nvPr/>
        </p:nvSpPr>
        <p:spPr>
          <a:xfrm>
            <a:off x="7701661" y="399579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61" name="Textfeld 160">
            <a:extLst>
              <a:ext uri="{FF2B5EF4-FFF2-40B4-BE49-F238E27FC236}">
                <a16:creationId xmlns:a16="http://schemas.microsoft.com/office/drawing/2014/main" id="{6EDE2DC3-44EE-4B8B-86CE-ADBB4BFF77C2}"/>
              </a:ext>
            </a:extLst>
          </p:cNvPr>
          <p:cNvSpPr txBox="1"/>
          <p:nvPr/>
        </p:nvSpPr>
        <p:spPr>
          <a:xfrm>
            <a:off x="7985959" y="399836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63" name="Textfeld 162">
            <a:extLst>
              <a:ext uri="{FF2B5EF4-FFF2-40B4-BE49-F238E27FC236}">
                <a16:creationId xmlns:a16="http://schemas.microsoft.com/office/drawing/2014/main" id="{B5C7127B-7E33-421C-8523-52A4C1EB1F0F}"/>
              </a:ext>
            </a:extLst>
          </p:cNvPr>
          <p:cNvSpPr txBox="1"/>
          <p:nvPr/>
        </p:nvSpPr>
        <p:spPr>
          <a:xfrm>
            <a:off x="8277176" y="399579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AFC7018-11D3-4A1E-90F5-C1339CFE259C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416650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450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pRB D1 MCF-7 EC50 (3 Biological replicates)</a:t>
            </a:r>
          </a:p>
        </p:txBody>
      </p:sp>
      <p:pic>
        <p:nvPicPr>
          <p:cNvPr id="3" name="Grafik 2" descr="Ein Bild, das fliegend, Vogel, Flugzeug, Ebene enthält.&#10;&#10;Automatisch generierte Beschreibung">
            <a:extLst>
              <a:ext uri="{FF2B5EF4-FFF2-40B4-BE49-F238E27FC236}">
                <a16:creationId xmlns:a16="http://schemas.microsoft.com/office/drawing/2014/main" id="{3928AAE4-E950-4E75-AA24-9F41935145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7" t="35008" r="25833" b="46342"/>
          <a:stretch/>
        </p:blipFill>
        <p:spPr>
          <a:xfrm>
            <a:off x="807891" y="2915944"/>
            <a:ext cx="3255176" cy="80689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600D3FD-F1A7-4260-B1F1-AD3B863DAD3E}"/>
              </a:ext>
            </a:extLst>
          </p:cNvPr>
          <p:cNvSpPr txBox="1"/>
          <p:nvPr/>
        </p:nvSpPr>
        <p:spPr>
          <a:xfrm>
            <a:off x="1380880" y="2828013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8B72A2-47E9-46B2-8A4D-44E5D2293356}"/>
              </a:ext>
            </a:extLst>
          </p:cNvPr>
          <p:cNvSpPr txBox="1"/>
          <p:nvPr/>
        </p:nvSpPr>
        <p:spPr>
          <a:xfrm>
            <a:off x="2359685" y="2793219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6" name="Grafik 5" descr="Ein Bild, das Regen, Natur, Vogel, sitzend enthält.&#10;&#10;Automatisch generierte Beschreibung">
            <a:extLst>
              <a:ext uri="{FF2B5EF4-FFF2-40B4-BE49-F238E27FC236}">
                <a16:creationId xmlns:a16="http://schemas.microsoft.com/office/drawing/2014/main" id="{392668AE-428D-492D-A68B-D73E3261BE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0" t="46698" r="28120" b="40593"/>
          <a:stretch/>
        </p:blipFill>
        <p:spPr>
          <a:xfrm>
            <a:off x="1380880" y="4416606"/>
            <a:ext cx="2581047" cy="55132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6F13391-1CCB-4D5C-AF21-D089FD436BC6}"/>
              </a:ext>
            </a:extLst>
          </p:cNvPr>
          <p:cNvSpPr txBox="1"/>
          <p:nvPr/>
        </p:nvSpPr>
        <p:spPr>
          <a:xfrm>
            <a:off x="1398959" y="4192337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F1298F-81D7-4261-875D-55A5DD05A474}"/>
              </a:ext>
            </a:extLst>
          </p:cNvPr>
          <p:cNvSpPr txBox="1"/>
          <p:nvPr/>
        </p:nvSpPr>
        <p:spPr>
          <a:xfrm>
            <a:off x="2359685" y="4078052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DBF4F8C-391E-4DB1-A298-1EEB26C20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404" y="1613507"/>
            <a:ext cx="2872989" cy="944962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3DB0163-9677-4EB6-AF3D-5FFD79E07964}"/>
              </a:ext>
            </a:extLst>
          </p:cNvPr>
          <p:cNvSpPr txBox="1"/>
          <p:nvPr/>
        </p:nvSpPr>
        <p:spPr>
          <a:xfrm>
            <a:off x="1450507" y="138926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022D556-13B4-4CC8-90F1-D955AAE6500C}"/>
              </a:ext>
            </a:extLst>
          </p:cNvPr>
          <p:cNvSpPr txBox="1"/>
          <p:nvPr/>
        </p:nvSpPr>
        <p:spPr>
          <a:xfrm>
            <a:off x="2084680" y="138926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5CF107F-E74A-4C95-97EE-C4A151AA7EFF}"/>
              </a:ext>
            </a:extLst>
          </p:cNvPr>
          <p:cNvSpPr txBox="1"/>
          <p:nvPr/>
        </p:nvSpPr>
        <p:spPr>
          <a:xfrm>
            <a:off x="2598369" y="1390867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AB23422-58F7-4D0F-B562-FB2925B7BD45}"/>
              </a:ext>
            </a:extLst>
          </p:cNvPr>
          <p:cNvSpPr txBox="1"/>
          <p:nvPr/>
        </p:nvSpPr>
        <p:spPr>
          <a:xfrm>
            <a:off x="3494699" y="132685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5B2E339-9284-47F8-8E12-B681B9B93F49}"/>
              </a:ext>
            </a:extLst>
          </p:cNvPr>
          <p:cNvSpPr txBox="1"/>
          <p:nvPr/>
        </p:nvSpPr>
        <p:spPr>
          <a:xfrm>
            <a:off x="1868078" y="138926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D02E5CF-9794-4FE9-87A4-83E178631852}"/>
              </a:ext>
            </a:extLst>
          </p:cNvPr>
          <p:cNvSpPr txBox="1"/>
          <p:nvPr/>
        </p:nvSpPr>
        <p:spPr>
          <a:xfrm>
            <a:off x="2391688" y="138741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CD9B6CD-68FB-474C-B0B3-9B777C1D5C69}"/>
              </a:ext>
            </a:extLst>
          </p:cNvPr>
          <p:cNvSpPr txBox="1"/>
          <p:nvPr/>
        </p:nvSpPr>
        <p:spPr>
          <a:xfrm>
            <a:off x="2975393" y="139555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B685AB4-E673-481D-8253-DEBE600EC8E9}"/>
              </a:ext>
            </a:extLst>
          </p:cNvPr>
          <p:cNvSpPr txBox="1"/>
          <p:nvPr/>
        </p:nvSpPr>
        <p:spPr>
          <a:xfrm>
            <a:off x="3265197" y="138926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27" name="Grafik 26" descr="Ein Bild, das Foto, Wasser, Gruppe, alt enthält.&#10;&#10;Automatisch generierte Beschreibung">
            <a:extLst>
              <a:ext uri="{FF2B5EF4-FFF2-40B4-BE49-F238E27FC236}">
                <a16:creationId xmlns:a16="http://schemas.microsoft.com/office/drawing/2014/main" id="{86E5CAF4-6FD6-4149-9DB9-DBCAFA7028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5" t="39957" r="28518" b="41393"/>
          <a:stretch/>
        </p:blipFill>
        <p:spPr>
          <a:xfrm>
            <a:off x="5903068" y="2976943"/>
            <a:ext cx="3814202" cy="873672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9A97FB26-68D9-436C-8194-FB832507767D}"/>
              </a:ext>
            </a:extLst>
          </p:cNvPr>
          <p:cNvSpPr txBox="1"/>
          <p:nvPr/>
        </p:nvSpPr>
        <p:spPr>
          <a:xfrm>
            <a:off x="6791563" y="2862807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5541388-E4BF-4BAC-B660-F731F652F373}"/>
              </a:ext>
            </a:extLst>
          </p:cNvPr>
          <p:cNvSpPr txBox="1"/>
          <p:nvPr/>
        </p:nvSpPr>
        <p:spPr>
          <a:xfrm>
            <a:off x="7770368" y="2828013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32" name="Grafik 31" descr="Ein Bild, das Foto, fliegend, Ebene, Wasser enthält.&#10;&#10;Automatisch generierte Beschreibung">
            <a:extLst>
              <a:ext uri="{FF2B5EF4-FFF2-40B4-BE49-F238E27FC236}">
                <a16:creationId xmlns:a16="http://schemas.microsoft.com/office/drawing/2014/main" id="{9D94F592-900B-4006-8B60-62315A28CF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1" t="42161" r="25658" b="40970"/>
          <a:stretch/>
        </p:blipFill>
        <p:spPr>
          <a:xfrm>
            <a:off x="6513040" y="4210275"/>
            <a:ext cx="3241938" cy="873672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C7A98B18-739A-4977-A126-48B8CDBA931F}"/>
              </a:ext>
            </a:extLst>
          </p:cNvPr>
          <p:cNvSpPr txBox="1"/>
          <p:nvPr/>
        </p:nvSpPr>
        <p:spPr>
          <a:xfrm>
            <a:off x="6791563" y="4210275"/>
            <a:ext cx="11220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 DCA PX-478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573366CC-D847-4BA1-AE0C-AFB544056E17}"/>
              </a:ext>
            </a:extLst>
          </p:cNvPr>
          <p:cNvSpPr txBox="1"/>
          <p:nvPr/>
        </p:nvSpPr>
        <p:spPr>
          <a:xfrm>
            <a:off x="7770368" y="4175481"/>
            <a:ext cx="5166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/>
              <a:t>DCA + PX-478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9D8D104-C3B5-476E-9643-CAFA80D0A8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6438" y="1831518"/>
            <a:ext cx="3078373" cy="32279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C060074-12E3-4671-9182-57FEF43FD2B8}"/>
              </a:ext>
            </a:extLst>
          </p:cNvPr>
          <p:cNvSpPr txBox="1"/>
          <p:nvPr/>
        </p:nvSpPr>
        <p:spPr>
          <a:xfrm>
            <a:off x="6782251" y="1401691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062DF7F1-A008-4AF9-AE90-7A75DE739097}"/>
              </a:ext>
            </a:extLst>
          </p:cNvPr>
          <p:cNvSpPr txBox="1"/>
          <p:nvPr/>
        </p:nvSpPr>
        <p:spPr>
          <a:xfrm>
            <a:off x="7416424" y="1401691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9A042C3-F481-4DCF-95A2-469F1B54B1F2}"/>
              </a:ext>
            </a:extLst>
          </p:cNvPr>
          <p:cNvSpPr txBox="1"/>
          <p:nvPr/>
        </p:nvSpPr>
        <p:spPr>
          <a:xfrm>
            <a:off x="7930113" y="1403293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04B8666-5845-4F08-AEC0-088F33044718}"/>
              </a:ext>
            </a:extLst>
          </p:cNvPr>
          <p:cNvSpPr txBox="1"/>
          <p:nvPr/>
        </p:nvSpPr>
        <p:spPr>
          <a:xfrm>
            <a:off x="8826443" y="1339281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1B73E778-DA31-4DEF-ADD1-0586E677D8A7}"/>
              </a:ext>
            </a:extLst>
          </p:cNvPr>
          <p:cNvSpPr txBox="1"/>
          <p:nvPr/>
        </p:nvSpPr>
        <p:spPr>
          <a:xfrm>
            <a:off x="7199822" y="140169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0CD835D7-4469-4577-AD5F-D7BB0B91B9F3}"/>
              </a:ext>
            </a:extLst>
          </p:cNvPr>
          <p:cNvSpPr txBox="1"/>
          <p:nvPr/>
        </p:nvSpPr>
        <p:spPr>
          <a:xfrm>
            <a:off x="7723432" y="139984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278C4964-AC3B-47D5-A11E-51881F2F9323}"/>
              </a:ext>
            </a:extLst>
          </p:cNvPr>
          <p:cNvSpPr txBox="1"/>
          <p:nvPr/>
        </p:nvSpPr>
        <p:spPr>
          <a:xfrm>
            <a:off x="8307137" y="140798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3D8A77F0-8634-4162-A45A-E7438F9F5792}"/>
              </a:ext>
            </a:extLst>
          </p:cNvPr>
          <p:cNvSpPr txBox="1"/>
          <p:nvPr/>
        </p:nvSpPr>
        <p:spPr>
          <a:xfrm>
            <a:off x="8596941" y="140169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2C75C479-0913-4F93-84F6-B0923455071D}"/>
              </a:ext>
            </a:extLst>
          </p:cNvPr>
          <p:cNvSpPr txBox="1"/>
          <p:nvPr/>
        </p:nvSpPr>
        <p:spPr>
          <a:xfrm>
            <a:off x="2737056" y="283435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BF4C857F-D310-477B-AB28-15E850E54372}"/>
              </a:ext>
            </a:extLst>
          </p:cNvPr>
          <p:cNvSpPr txBox="1"/>
          <p:nvPr/>
        </p:nvSpPr>
        <p:spPr>
          <a:xfrm>
            <a:off x="3044498" y="282801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4" name="Textfeld 73">
            <a:extLst>
              <a:ext uri="{FF2B5EF4-FFF2-40B4-BE49-F238E27FC236}">
                <a16:creationId xmlns:a16="http://schemas.microsoft.com/office/drawing/2014/main" id="{6A54B728-A861-4260-A1FC-161A44B20084}"/>
              </a:ext>
            </a:extLst>
          </p:cNvPr>
          <p:cNvSpPr txBox="1"/>
          <p:nvPr/>
        </p:nvSpPr>
        <p:spPr>
          <a:xfrm>
            <a:off x="3328796" y="283058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5B52879F-9E7B-4605-83DA-465BF2256024}"/>
              </a:ext>
            </a:extLst>
          </p:cNvPr>
          <p:cNvSpPr txBox="1"/>
          <p:nvPr/>
        </p:nvSpPr>
        <p:spPr>
          <a:xfrm>
            <a:off x="3620013" y="282801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3" name="Textfeld 122">
            <a:extLst>
              <a:ext uri="{FF2B5EF4-FFF2-40B4-BE49-F238E27FC236}">
                <a16:creationId xmlns:a16="http://schemas.microsoft.com/office/drawing/2014/main" id="{F97313B8-B5BB-48C3-95EB-5D8DF073EB36}"/>
              </a:ext>
            </a:extLst>
          </p:cNvPr>
          <p:cNvSpPr txBox="1"/>
          <p:nvPr/>
        </p:nvSpPr>
        <p:spPr>
          <a:xfrm>
            <a:off x="2688744" y="415781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B902CBC6-5B62-4B7F-B747-878725ADCA9D}"/>
              </a:ext>
            </a:extLst>
          </p:cNvPr>
          <p:cNvSpPr txBox="1"/>
          <p:nvPr/>
        </p:nvSpPr>
        <p:spPr>
          <a:xfrm>
            <a:off x="2996186" y="415147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3673EE97-4172-4D99-BEA8-D2AFF126391C}"/>
              </a:ext>
            </a:extLst>
          </p:cNvPr>
          <p:cNvSpPr txBox="1"/>
          <p:nvPr/>
        </p:nvSpPr>
        <p:spPr>
          <a:xfrm>
            <a:off x="3280484" y="415404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EF4F4152-18D7-4731-9C37-7192BA42B817}"/>
              </a:ext>
            </a:extLst>
          </p:cNvPr>
          <p:cNvSpPr txBox="1"/>
          <p:nvPr/>
        </p:nvSpPr>
        <p:spPr>
          <a:xfrm>
            <a:off x="3571701" y="415147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1" name="Textfeld 130">
            <a:extLst>
              <a:ext uri="{FF2B5EF4-FFF2-40B4-BE49-F238E27FC236}">
                <a16:creationId xmlns:a16="http://schemas.microsoft.com/office/drawing/2014/main" id="{CCA64C9A-7F1B-4340-A942-A635151E6BF2}"/>
              </a:ext>
            </a:extLst>
          </p:cNvPr>
          <p:cNvSpPr txBox="1"/>
          <p:nvPr/>
        </p:nvSpPr>
        <p:spPr>
          <a:xfrm>
            <a:off x="8157450" y="284730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3" name="Textfeld 132">
            <a:extLst>
              <a:ext uri="{FF2B5EF4-FFF2-40B4-BE49-F238E27FC236}">
                <a16:creationId xmlns:a16="http://schemas.microsoft.com/office/drawing/2014/main" id="{8B9CBA01-58F1-4C80-82C0-7A8373D4906A}"/>
              </a:ext>
            </a:extLst>
          </p:cNvPr>
          <p:cNvSpPr txBox="1"/>
          <p:nvPr/>
        </p:nvSpPr>
        <p:spPr>
          <a:xfrm>
            <a:off x="8464892" y="284096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5" name="Textfeld 134">
            <a:extLst>
              <a:ext uri="{FF2B5EF4-FFF2-40B4-BE49-F238E27FC236}">
                <a16:creationId xmlns:a16="http://schemas.microsoft.com/office/drawing/2014/main" id="{CB90E43A-3D94-40D1-91F3-915A8230DE55}"/>
              </a:ext>
            </a:extLst>
          </p:cNvPr>
          <p:cNvSpPr txBox="1"/>
          <p:nvPr/>
        </p:nvSpPr>
        <p:spPr>
          <a:xfrm>
            <a:off x="8749190" y="284353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7" name="Textfeld 136">
            <a:extLst>
              <a:ext uri="{FF2B5EF4-FFF2-40B4-BE49-F238E27FC236}">
                <a16:creationId xmlns:a16="http://schemas.microsoft.com/office/drawing/2014/main" id="{8C51E4B7-F59E-4A1D-93C2-290D6CF12942}"/>
              </a:ext>
            </a:extLst>
          </p:cNvPr>
          <p:cNvSpPr txBox="1"/>
          <p:nvPr/>
        </p:nvSpPr>
        <p:spPr>
          <a:xfrm>
            <a:off x="9040407" y="284096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9" name="Textfeld 138">
            <a:extLst>
              <a:ext uri="{FF2B5EF4-FFF2-40B4-BE49-F238E27FC236}">
                <a16:creationId xmlns:a16="http://schemas.microsoft.com/office/drawing/2014/main" id="{836CA690-FA7C-4C13-AE8E-93C461F65638}"/>
              </a:ext>
            </a:extLst>
          </p:cNvPr>
          <p:cNvSpPr txBox="1"/>
          <p:nvPr/>
        </p:nvSpPr>
        <p:spPr>
          <a:xfrm>
            <a:off x="8195605" y="421661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41" name="Textfeld 140">
            <a:extLst>
              <a:ext uri="{FF2B5EF4-FFF2-40B4-BE49-F238E27FC236}">
                <a16:creationId xmlns:a16="http://schemas.microsoft.com/office/drawing/2014/main" id="{A4681B0C-9690-4C02-9486-3F28D141D604}"/>
              </a:ext>
            </a:extLst>
          </p:cNvPr>
          <p:cNvSpPr txBox="1"/>
          <p:nvPr/>
        </p:nvSpPr>
        <p:spPr>
          <a:xfrm>
            <a:off x="8503047" y="421027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43" name="Textfeld 142">
            <a:extLst>
              <a:ext uri="{FF2B5EF4-FFF2-40B4-BE49-F238E27FC236}">
                <a16:creationId xmlns:a16="http://schemas.microsoft.com/office/drawing/2014/main" id="{D9316BB2-912D-4A87-B026-FDC7993D8AB6}"/>
              </a:ext>
            </a:extLst>
          </p:cNvPr>
          <p:cNvSpPr txBox="1"/>
          <p:nvPr/>
        </p:nvSpPr>
        <p:spPr>
          <a:xfrm>
            <a:off x="8787345" y="421284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45" name="Textfeld 144">
            <a:extLst>
              <a:ext uri="{FF2B5EF4-FFF2-40B4-BE49-F238E27FC236}">
                <a16:creationId xmlns:a16="http://schemas.microsoft.com/office/drawing/2014/main" id="{C8DC76F5-87D9-44FE-B275-D05CB3637279}"/>
              </a:ext>
            </a:extLst>
          </p:cNvPr>
          <p:cNvSpPr txBox="1"/>
          <p:nvPr/>
        </p:nvSpPr>
        <p:spPr>
          <a:xfrm>
            <a:off x="9078562" y="421027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47" name="Textfeld 146">
            <a:extLst>
              <a:ext uri="{FF2B5EF4-FFF2-40B4-BE49-F238E27FC236}">
                <a16:creationId xmlns:a16="http://schemas.microsoft.com/office/drawing/2014/main" id="{3BA1DE5C-E051-46F6-B7B9-C2EE8BD5C3CE}"/>
              </a:ext>
            </a:extLst>
          </p:cNvPr>
          <p:cNvSpPr txBox="1"/>
          <p:nvPr/>
        </p:nvSpPr>
        <p:spPr>
          <a:xfrm>
            <a:off x="500240" y="1923482"/>
            <a:ext cx="6153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pRB</a:t>
            </a:r>
          </a:p>
        </p:txBody>
      </p:sp>
      <p:sp>
        <p:nvSpPr>
          <p:cNvPr id="149" name="Textfeld 148">
            <a:extLst>
              <a:ext uri="{FF2B5EF4-FFF2-40B4-BE49-F238E27FC236}">
                <a16:creationId xmlns:a16="http://schemas.microsoft.com/office/drawing/2014/main" id="{51530E15-D181-4B0C-8020-BBAACB9315E9}"/>
              </a:ext>
            </a:extLst>
          </p:cNvPr>
          <p:cNvSpPr txBox="1"/>
          <p:nvPr/>
        </p:nvSpPr>
        <p:spPr>
          <a:xfrm>
            <a:off x="500240" y="3289433"/>
            <a:ext cx="6153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pRB</a:t>
            </a:r>
          </a:p>
        </p:txBody>
      </p:sp>
      <p:sp>
        <p:nvSpPr>
          <p:cNvPr id="151" name="Textfeld 150">
            <a:extLst>
              <a:ext uri="{FF2B5EF4-FFF2-40B4-BE49-F238E27FC236}">
                <a16:creationId xmlns:a16="http://schemas.microsoft.com/office/drawing/2014/main" id="{F87E4C84-8F87-4F5E-ADB1-0C88DE98509D}"/>
              </a:ext>
            </a:extLst>
          </p:cNvPr>
          <p:cNvSpPr txBox="1"/>
          <p:nvPr/>
        </p:nvSpPr>
        <p:spPr>
          <a:xfrm>
            <a:off x="534856" y="4494374"/>
            <a:ext cx="6153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pRB</a:t>
            </a:r>
          </a:p>
        </p:txBody>
      </p:sp>
      <p:sp>
        <p:nvSpPr>
          <p:cNvPr id="153" name="Textfeld 152">
            <a:extLst>
              <a:ext uri="{FF2B5EF4-FFF2-40B4-BE49-F238E27FC236}">
                <a16:creationId xmlns:a16="http://schemas.microsoft.com/office/drawing/2014/main" id="{3F43E906-213E-43F3-BF5C-9E77309BB08B}"/>
              </a:ext>
            </a:extLst>
          </p:cNvPr>
          <p:cNvSpPr txBox="1"/>
          <p:nvPr/>
        </p:nvSpPr>
        <p:spPr>
          <a:xfrm>
            <a:off x="5929841" y="1923482"/>
            <a:ext cx="6138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55" name="Textfeld 154">
            <a:extLst>
              <a:ext uri="{FF2B5EF4-FFF2-40B4-BE49-F238E27FC236}">
                <a16:creationId xmlns:a16="http://schemas.microsoft.com/office/drawing/2014/main" id="{C48C7A80-EE0C-4A48-B113-EA626122AFF6}"/>
              </a:ext>
            </a:extLst>
          </p:cNvPr>
          <p:cNvSpPr txBox="1"/>
          <p:nvPr/>
        </p:nvSpPr>
        <p:spPr>
          <a:xfrm>
            <a:off x="5903068" y="3262115"/>
            <a:ext cx="6138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57" name="Textfeld 156">
            <a:extLst>
              <a:ext uri="{FF2B5EF4-FFF2-40B4-BE49-F238E27FC236}">
                <a16:creationId xmlns:a16="http://schemas.microsoft.com/office/drawing/2014/main" id="{586A672B-7F82-456F-8B06-83B2A2806D2C}"/>
              </a:ext>
            </a:extLst>
          </p:cNvPr>
          <p:cNvSpPr txBox="1"/>
          <p:nvPr/>
        </p:nvSpPr>
        <p:spPr>
          <a:xfrm>
            <a:off x="5973074" y="4502397"/>
            <a:ext cx="6138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26C53F3-5242-4D81-9239-CADAD244040D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394876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536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PARP MCF-7 0.5 x EC50 (3 Biological replicates)</a:t>
            </a:r>
          </a:p>
        </p:txBody>
      </p:sp>
      <p:pic>
        <p:nvPicPr>
          <p:cNvPr id="9" name="Grafik 8" descr="Ein Bild, das fliegend, Flugzeug, Luft, Vogel enthält.&#10;&#10;Automatisch generierte Beschreibung">
            <a:extLst>
              <a:ext uri="{FF2B5EF4-FFF2-40B4-BE49-F238E27FC236}">
                <a16:creationId xmlns:a16="http://schemas.microsoft.com/office/drawing/2014/main" id="{8FF6A02A-C24D-4BF8-92A7-16DFD8C1FC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4" t="38989" r="23563" b="44936"/>
          <a:stretch/>
        </p:blipFill>
        <p:spPr>
          <a:xfrm>
            <a:off x="1408577" y="1634667"/>
            <a:ext cx="3355606" cy="818440"/>
          </a:xfrm>
          <a:prstGeom prst="rect">
            <a:avLst/>
          </a:prstGeom>
        </p:spPr>
      </p:pic>
      <p:pic>
        <p:nvPicPr>
          <p:cNvPr id="10" name="Grafik 9" descr="Ein Bild, das Flugzeug, Ebene enthält.&#10;&#10;Automatisch generierte Beschreibung">
            <a:extLst>
              <a:ext uri="{FF2B5EF4-FFF2-40B4-BE49-F238E27FC236}">
                <a16:creationId xmlns:a16="http://schemas.microsoft.com/office/drawing/2014/main" id="{4F732414-7AAE-4EA1-82AC-2D4FAFC1DF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7" t="41239" r="21830" b="42686"/>
          <a:stretch/>
        </p:blipFill>
        <p:spPr>
          <a:xfrm>
            <a:off x="5877304" y="1485008"/>
            <a:ext cx="3472049" cy="729422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2BF69DD-3A61-43D3-AE75-6D7541B72AE6}"/>
              </a:ext>
            </a:extLst>
          </p:cNvPr>
          <p:cNvSpPr txBox="1"/>
          <p:nvPr/>
        </p:nvSpPr>
        <p:spPr>
          <a:xfrm>
            <a:off x="425322" y="1830946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9758004-57A6-4343-9044-14391898F5CE}"/>
              </a:ext>
            </a:extLst>
          </p:cNvPr>
          <p:cNvSpPr txBox="1"/>
          <p:nvPr/>
        </p:nvSpPr>
        <p:spPr>
          <a:xfrm>
            <a:off x="425322" y="198359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cleaved</a:t>
            </a:r>
            <a:r>
              <a:rPr lang="de-DE" sz="900"/>
              <a:t> PARP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B0BBBD3-1CB4-4E05-B791-4DAA92977E5B}"/>
              </a:ext>
            </a:extLst>
          </p:cNvPr>
          <p:cNvSpPr txBox="1"/>
          <p:nvPr/>
        </p:nvSpPr>
        <p:spPr>
          <a:xfrm>
            <a:off x="1319190" y="1421156"/>
            <a:ext cx="242861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/>
              <a:t>Control     NA     DCA       NA   PX-478    NA        </a:t>
            </a:r>
            <a:r>
              <a:rPr lang="de-DE" sz="900" err="1"/>
              <a:t>NA</a:t>
            </a:r>
            <a:endParaRPr lang="de-DE" sz="90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A94428A-78BE-4E12-AB1E-44A67C4F9501}"/>
              </a:ext>
            </a:extLst>
          </p:cNvPr>
          <p:cNvSpPr txBox="1"/>
          <p:nvPr/>
        </p:nvSpPr>
        <p:spPr>
          <a:xfrm>
            <a:off x="3667297" y="1343732"/>
            <a:ext cx="49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/>
              <a:t>DCA + PX-478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52C21CB-76E3-4140-BE2F-5D304D6B34A7}"/>
              </a:ext>
            </a:extLst>
          </p:cNvPr>
          <p:cNvSpPr txBox="1"/>
          <p:nvPr/>
        </p:nvSpPr>
        <p:spPr>
          <a:xfrm>
            <a:off x="5887461" y="1382906"/>
            <a:ext cx="217548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/>
              <a:t>Control  NA     DCA    NA    PX-478  NA     </a:t>
            </a:r>
            <a:r>
              <a:rPr lang="de-DE" sz="900" err="1"/>
              <a:t>NA</a:t>
            </a:r>
            <a:endParaRPr lang="de-DE" sz="90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9056D5F-8739-4668-86BE-124A1451FF47}"/>
              </a:ext>
            </a:extLst>
          </p:cNvPr>
          <p:cNvSpPr txBox="1"/>
          <p:nvPr/>
        </p:nvSpPr>
        <p:spPr>
          <a:xfrm>
            <a:off x="8021699" y="1305946"/>
            <a:ext cx="49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/>
              <a:t>DCA + PX-478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1A80E87-D0E4-4AE4-815D-E834ACCC93D8}"/>
              </a:ext>
            </a:extLst>
          </p:cNvPr>
          <p:cNvSpPr txBox="1"/>
          <p:nvPr/>
        </p:nvSpPr>
        <p:spPr>
          <a:xfrm>
            <a:off x="5563627" y="168641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pic>
        <p:nvPicPr>
          <p:cNvPr id="91" name="Grafik 90">
            <a:extLst>
              <a:ext uri="{FF2B5EF4-FFF2-40B4-BE49-F238E27FC236}">
                <a16:creationId xmlns:a16="http://schemas.microsoft.com/office/drawing/2014/main" id="{9D767A62-9E0D-4FF6-85D5-B8AECC72F2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4" t="45505" r="24349" b="38246"/>
          <a:stretch/>
        </p:blipFill>
        <p:spPr>
          <a:xfrm>
            <a:off x="5079626" y="3429000"/>
            <a:ext cx="3375993" cy="729422"/>
          </a:xfrm>
          <a:prstGeom prst="rect">
            <a:avLst/>
          </a:prstGeom>
        </p:spPr>
      </p:pic>
      <p:pic>
        <p:nvPicPr>
          <p:cNvPr id="93" name="Grafik 92" descr="Ein Bild, das Regen, Foto, sitzend, fliegend enthält.&#10;&#10;Automatisch generierte Beschreibung">
            <a:extLst>
              <a:ext uri="{FF2B5EF4-FFF2-40B4-BE49-F238E27FC236}">
                <a16:creationId xmlns:a16="http://schemas.microsoft.com/office/drawing/2014/main" id="{9F091913-599D-439A-B83E-1A9AAEFC55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1" t="40203" r="24811" b="44612"/>
          <a:stretch/>
        </p:blipFill>
        <p:spPr>
          <a:xfrm>
            <a:off x="751923" y="3429000"/>
            <a:ext cx="3310450" cy="729422"/>
          </a:xfrm>
          <a:prstGeom prst="rect">
            <a:avLst/>
          </a:prstGeom>
        </p:spPr>
      </p:pic>
      <p:sp>
        <p:nvSpPr>
          <p:cNvPr id="97" name="Textfeld 96">
            <a:extLst>
              <a:ext uri="{FF2B5EF4-FFF2-40B4-BE49-F238E27FC236}">
                <a16:creationId xmlns:a16="http://schemas.microsoft.com/office/drawing/2014/main" id="{813E18F5-269F-4336-8214-7B7683BAEFE5}"/>
              </a:ext>
            </a:extLst>
          </p:cNvPr>
          <p:cNvSpPr txBox="1"/>
          <p:nvPr/>
        </p:nvSpPr>
        <p:spPr>
          <a:xfrm>
            <a:off x="1382269" y="3379409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389A45FE-1013-4C2F-B28C-8ECA01659FD3}"/>
              </a:ext>
            </a:extLst>
          </p:cNvPr>
          <p:cNvSpPr txBox="1"/>
          <p:nvPr/>
        </p:nvSpPr>
        <p:spPr>
          <a:xfrm>
            <a:off x="1769176" y="3389596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21ADCB83-B6B5-4216-9074-8EB66E93452B}"/>
              </a:ext>
            </a:extLst>
          </p:cNvPr>
          <p:cNvSpPr txBox="1"/>
          <p:nvPr/>
        </p:nvSpPr>
        <p:spPr>
          <a:xfrm>
            <a:off x="2027842" y="3387509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1D904752-C78A-421D-B4AA-DC5BE867D835}"/>
              </a:ext>
            </a:extLst>
          </p:cNvPr>
          <p:cNvSpPr txBox="1"/>
          <p:nvPr/>
        </p:nvSpPr>
        <p:spPr>
          <a:xfrm>
            <a:off x="2384089" y="331624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869419F1-5E11-400E-93ED-DFD029F9CE36}"/>
              </a:ext>
            </a:extLst>
          </p:cNvPr>
          <p:cNvSpPr txBox="1"/>
          <p:nvPr/>
        </p:nvSpPr>
        <p:spPr>
          <a:xfrm>
            <a:off x="4835137" y="367088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17" name="Textfeld 116">
            <a:extLst>
              <a:ext uri="{FF2B5EF4-FFF2-40B4-BE49-F238E27FC236}">
                <a16:creationId xmlns:a16="http://schemas.microsoft.com/office/drawing/2014/main" id="{BD25C3A4-35FD-4E18-BBEB-725007D5CCFF}"/>
              </a:ext>
            </a:extLst>
          </p:cNvPr>
          <p:cNvSpPr txBox="1"/>
          <p:nvPr/>
        </p:nvSpPr>
        <p:spPr>
          <a:xfrm>
            <a:off x="131452" y="3766713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119" name="Textfeld 118">
            <a:extLst>
              <a:ext uri="{FF2B5EF4-FFF2-40B4-BE49-F238E27FC236}">
                <a16:creationId xmlns:a16="http://schemas.microsoft.com/office/drawing/2014/main" id="{42974131-5FB6-447B-B5E8-D1A4F1D61950}"/>
              </a:ext>
            </a:extLst>
          </p:cNvPr>
          <p:cNvSpPr txBox="1"/>
          <p:nvPr/>
        </p:nvSpPr>
        <p:spPr>
          <a:xfrm>
            <a:off x="131452" y="391936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cleaved</a:t>
            </a:r>
            <a:r>
              <a:rPr lang="de-DE" sz="900"/>
              <a:t> PARP</a:t>
            </a:r>
          </a:p>
        </p:txBody>
      </p:sp>
      <p:pic>
        <p:nvPicPr>
          <p:cNvPr id="147" name="Grafik 146" descr="Ein Bild, das Flugzeug, Regen, sitzend, Ebene enthält.&#10;&#10;Automatisch generierte Beschreibung">
            <a:extLst>
              <a:ext uri="{FF2B5EF4-FFF2-40B4-BE49-F238E27FC236}">
                <a16:creationId xmlns:a16="http://schemas.microsoft.com/office/drawing/2014/main" id="{ECA8D466-CD94-418C-96F7-4D1F893B67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8" t="47091" r="28687" b="35431"/>
          <a:stretch/>
        </p:blipFill>
        <p:spPr>
          <a:xfrm>
            <a:off x="725579" y="5082536"/>
            <a:ext cx="3294140" cy="771394"/>
          </a:xfrm>
          <a:prstGeom prst="rect">
            <a:avLst/>
          </a:prstGeom>
        </p:spPr>
      </p:pic>
      <p:sp>
        <p:nvSpPr>
          <p:cNvPr id="153" name="Textfeld 152">
            <a:extLst>
              <a:ext uri="{FF2B5EF4-FFF2-40B4-BE49-F238E27FC236}">
                <a16:creationId xmlns:a16="http://schemas.microsoft.com/office/drawing/2014/main" id="{8A54262D-58CB-47FF-927C-20816743B376}"/>
              </a:ext>
            </a:extLst>
          </p:cNvPr>
          <p:cNvSpPr txBox="1"/>
          <p:nvPr/>
        </p:nvSpPr>
        <p:spPr>
          <a:xfrm>
            <a:off x="-35744" y="528763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PARP</a:t>
            </a:r>
          </a:p>
        </p:txBody>
      </p:sp>
      <p:sp>
        <p:nvSpPr>
          <p:cNvPr id="155" name="Textfeld 154">
            <a:extLst>
              <a:ext uri="{FF2B5EF4-FFF2-40B4-BE49-F238E27FC236}">
                <a16:creationId xmlns:a16="http://schemas.microsoft.com/office/drawing/2014/main" id="{2B936D00-E0FB-443D-A6C9-DCCF4C99DD71}"/>
              </a:ext>
            </a:extLst>
          </p:cNvPr>
          <p:cNvSpPr txBox="1"/>
          <p:nvPr/>
        </p:nvSpPr>
        <p:spPr>
          <a:xfrm>
            <a:off x="-35744" y="544028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cleaved</a:t>
            </a:r>
            <a:r>
              <a:rPr lang="de-DE" sz="900"/>
              <a:t> PARP</a:t>
            </a:r>
          </a:p>
        </p:txBody>
      </p:sp>
      <p:pic>
        <p:nvPicPr>
          <p:cNvPr id="161" name="Grafik 160">
            <a:extLst>
              <a:ext uri="{FF2B5EF4-FFF2-40B4-BE49-F238E27FC236}">
                <a16:creationId xmlns:a16="http://schemas.microsoft.com/office/drawing/2014/main" id="{71DE5545-ABBD-4EFB-8EC5-B2268AEE86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2" t="42154" r="27441" b="40832"/>
          <a:stretch/>
        </p:blipFill>
        <p:spPr>
          <a:xfrm>
            <a:off x="5674478" y="5059668"/>
            <a:ext cx="2873968" cy="830852"/>
          </a:xfrm>
          <a:prstGeom prst="rect">
            <a:avLst/>
          </a:prstGeom>
        </p:spPr>
      </p:pic>
      <p:sp>
        <p:nvSpPr>
          <p:cNvPr id="167" name="Textfeld 166">
            <a:extLst>
              <a:ext uri="{FF2B5EF4-FFF2-40B4-BE49-F238E27FC236}">
                <a16:creationId xmlns:a16="http://schemas.microsoft.com/office/drawing/2014/main" id="{8C636167-3D89-4076-92FA-B8CF281836A8}"/>
              </a:ext>
            </a:extLst>
          </p:cNvPr>
          <p:cNvSpPr txBox="1"/>
          <p:nvPr/>
        </p:nvSpPr>
        <p:spPr>
          <a:xfrm>
            <a:off x="5195321" y="533778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69" name="Textfeld 168">
            <a:extLst>
              <a:ext uri="{FF2B5EF4-FFF2-40B4-BE49-F238E27FC236}">
                <a16:creationId xmlns:a16="http://schemas.microsoft.com/office/drawing/2014/main" id="{0A7F33F1-A79B-4936-B257-7A5DE25E91FA}"/>
              </a:ext>
            </a:extLst>
          </p:cNvPr>
          <p:cNvSpPr txBox="1"/>
          <p:nvPr/>
        </p:nvSpPr>
        <p:spPr>
          <a:xfrm>
            <a:off x="1408577" y="4784274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2200A772-DC28-4D29-B9AF-617BC9A150BB}"/>
              </a:ext>
            </a:extLst>
          </p:cNvPr>
          <p:cNvSpPr txBox="1"/>
          <p:nvPr/>
        </p:nvSpPr>
        <p:spPr>
          <a:xfrm>
            <a:off x="1795484" y="4794461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73" name="Textfeld 172">
            <a:extLst>
              <a:ext uri="{FF2B5EF4-FFF2-40B4-BE49-F238E27FC236}">
                <a16:creationId xmlns:a16="http://schemas.microsoft.com/office/drawing/2014/main" id="{5EE032B2-6CF6-4780-B976-3D3B52B1DB53}"/>
              </a:ext>
            </a:extLst>
          </p:cNvPr>
          <p:cNvSpPr txBox="1"/>
          <p:nvPr/>
        </p:nvSpPr>
        <p:spPr>
          <a:xfrm>
            <a:off x="2596210" y="4811460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75" name="Textfeld 174">
            <a:extLst>
              <a:ext uri="{FF2B5EF4-FFF2-40B4-BE49-F238E27FC236}">
                <a16:creationId xmlns:a16="http://schemas.microsoft.com/office/drawing/2014/main" id="{55557EE7-4380-44A5-89F0-24F93407060F}"/>
              </a:ext>
            </a:extLst>
          </p:cNvPr>
          <p:cNvSpPr txBox="1"/>
          <p:nvPr/>
        </p:nvSpPr>
        <p:spPr>
          <a:xfrm>
            <a:off x="2952457" y="4740200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77" name="Textfeld 176">
            <a:extLst>
              <a:ext uri="{FF2B5EF4-FFF2-40B4-BE49-F238E27FC236}">
                <a16:creationId xmlns:a16="http://schemas.microsoft.com/office/drawing/2014/main" id="{38A8C4F2-B17F-4E12-89B7-08E24DA8F3D2}"/>
              </a:ext>
            </a:extLst>
          </p:cNvPr>
          <p:cNvSpPr txBox="1"/>
          <p:nvPr/>
        </p:nvSpPr>
        <p:spPr>
          <a:xfrm>
            <a:off x="2120816" y="478427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79" name="Textfeld 178">
            <a:extLst>
              <a:ext uri="{FF2B5EF4-FFF2-40B4-BE49-F238E27FC236}">
                <a16:creationId xmlns:a16="http://schemas.microsoft.com/office/drawing/2014/main" id="{0EB19388-F1C8-4614-871F-8C1D8FD17E61}"/>
              </a:ext>
            </a:extLst>
          </p:cNvPr>
          <p:cNvSpPr txBox="1"/>
          <p:nvPr/>
        </p:nvSpPr>
        <p:spPr>
          <a:xfrm>
            <a:off x="2376656" y="479949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81" name="Textfeld 180">
            <a:extLst>
              <a:ext uri="{FF2B5EF4-FFF2-40B4-BE49-F238E27FC236}">
                <a16:creationId xmlns:a16="http://schemas.microsoft.com/office/drawing/2014/main" id="{97F36DCC-0DFB-4C85-ACD4-2727831FCB42}"/>
              </a:ext>
            </a:extLst>
          </p:cNvPr>
          <p:cNvSpPr txBox="1"/>
          <p:nvPr/>
        </p:nvSpPr>
        <p:spPr>
          <a:xfrm>
            <a:off x="3281677" y="479446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83" name="Textfeld 182">
            <a:extLst>
              <a:ext uri="{FF2B5EF4-FFF2-40B4-BE49-F238E27FC236}">
                <a16:creationId xmlns:a16="http://schemas.microsoft.com/office/drawing/2014/main" id="{486B5A4A-DFDD-4EC1-9378-F6AEDB627088}"/>
              </a:ext>
            </a:extLst>
          </p:cNvPr>
          <p:cNvSpPr txBox="1"/>
          <p:nvPr/>
        </p:nvSpPr>
        <p:spPr>
          <a:xfrm>
            <a:off x="3524315" y="478427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85" name="Textfeld 184">
            <a:extLst>
              <a:ext uri="{FF2B5EF4-FFF2-40B4-BE49-F238E27FC236}">
                <a16:creationId xmlns:a16="http://schemas.microsoft.com/office/drawing/2014/main" id="{306E26CA-0F15-4FA9-A588-E09A68E4384F}"/>
              </a:ext>
            </a:extLst>
          </p:cNvPr>
          <p:cNvSpPr txBox="1"/>
          <p:nvPr/>
        </p:nvSpPr>
        <p:spPr>
          <a:xfrm>
            <a:off x="2759519" y="335290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87" name="Textfeld 186">
            <a:extLst>
              <a:ext uri="{FF2B5EF4-FFF2-40B4-BE49-F238E27FC236}">
                <a16:creationId xmlns:a16="http://schemas.microsoft.com/office/drawing/2014/main" id="{3EB29891-0925-4454-9EFD-3C99DFE64BC9}"/>
              </a:ext>
            </a:extLst>
          </p:cNvPr>
          <p:cNvSpPr txBox="1"/>
          <p:nvPr/>
        </p:nvSpPr>
        <p:spPr>
          <a:xfrm>
            <a:off x="3085216" y="336289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89" name="Textfeld 188">
            <a:extLst>
              <a:ext uri="{FF2B5EF4-FFF2-40B4-BE49-F238E27FC236}">
                <a16:creationId xmlns:a16="http://schemas.microsoft.com/office/drawing/2014/main" id="{6249749E-8445-4FC8-B259-BD6B3E6045E2}"/>
              </a:ext>
            </a:extLst>
          </p:cNvPr>
          <p:cNvSpPr txBox="1"/>
          <p:nvPr/>
        </p:nvSpPr>
        <p:spPr>
          <a:xfrm>
            <a:off x="3410946" y="334927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91" name="Textfeld 190">
            <a:extLst>
              <a:ext uri="{FF2B5EF4-FFF2-40B4-BE49-F238E27FC236}">
                <a16:creationId xmlns:a16="http://schemas.microsoft.com/office/drawing/2014/main" id="{1F708780-0189-4065-90B7-C36C1FF63F88}"/>
              </a:ext>
            </a:extLst>
          </p:cNvPr>
          <p:cNvSpPr txBox="1"/>
          <p:nvPr/>
        </p:nvSpPr>
        <p:spPr>
          <a:xfrm>
            <a:off x="3687180" y="333868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93" name="Textfeld 192">
            <a:extLst>
              <a:ext uri="{FF2B5EF4-FFF2-40B4-BE49-F238E27FC236}">
                <a16:creationId xmlns:a16="http://schemas.microsoft.com/office/drawing/2014/main" id="{94B2FF14-D7DE-4BD9-A332-616B4A45260F}"/>
              </a:ext>
            </a:extLst>
          </p:cNvPr>
          <p:cNvSpPr txBox="1"/>
          <p:nvPr/>
        </p:nvSpPr>
        <p:spPr>
          <a:xfrm>
            <a:off x="5818392" y="3379409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95" name="Textfeld 194">
            <a:extLst>
              <a:ext uri="{FF2B5EF4-FFF2-40B4-BE49-F238E27FC236}">
                <a16:creationId xmlns:a16="http://schemas.microsoft.com/office/drawing/2014/main" id="{6046586F-ABB3-43B0-9D6B-F9319B1A57BE}"/>
              </a:ext>
            </a:extLst>
          </p:cNvPr>
          <p:cNvSpPr txBox="1"/>
          <p:nvPr/>
        </p:nvSpPr>
        <p:spPr>
          <a:xfrm>
            <a:off x="6205299" y="3389596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97" name="Textfeld 196">
            <a:extLst>
              <a:ext uri="{FF2B5EF4-FFF2-40B4-BE49-F238E27FC236}">
                <a16:creationId xmlns:a16="http://schemas.microsoft.com/office/drawing/2014/main" id="{E4DCAAB0-6E90-458C-A9C3-BC2735A08989}"/>
              </a:ext>
            </a:extLst>
          </p:cNvPr>
          <p:cNvSpPr txBox="1"/>
          <p:nvPr/>
        </p:nvSpPr>
        <p:spPr>
          <a:xfrm>
            <a:off x="6463965" y="3387509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99" name="Textfeld 198">
            <a:extLst>
              <a:ext uri="{FF2B5EF4-FFF2-40B4-BE49-F238E27FC236}">
                <a16:creationId xmlns:a16="http://schemas.microsoft.com/office/drawing/2014/main" id="{BDCEC0D1-68C0-46D1-8019-86156F41187A}"/>
              </a:ext>
            </a:extLst>
          </p:cNvPr>
          <p:cNvSpPr txBox="1"/>
          <p:nvPr/>
        </p:nvSpPr>
        <p:spPr>
          <a:xfrm>
            <a:off x="6820212" y="331624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201" name="Textfeld 200">
            <a:extLst>
              <a:ext uri="{FF2B5EF4-FFF2-40B4-BE49-F238E27FC236}">
                <a16:creationId xmlns:a16="http://schemas.microsoft.com/office/drawing/2014/main" id="{40C56F5F-4BFE-4B78-A130-C62014D98652}"/>
              </a:ext>
            </a:extLst>
          </p:cNvPr>
          <p:cNvSpPr txBox="1"/>
          <p:nvPr/>
        </p:nvSpPr>
        <p:spPr>
          <a:xfrm>
            <a:off x="7195642" y="335290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03" name="Textfeld 202">
            <a:extLst>
              <a:ext uri="{FF2B5EF4-FFF2-40B4-BE49-F238E27FC236}">
                <a16:creationId xmlns:a16="http://schemas.microsoft.com/office/drawing/2014/main" id="{EBDAB426-5767-4C90-9E6D-C0F548E5F6A5}"/>
              </a:ext>
            </a:extLst>
          </p:cNvPr>
          <p:cNvSpPr txBox="1"/>
          <p:nvPr/>
        </p:nvSpPr>
        <p:spPr>
          <a:xfrm>
            <a:off x="7483631" y="335346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05" name="Textfeld 204">
            <a:extLst>
              <a:ext uri="{FF2B5EF4-FFF2-40B4-BE49-F238E27FC236}">
                <a16:creationId xmlns:a16="http://schemas.microsoft.com/office/drawing/2014/main" id="{99CC9734-C179-4F75-966B-AA3007CB1428}"/>
              </a:ext>
            </a:extLst>
          </p:cNvPr>
          <p:cNvSpPr txBox="1"/>
          <p:nvPr/>
        </p:nvSpPr>
        <p:spPr>
          <a:xfrm>
            <a:off x="7781080" y="335870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07" name="Textfeld 206">
            <a:extLst>
              <a:ext uri="{FF2B5EF4-FFF2-40B4-BE49-F238E27FC236}">
                <a16:creationId xmlns:a16="http://schemas.microsoft.com/office/drawing/2014/main" id="{3977419C-C53D-4300-BCFA-A14964CFABE7}"/>
              </a:ext>
            </a:extLst>
          </p:cNvPr>
          <p:cNvSpPr txBox="1"/>
          <p:nvPr/>
        </p:nvSpPr>
        <p:spPr>
          <a:xfrm>
            <a:off x="8076168" y="337639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09" name="Textfeld 208">
            <a:extLst>
              <a:ext uri="{FF2B5EF4-FFF2-40B4-BE49-F238E27FC236}">
                <a16:creationId xmlns:a16="http://schemas.microsoft.com/office/drawing/2014/main" id="{BA9C0B95-E892-43EE-95F7-974813675B0A}"/>
              </a:ext>
            </a:extLst>
          </p:cNvPr>
          <p:cNvSpPr txBox="1"/>
          <p:nvPr/>
        </p:nvSpPr>
        <p:spPr>
          <a:xfrm>
            <a:off x="5828207" y="4944252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211" name="Textfeld 210">
            <a:extLst>
              <a:ext uri="{FF2B5EF4-FFF2-40B4-BE49-F238E27FC236}">
                <a16:creationId xmlns:a16="http://schemas.microsoft.com/office/drawing/2014/main" id="{3DCFD2C1-59EC-4019-A0FF-89E62382A0BA}"/>
              </a:ext>
            </a:extLst>
          </p:cNvPr>
          <p:cNvSpPr txBox="1"/>
          <p:nvPr/>
        </p:nvSpPr>
        <p:spPr>
          <a:xfrm>
            <a:off x="6215114" y="4954439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213" name="Textfeld 212">
            <a:extLst>
              <a:ext uri="{FF2B5EF4-FFF2-40B4-BE49-F238E27FC236}">
                <a16:creationId xmlns:a16="http://schemas.microsoft.com/office/drawing/2014/main" id="{30C5AC25-34B4-4925-BB7B-6B2513593978}"/>
              </a:ext>
            </a:extLst>
          </p:cNvPr>
          <p:cNvSpPr txBox="1"/>
          <p:nvPr/>
        </p:nvSpPr>
        <p:spPr>
          <a:xfrm>
            <a:off x="7015840" y="4971438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215" name="Textfeld 214">
            <a:extLst>
              <a:ext uri="{FF2B5EF4-FFF2-40B4-BE49-F238E27FC236}">
                <a16:creationId xmlns:a16="http://schemas.microsoft.com/office/drawing/2014/main" id="{81A7AD1F-2727-423F-A064-C72142C67906}"/>
              </a:ext>
            </a:extLst>
          </p:cNvPr>
          <p:cNvSpPr txBox="1"/>
          <p:nvPr/>
        </p:nvSpPr>
        <p:spPr>
          <a:xfrm>
            <a:off x="7372087" y="4900178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217" name="Textfeld 216">
            <a:extLst>
              <a:ext uri="{FF2B5EF4-FFF2-40B4-BE49-F238E27FC236}">
                <a16:creationId xmlns:a16="http://schemas.microsoft.com/office/drawing/2014/main" id="{035EAC4E-E39C-4D3B-A2A0-71A3CBEFC9BC}"/>
              </a:ext>
            </a:extLst>
          </p:cNvPr>
          <p:cNvSpPr txBox="1"/>
          <p:nvPr/>
        </p:nvSpPr>
        <p:spPr>
          <a:xfrm>
            <a:off x="6540446" y="494425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19" name="Textfeld 218">
            <a:extLst>
              <a:ext uri="{FF2B5EF4-FFF2-40B4-BE49-F238E27FC236}">
                <a16:creationId xmlns:a16="http://schemas.microsoft.com/office/drawing/2014/main" id="{AB064ED5-23FE-405C-821B-16EB0A3EDF65}"/>
              </a:ext>
            </a:extLst>
          </p:cNvPr>
          <p:cNvSpPr txBox="1"/>
          <p:nvPr/>
        </p:nvSpPr>
        <p:spPr>
          <a:xfrm>
            <a:off x="6796286" y="495947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21" name="Textfeld 220">
            <a:extLst>
              <a:ext uri="{FF2B5EF4-FFF2-40B4-BE49-F238E27FC236}">
                <a16:creationId xmlns:a16="http://schemas.microsoft.com/office/drawing/2014/main" id="{2F0FAEFB-2BE0-4449-88F7-ABBC69A388D4}"/>
              </a:ext>
            </a:extLst>
          </p:cNvPr>
          <p:cNvSpPr txBox="1"/>
          <p:nvPr/>
        </p:nvSpPr>
        <p:spPr>
          <a:xfrm>
            <a:off x="7701307" y="495443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23" name="Textfeld 222">
            <a:extLst>
              <a:ext uri="{FF2B5EF4-FFF2-40B4-BE49-F238E27FC236}">
                <a16:creationId xmlns:a16="http://schemas.microsoft.com/office/drawing/2014/main" id="{F77F1FE8-F39D-45FA-8E03-A9EF484B7618}"/>
              </a:ext>
            </a:extLst>
          </p:cNvPr>
          <p:cNvSpPr txBox="1"/>
          <p:nvPr/>
        </p:nvSpPr>
        <p:spPr>
          <a:xfrm>
            <a:off x="7943945" y="494425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BC63DA-14FE-4203-92B4-46E564C0A734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2259008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536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Cyclin D1 MCF-7 0.5 x EC50 (3 Biological replicates)</a:t>
            </a:r>
          </a:p>
        </p:txBody>
      </p:sp>
      <p:pic>
        <p:nvPicPr>
          <p:cNvPr id="3" name="Grafik 2" descr="Ein Bild, das Regen, fliegend, Ebene, Flugzeug enthält.&#10;&#10;Automatisch generierte Beschreibung">
            <a:extLst>
              <a:ext uri="{FF2B5EF4-FFF2-40B4-BE49-F238E27FC236}">
                <a16:creationId xmlns:a16="http://schemas.microsoft.com/office/drawing/2014/main" id="{9166F6D6-3CBB-4862-9F8C-57A509385A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1" t="38989" r="29847" b="44936"/>
          <a:stretch/>
        </p:blipFill>
        <p:spPr>
          <a:xfrm>
            <a:off x="1082804" y="1671503"/>
            <a:ext cx="2895949" cy="70633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4BB40AE-A232-4B8D-8A68-01C1883A4CDB}"/>
              </a:ext>
            </a:extLst>
          </p:cNvPr>
          <p:cNvSpPr txBox="1"/>
          <p:nvPr/>
        </p:nvSpPr>
        <p:spPr>
          <a:xfrm>
            <a:off x="1338816" y="1590995"/>
            <a:ext cx="217548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/>
              <a:t>Control  NA     DCA    NA    PX-478  NA     </a:t>
            </a:r>
            <a:r>
              <a:rPr lang="de-DE" sz="900" err="1"/>
              <a:t>NA</a:t>
            </a:r>
            <a:endParaRPr lang="de-DE" sz="90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132B6A5-4105-40A7-9E98-29ED4E492AC3}"/>
              </a:ext>
            </a:extLst>
          </p:cNvPr>
          <p:cNvSpPr txBox="1"/>
          <p:nvPr/>
        </p:nvSpPr>
        <p:spPr>
          <a:xfrm>
            <a:off x="3473054" y="1514035"/>
            <a:ext cx="49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/>
              <a:t>DCA + PX-478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38CE4B-06E2-45CC-9FA6-3244A718AC57}"/>
              </a:ext>
            </a:extLst>
          </p:cNvPr>
          <p:cNvSpPr txBox="1"/>
          <p:nvPr/>
        </p:nvSpPr>
        <p:spPr>
          <a:xfrm>
            <a:off x="591175" y="1915561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Cyclin</a:t>
            </a:r>
            <a:r>
              <a:rPr lang="de-DE" sz="900"/>
              <a:t> D</a:t>
            </a:r>
          </a:p>
        </p:txBody>
      </p:sp>
      <p:pic>
        <p:nvPicPr>
          <p:cNvPr id="8" name="Grafik 7" descr="Ein Bild, das Flugzeug, Ebene enthält.&#10;&#10;Automatisch generierte Beschreibung">
            <a:extLst>
              <a:ext uri="{FF2B5EF4-FFF2-40B4-BE49-F238E27FC236}">
                <a16:creationId xmlns:a16="http://schemas.microsoft.com/office/drawing/2014/main" id="{E1C2876E-D220-449D-B68C-55C96BAF49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7" t="41239" r="21830" b="42686"/>
          <a:stretch/>
        </p:blipFill>
        <p:spPr>
          <a:xfrm>
            <a:off x="5294879" y="1693097"/>
            <a:ext cx="3472049" cy="7294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345D36A-7A09-4884-9104-092282B4A8F6}"/>
              </a:ext>
            </a:extLst>
          </p:cNvPr>
          <p:cNvSpPr txBox="1"/>
          <p:nvPr/>
        </p:nvSpPr>
        <p:spPr>
          <a:xfrm>
            <a:off x="5305036" y="1590995"/>
            <a:ext cx="217548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/>
              <a:t>Control  NA     DCA    NA    PX-478  NA     </a:t>
            </a:r>
            <a:r>
              <a:rPr lang="de-DE" sz="900" err="1"/>
              <a:t>NA</a:t>
            </a:r>
            <a:endParaRPr lang="de-DE" sz="90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84A257D-5BAC-4675-8AEB-06C220FB9F00}"/>
              </a:ext>
            </a:extLst>
          </p:cNvPr>
          <p:cNvSpPr txBox="1"/>
          <p:nvPr/>
        </p:nvSpPr>
        <p:spPr>
          <a:xfrm>
            <a:off x="7439274" y="1514035"/>
            <a:ext cx="49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/>
              <a:t>DCA + PX-478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355A045-C67B-465B-A4F1-3111F3F0AFE6}"/>
              </a:ext>
            </a:extLst>
          </p:cNvPr>
          <p:cNvSpPr txBox="1"/>
          <p:nvPr/>
        </p:nvSpPr>
        <p:spPr>
          <a:xfrm>
            <a:off x="4981202" y="189450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pic>
        <p:nvPicPr>
          <p:cNvPr id="17" name="Grafik 16" descr="Ein Bild, das Regen, Natur, Fenster, fliegend enthält.&#10;&#10;Automatisch generierte Beschreibung">
            <a:extLst>
              <a:ext uri="{FF2B5EF4-FFF2-40B4-BE49-F238E27FC236}">
                <a16:creationId xmlns:a16="http://schemas.microsoft.com/office/drawing/2014/main" id="{023223F0-BB3B-4C8E-A386-0B25D74458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9" t="45505" r="25136" b="42550"/>
          <a:stretch/>
        </p:blipFill>
        <p:spPr>
          <a:xfrm>
            <a:off x="687582" y="3429000"/>
            <a:ext cx="3291171" cy="560928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75922586-BF5C-4675-A4C4-52994E557351}"/>
              </a:ext>
            </a:extLst>
          </p:cNvPr>
          <p:cNvSpPr txBox="1"/>
          <p:nvPr/>
        </p:nvSpPr>
        <p:spPr>
          <a:xfrm>
            <a:off x="1300255" y="3178779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3931ACF-EDD2-4479-B418-5FBCE7F1234F}"/>
              </a:ext>
            </a:extLst>
          </p:cNvPr>
          <p:cNvSpPr txBox="1"/>
          <p:nvPr/>
        </p:nvSpPr>
        <p:spPr>
          <a:xfrm>
            <a:off x="1687162" y="3188966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9FE1F48-52B6-433C-8754-63455FCB7A51}"/>
              </a:ext>
            </a:extLst>
          </p:cNvPr>
          <p:cNvSpPr txBox="1"/>
          <p:nvPr/>
        </p:nvSpPr>
        <p:spPr>
          <a:xfrm>
            <a:off x="1945828" y="3186879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954CDAA-5FD2-448B-9E39-837B32998B26}"/>
              </a:ext>
            </a:extLst>
          </p:cNvPr>
          <p:cNvSpPr txBox="1"/>
          <p:nvPr/>
        </p:nvSpPr>
        <p:spPr>
          <a:xfrm>
            <a:off x="2302075" y="311561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5B80070-82EE-433F-92F2-047DAFFC0396}"/>
              </a:ext>
            </a:extLst>
          </p:cNvPr>
          <p:cNvSpPr txBox="1"/>
          <p:nvPr/>
        </p:nvSpPr>
        <p:spPr>
          <a:xfrm>
            <a:off x="2723524" y="318474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8A7D0EA-27FE-43ED-8E6C-62ADEF211379}"/>
              </a:ext>
            </a:extLst>
          </p:cNvPr>
          <p:cNvSpPr txBox="1"/>
          <p:nvPr/>
        </p:nvSpPr>
        <p:spPr>
          <a:xfrm>
            <a:off x="3011513" y="318530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658C28F3-9849-4324-AF61-6C998EF7C131}"/>
              </a:ext>
            </a:extLst>
          </p:cNvPr>
          <p:cNvSpPr txBox="1"/>
          <p:nvPr/>
        </p:nvSpPr>
        <p:spPr>
          <a:xfrm>
            <a:off x="3308962" y="3190540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146B5D3-81CE-4FDF-AEE6-056D84370EB2}"/>
              </a:ext>
            </a:extLst>
          </p:cNvPr>
          <p:cNvSpPr txBox="1"/>
          <p:nvPr/>
        </p:nvSpPr>
        <p:spPr>
          <a:xfrm>
            <a:off x="3604050" y="320822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54B598BB-FDBA-4784-9CBD-69A1FF60DB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5" t="44295" r="23364" b="37120"/>
          <a:stretch/>
        </p:blipFill>
        <p:spPr>
          <a:xfrm>
            <a:off x="4626730" y="3178779"/>
            <a:ext cx="3655838" cy="886243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32B8DA6C-4F66-4CA7-A00B-62113D5CC142}"/>
              </a:ext>
            </a:extLst>
          </p:cNvPr>
          <p:cNvSpPr txBox="1"/>
          <p:nvPr/>
        </p:nvSpPr>
        <p:spPr>
          <a:xfrm>
            <a:off x="5374435" y="3114882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8CCBA150-054B-490F-A2CF-D356FF07626B}"/>
              </a:ext>
            </a:extLst>
          </p:cNvPr>
          <p:cNvSpPr txBox="1"/>
          <p:nvPr/>
        </p:nvSpPr>
        <p:spPr>
          <a:xfrm>
            <a:off x="5761342" y="3125069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8DEFCD17-FEE7-4AB1-8661-4D8A0A470932}"/>
              </a:ext>
            </a:extLst>
          </p:cNvPr>
          <p:cNvSpPr txBox="1"/>
          <p:nvPr/>
        </p:nvSpPr>
        <p:spPr>
          <a:xfrm>
            <a:off x="6020008" y="3122982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B49EF981-C1E9-4C55-B249-732547DC2F34}"/>
              </a:ext>
            </a:extLst>
          </p:cNvPr>
          <p:cNvSpPr txBox="1"/>
          <p:nvPr/>
        </p:nvSpPr>
        <p:spPr>
          <a:xfrm>
            <a:off x="6376255" y="3051722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F407F4C7-DF59-43ED-9DB9-3B97B569B0D9}"/>
              </a:ext>
            </a:extLst>
          </p:cNvPr>
          <p:cNvSpPr txBox="1"/>
          <p:nvPr/>
        </p:nvSpPr>
        <p:spPr>
          <a:xfrm>
            <a:off x="6737038" y="3118827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7270A61D-6341-41D4-B78B-546BF7516BAA}"/>
              </a:ext>
            </a:extLst>
          </p:cNvPr>
          <p:cNvSpPr txBox="1"/>
          <p:nvPr/>
        </p:nvSpPr>
        <p:spPr>
          <a:xfrm>
            <a:off x="7025027" y="311938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9174CC3-D8DD-4439-8A08-F0007AAF200F}"/>
              </a:ext>
            </a:extLst>
          </p:cNvPr>
          <p:cNvSpPr txBox="1"/>
          <p:nvPr/>
        </p:nvSpPr>
        <p:spPr>
          <a:xfrm>
            <a:off x="7322476" y="312462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63D9B6A-EB58-42EA-B40F-2B7810D2A6FE}"/>
              </a:ext>
            </a:extLst>
          </p:cNvPr>
          <p:cNvSpPr txBox="1"/>
          <p:nvPr/>
        </p:nvSpPr>
        <p:spPr>
          <a:xfrm>
            <a:off x="7617564" y="314230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9A94F720-94D5-4D22-8094-73CB1D4D9C57}"/>
              </a:ext>
            </a:extLst>
          </p:cNvPr>
          <p:cNvSpPr txBox="1"/>
          <p:nvPr/>
        </p:nvSpPr>
        <p:spPr>
          <a:xfrm>
            <a:off x="4391180" y="3478632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78F0D861-B1A0-437D-A8C5-FD36C69CC431}"/>
              </a:ext>
            </a:extLst>
          </p:cNvPr>
          <p:cNvSpPr txBox="1"/>
          <p:nvPr/>
        </p:nvSpPr>
        <p:spPr>
          <a:xfrm>
            <a:off x="164254" y="3545024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Cyclin</a:t>
            </a:r>
            <a:r>
              <a:rPr lang="de-DE" sz="900"/>
              <a:t> D</a:t>
            </a: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6F487515-1BB0-44CE-B150-1B81DDB1B1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2" t="42154" r="27441" b="40832"/>
          <a:stretch/>
        </p:blipFill>
        <p:spPr>
          <a:xfrm>
            <a:off x="5294879" y="4501641"/>
            <a:ext cx="2873968" cy="830852"/>
          </a:xfrm>
          <a:prstGeom prst="rect">
            <a:avLst/>
          </a:prstGeom>
        </p:spPr>
      </p:pic>
      <p:pic>
        <p:nvPicPr>
          <p:cNvPr id="43" name="Grafik 42" descr="Ein Bild, das Regen, Natur, Vogel, Fenster enthält.&#10;&#10;Automatisch generierte Beschreibung">
            <a:extLst>
              <a:ext uri="{FF2B5EF4-FFF2-40B4-BE49-F238E27FC236}">
                <a16:creationId xmlns:a16="http://schemas.microsoft.com/office/drawing/2014/main" id="{283ED657-5B3B-439B-8BEE-5290D07218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1" t="41873" r="23758" b="41832"/>
          <a:stretch/>
        </p:blipFill>
        <p:spPr>
          <a:xfrm>
            <a:off x="1163563" y="4553553"/>
            <a:ext cx="3119922" cy="790412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0A0C5420-04C7-4A7C-8D35-247B5AB547E3}"/>
              </a:ext>
            </a:extLst>
          </p:cNvPr>
          <p:cNvSpPr txBox="1"/>
          <p:nvPr/>
        </p:nvSpPr>
        <p:spPr>
          <a:xfrm>
            <a:off x="717811" y="463001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Cyclin</a:t>
            </a:r>
            <a:r>
              <a:rPr lang="de-DE" sz="900"/>
              <a:t> D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5190095-8903-4196-AFE3-BFB84B830FC3}"/>
              </a:ext>
            </a:extLst>
          </p:cNvPr>
          <p:cNvSpPr txBox="1"/>
          <p:nvPr/>
        </p:nvSpPr>
        <p:spPr>
          <a:xfrm>
            <a:off x="4815722" y="4779755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D6C22170-356B-4CB5-831F-86D1B5ADCF93}"/>
              </a:ext>
            </a:extLst>
          </p:cNvPr>
          <p:cNvSpPr txBox="1"/>
          <p:nvPr/>
        </p:nvSpPr>
        <p:spPr>
          <a:xfrm>
            <a:off x="1398561" y="4386225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3CE1EC2D-5539-4219-ADF3-D662F2F6B657}"/>
              </a:ext>
            </a:extLst>
          </p:cNvPr>
          <p:cNvSpPr txBox="1"/>
          <p:nvPr/>
        </p:nvSpPr>
        <p:spPr>
          <a:xfrm>
            <a:off x="1785468" y="4396412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F6B18147-8323-405B-90C2-AD7C5FBF22AE}"/>
              </a:ext>
            </a:extLst>
          </p:cNvPr>
          <p:cNvSpPr txBox="1"/>
          <p:nvPr/>
        </p:nvSpPr>
        <p:spPr>
          <a:xfrm>
            <a:off x="2586194" y="4413411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FB0BF471-5F9B-4C0B-B7EE-022056AEA5B7}"/>
              </a:ext>
            </a:extLst>
          </p:cNvPr>
          <p:cNvSpPr txBox="1"/>
          <p:nvPr/>
        </p:nvSpPr>
        <p:spPr>
          <a:xfrm>
            <a:off x="2942441" y="4342151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AFA2234E-5852-46D5-93C1-798581CA2712}"/>
              </a:ext>
            </a:extLst>
          </p:cNvPr>
          <p:cNvSpPr txBox="1"/>
          <p:nvPr/>
        </p:nvSpPr>
        <p:spPr>
          <a:xfrm>
            <a:off x="2110800" y="4386225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BB5D0C28-40A5-4480-9517-03ED80F6117F}"/>
              </a:ext>
            </a:extLst>
          </p:cNvPr>
          <p:cNvSpPr txBox="1"/>
          <p:nvPr/>
        </p:nvSpPr>
        <p:spPr>
          <a:xfrm>
            <a:off x="2366640" y="440144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B131D1AE-D369-4BE1-971C-505785C7F4B6}"/>
              </a:ext>
            </a:extLst>
          </p:cNvPr>
          <p:cNvSpPr txBox="1"/>
          <p:nvPr/>
        </p:nvSpPr>
        <p:spPr>
          <a:xfrm>
            <a:off x="3328223" y="441526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0EDBA13C-08DE-4E45-9BC7-4DFB4A6748CF}"/>
              </a:ext>
            </a:extLst>
          </p:cNvPr>
          <p:cNvSpPr txBox="1"/>
          <p:nvPr/>
        </p:nvSpPr>
        <p:spPr>
          <a:xfrm>
            <a:off x="3599142" y="441450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836B12D3-B410-48BB-BE92-9B29D6690928}"/>
              </a:ext>
            </a:extLst>
          </p:cNvPr>
          <p:cNvSpPr txBox="1"/>
          <p:nvPr/>
        </p:nvSpPr>
        <p:spPr>
          <a:xfrm>
            <a:off x="5490076" y="4443719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641C2B27-5147-408E-8B4C-EE914E4381C8}"/>
              </a:ext>
            </a:extLst>
          </p:cNvPr>
          <p:cNvSpPr txBox="1"/>
          <p:nvPr/>
        </p:nvSpPr>
        <p:spPr>
          <a:xfrm>
            <a:off x="5876983" y="4453906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C7FF007A-DFD7-4717-9F42-277DB31ACDFD}"/>
              </a:ext>
            </a:extLst>
          </p:cNvPr>
          <p:cNvSpPr txBox="1"/>
          <p:nvPr/>
        </p:nvSpPr>
        <p:spPr>
          <a:xfrm>
            <a:off x="6677709" y="4470905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DBEF5354-76EC-4A2B-BAA5-B4CE63B55F14}"/>
              </a:ext>
            </a:extLst>
          </p:cNvPr>
          <p:cNvSpPr txBox="1"/>
          <p:nvPr/>
        </p:nvSpPr>
        <p:spPr>
          <a:xfrm>
            <a:off x="7033956" y="439964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B57A7B8F-A162-4359-9D66-00DD482A7418}"/>
              </a:ext>
            </a:extLst>
          </p:cNvPr>
          <p:cNvSpPr txBox="1"/>
          <p:nvPr/>
        </p:nvSpPr>
        <p:spPr>
          <a:xfrm>
            <a:off x="6202315" y="444371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6EFDB93E-D74C-4354-818E-27CCCD9D2F30}"/>
              </a:ext>
            </a:extLst>
          </p:cNvPr>
          <p:cNvSpPr txBox="1"/>
          <p:nvPr/>
        </p:nvSpPr>
        <p:spPr>
          <a:xfrm>
            <a:off x="6458155" y="445894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7441F1C9-43A8-4AB1-BF3A-28873C9BCDD0}"/>
              </a:ext>
            </a:extLst>
          </p:cNvPr>
          <p:cNvSpPr txBox="1"/>
          <p:nvPr/>
        </p:nvSpPr>
        <p:spPr>
          <a:xfrm>
            <a:off x="7363176" y="445390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42E9638E-3133-4FC1-B780-E4B578C64B3E}"/>
              </a:ext>
            </a:extLst>
          </p:cNvPr>
          <p:cNvSpPr txBox="1"/>
          <p:nvPr/>
        </p:nvSpPr>
        <p:spPr>
          <a:xfrm>
            <a:off x="7605814" y="444371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4AD2284-E141-4830-A771-959A693DB79A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</p:spTree>
    <p:extLst>
      <p:ext uri="{BB962C8B-B14F-4D97-AF65-F5344CB8AC3E}">
        <p14:creationId xmlns:p14="http://schemas.microsoft.com/office/powerpoint/2010/main" val="203020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CFD3BAC-1532-4ED6-BA71-0880E04772FB}"/>
              </a:ext>
            </a:extLst>
          </p:cNvPr>
          <p:cNvSpPr txBox="1"/>
          <p:nvPr/>
        </p:nvSpPr>
        <p:spPr>
          <a:xfrm>
            <a:off x="3400425" y="402193"/>
            <a:ext cx="5366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pRB MCF-7 0.5 x EC50 (3 Biological replicates)</a:t>
            </a:r>
          </a:p>
        </p:txBody>
      </p:sp>
      <p:pic>
        <p:nvPicPr>
          <p:cNvPr id="4" name="Grafik 3" descr="Ein Bild, das Foto, sitzend, Regen, alt enthält.&#10;&#10;Automatisch generierte Beschreibung">
            <a:extLst>
              <a:ext uri="{FF2B5EF4-FFF2-40B4-BE49-F238E27FC236}">
                <a16:creationId xmlns:a16="http://schemas.microsoft.com/office/drawing/2014/main" id="{7FD7F21E-5781-4A16-A30E-D0715B16FD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4" t="36738" r="25947" b="40436"/>
          <a:stretch/>
        </p:blipFill>
        <p:spPr>
          <a:xfrm>
            <a:off x="1096058" y="1467347"/>
            <a:ext cx="3470185" cy="1162185"/>
          </a:xfrm>
          <a:prstGeom prst="rect">
            <a:avLst/>
          </a:prstGeom>
        </p:spPr>
      </p:pic>
      <p:pic>
        <p:nvPicPr>
          <p:cNvPr id="9" name="Grafik 8" descr="Ein Bild, das Foto, alt, Gruppe, Ebene enthält.&#10;&#10;Automatisch generierte Beschreibung">
            <a:extLst>
              <a:ext uri="{FF2B5EF4-FFF2-40B4-BE49-F238E27FC236}">
                <a16:creationId xmlns:a16="http://schemas.microsoft.com/office/drawing/2014/main" id="{2264D207-EC4B-449F-8FFF-2097B0EA9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4" t="37381" r="27247" b="46543"/>
          <a:stretch/>
        </p:blipFill>
        <p:spPr>
          <a:xfrm>
            <a:off x="5287912" y="1426991"/>
            <a:ext cx="3092750" cy="72942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E4B6EB3-9506-431C-BE92-5DAAF866AA22}"/>
              </a:ext>
            </a:extLst>
          </p:cNvPr>
          <p:cNvSpPr txBox="1"/>
          <p:nvPr/>
        </p:nvSpPr>
        <p:spPr>
          <a:xfrm>
            <a:off x="1638928" y="1410165"/>
            <a:ext cx="242861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/>
              <a:t>Control     NA     DCA       NA   PX-478    NA        </a:t>
            </a:r>
            <a:r>
              <a:rPr lang="de-DE" sz="900" err="1"/>
              <a:t>NA</a:t>
            </a:r>
            <a:endParaRPr lang="de-DE" sz="9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5564A76-6401-4597-B555-ED36B5244329}"/>
              </a:ext>
            </a:extLst>
          </p:cNvPr>
          <p:cNvSpPr txBox="1"/>
          <p:nvPr/>
        </p:nvSpPr>
        <p:spPr>
          <a:xfrm>
            <a:off x="3987035" y="1332741"/>
            <a:ext cx="49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/>
              <a:t>DCA + PX-478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144D917-8AC3-4C28-9953-0FC94648F2DC}"/>
              </a:ext>
            </a:extLst>
          </p:cNvPr>
          <p:cNvSpPr txBox="1"/>
          <p:nvPr/>
        </p:nvSpPr>
        <p:spPr>
          <a:xfrm>
            <a:off x="5765765" y="1488368"/>
            <a:ext cx="217548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/>
              <a:t>Control  NA     DCA    NA    PX-478  NA     </a:t>
            </a:r>
            <a:r>
              <a:rPr lang="de-DE" sz="900" err="1"/>
              <a:t>NA</a:t>
            </a:r>
            <a:endParaRPr lang="de-DE" sz="90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0F0DAAF-27D0-45A7-865D-1A8CD1C13351}"/>
              </a:ext>
            </a:extLst>
          </p:cNvPr>
          <p:cNvSpPr txBox="1"/>
          <p:nvPr/>
        </p:nvSpPr>
        <p:spPr>
          <a:xfrm>
            <a:off x="7900003" y="1411408"/>
            <a:ext cx="49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/>
              <a:t>DCA + PX-478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C5C8F7D-A843-4C73-92D1-3C70744950C3}"/>
              </a:ext>
            </a:extLst>
          </p:cNvPr>
          <p:cNvSpPr txBox="1"/>
          <p:nvPr/>
        </p:nvSpPr>
        <p:spPr>
          <a:xfrm>
            <a:off x="604431" y="1925581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pRB</a:t>
            </a:r>
            <a:endParaRPr lang="de-DE" sz="90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88E7A23-28C6-44DB-B56A-7C4E37D4174C}"/>
              </a:ext>
            </a:extLst>
          </p:cNvPr>
          <p:cNvSpPr txBox="1"/>
          <p:nvPr/>
        </p:nvSpPr>
        <p:spPr>
          <a:xfrm>
            <a:off x="5252753" y="1780577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8DFB225F-A3C2-44B9-B744-E0E36C7BEF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4" t="45505" r="24349" b="38246"/>
          <a:stretch/>
        </p:blipFill>
        <p:spPr>
          <a:xfrm>
            <a:off x="5129640" y="3273873"/>
            <a:ext cx="3375993" cy="729422"/>
          </a:xfrm>
          <a:prstGeom prst="rect">
            <a:avLst/>
          </a:prstGeom>
        </p:spPr>
      </p:pic>
      <p:pic>
        <p:nvPicPr>
          <p:cNvPr id="22" name="Grafik 21" descr="Ein Bild, das Regen, Foto, sitzend, fliegend enthält.&#10;&#10;Automatisch generierte Beschreibung">
            <a:extLst>
              <a:ext uri="{FF2B5EF4-FFF2-40B4-BE49-F238E27FC236}">
                <a16:creationId xmlns:a16="http://schemas.microsoft.com/office/drawing/2014/main" id="{36D4E1E6-C474-43D8-AC28-18D28B6435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1" t="40203" r="24811" b="44612"/>
          <a:stretch/>
        </p:blipFill>
        <p:spPr>
          <a:xfrm>
            <a:off x="1122397" y="3279876"/>
            <a:ext cx="3310450" cy="729422"/>
          </a:xfrm>
          <a:prstGeom prst="rect">
            <a:avLst/>
          </a:prstGeom>
        </p:spPr>
      </p:pic>
      <p:sp>
        <p:nvSpPr>
          <p:cNvPr id="74" name="Textfeld 73">
            <a:extLst>
              <a:ext uri="{FF2B5EF4-FFF2-40B4-BE49-F238E27FC236}">
                <a16:creationId xmlns:a16="http://schemas.microsoft.com/office/drawing/2014/main" id="{8882986E-12F3-4C13-BF11-446E90765E03}"/>
              </a:ext>
            </a:extLst>
          </p:cNvPr>
          <p:cNvSpPr txBox="1"/>
          <p:nvPr/>
        </p:nvSpPr>
        <p:spPr>
          <a:xfrm>
            <a:off x="1697939" y="3253005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61661890-D30D-4B91-9B7B-D0DCA113F367}"/>
              </a:ext>
            </a:extLst>
          </p:cNvPr>
          <p:cNvSpPr txBox="1"/>
          <p:nvPr/>
        </p:nvSpPr>
        <p:spPr>
          <a:xfrm>
            <a:off x="2084846" y="3263192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EDBC4A04-21B5-4D68-9D42-9AC9967D2928}"/>
              </a:ext>
            </a:extLst>
          </p:cNvPr>
          <p:cNvSpPr txBox="1"/>
          <p:nvPr/>
        </p:nvSpPr>
        <p:spPr>
          <a:xfrm>
            <a:off x="2343512" y="3261105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5AB0BA7D-F851-49EF-8F30-52BBCD805FDD}"/>
              </a:ext>
            </a:extLst>
          </p:cNvPr>
          <p:cNvSpPr txBox="1"/>
          <p:nvPr/>
        </p:nvSpPr>
        <p:spPr>
          <a:xfrm>
            <a:off x="2699759" y="318984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6181F24F-836B-4EC5-9630-D6F7D4BC1FD1}"/>
              </a:ext>
            </a:extLst>
          </p:cNvPr>
          <p:cNvSpPr txBox="1"/>
          <p:nvPr/>
        </p:nvSpPr>
        <p:spPr>
          <a:xfrm>
            <a:off x="5877345" y="3181745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FEB2EC74-59D2-48B9-9F30-AEE447DFF5A4}"/>
              </a:ext>
            </a:extLst>
          </p:cNvPr>
          <p:cNvSpPr txBox="1"/>
          <p:nvPr/>
        </p:nvSpPr>
        <p:spPr>
          <a:xfrm>
            <a:off x="6264252" y="3191932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E108E0B7-C8BC-49BF-9804-FFA34AF1F8B4}"/>
              </a:ext>
            </a:extLst>
          </p:cNvPr>
          <p:cNvSpPr txBox="1"/>
          <p:nvPr/>
        </p:nvSpPr>
        <p:spPr>
          <a:xfrm>
            <a:off x="6522918" y="3189845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9FDF407E-AFCB-4438-9A71-B51542563CF1}"/>
              </a:ext>
            </a:extLst>
          </p:cNvPr>
          <p:cNvSpPr txBox="1"/>
          <p:nvPr/>
        </p:nvSpPr>
        <p:spPr>
          <a:xfrm>
            <a:off x="6879165" y="3118585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BA5E5E85-EACB-48E5-A360-4AB6A0BB9D57}"/>
              </a:ext>
            </a:extLst>
          </p:cNvPr>
          <p:cNvSpPr txBox="1"/>
          <p:nvPr/>
        </p:nvSpPr>
        <p:spPr>
          <a:xfrm>
            <a:off x="608952" y="343620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pRB</a:t>
            </a:r>
            <a:endParaRPr lang="de-DE" sz="900"/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B7663118-1283-4EEE-8A11-EAD0AB2283CB}"/>
              </a:ext>
            </a:extLst>
          </p:cNvPr>
          <p:cNvSpPr txBox="1"/>
          <p:nvPr/>
        </p:nvSpPr>
        <p:spPr>
          <a:xfrm>
            <a:off x="5048771" y="3523168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pic>
        <p:nvPicPr>
          <p:cNvPr id="94" name="Grafik 93" descr="Ein Bild, das Foto, fliegend, Ebene, Wasser enthält.&#10;&#10;Automatisch generierte Beschreibung">
            <a:extLst>
              <a:ext uri="{FF2B5EF4-FFF2-40B4-BE49-F238E27FC236}">
                <a16:creationId xmlns:a16="http://schemas.microsoft.com/office/drawing/2014/main" id="{D68B0648-DAEA-4334-85E2-41ADAC8455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6" t="42900" r="27441" b="42427"/>
          <a:stretch/>
        </p:blipFill>
        <p:spPr>
          <a:xfrm>
            <a:off x="5981982" y="4619522"/>
            <a:ext cx="2669575" cy="693224"/>
          </a:xfrm>
          <a:prstGeom prst="rect">
            <a:avLst/>
          </a:prstGeom>
        </p:spPr>
      </p:pic>
      <p:pic>
        <p:nvPicPr>
          <p:cNvPr id="96" name="Grafik 95" descr="Ein Bild, das Regen, Natur, Vogel, sitzend enthält.&#10;&#10;Automatisch generierte Beschreibung">
            <a:extLst>
              <a:ext uri="{FF2B5EF4-FFF2-40B4-BE49-F238E27FC236}">
                <a16:creationId xmlns:a16="http://schemas.microsoft.com/office/drawing/2014/main" id="{DAEC5683-8609-4E4E-A402-B20181EAF93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0" t="47625" r="28687" b="41597"/>
          <a:stretch/>
        </p:blipFill>
        <p:spPr>
          <a:xfrm>
            <a:off x="1229993" y="4754401"/>
            <a:ext cx="3202854" cy="491100"/>
          </a:xfrm>
          <a:prstGeom prst="rect">
            <a:avLst/>
          </a:prstGeom>
        </p:spPr>
      </p:pic>
      <p:sp>
        <p:nvSpPr>
          <p:cNvPr id="106" name="Textfeld 105">
            <a:extLst>
              <a:ext uri="{FF2B5EF4-FFF2-40B4-BE49-F238E27FC236}">
                <a16:creationId xmlns:a16="http://schemas.microsoft.com/office/drawing/2014/main" id="{C5BCF79D-F2EF-4240-A9DA-1A8E15185EEE}"/>
              </a:ext>
            </a:extLst>
          </p:cNvPr>
          <p:cNvSpPr txBox="1"/>
          <p:nvPr/>
        </p:nvSpPr>
        <p:spPr>
          <a:xfrm>
            <a:off x="498032" y="478116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pRB</a:t>
            </a:r>
            <a:endParaRPr lang="de-DE" sz="900"/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DA0A62F8-3F5B-4C9C-8267-ECF8738823B4}"/>
              </a:ext>
            </a:extLst>
          </p:cNvPr>
          <p:cNvSpPr txBox="1"/>
          <p:nvPr/>
        </p:nvSpPr>
        <p:spPr>
          <a:xfrm>
            <a:off x="5390744" y="4765109"/>
            <a:ext cx="983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err="1"/>
              <a:t>Actin</a:t>
            </a:r>
            <a:endParaRPr lang="de-DE" sz="900"/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E63F7223-423C-4562-B5C6-17049DCEFC60}"/>
              </a:ext>
            </a:extLst>
          </p:cNvPr>
          <p:cNvSpPr txBox="1"/>
          <p:nvPr/>
        </p:nvSpPr>
        <p:spPr>
          <a:xfrm>
            <a:off x="1835127" y="4495288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5555AE1A-E405-4390-92D9-44683562E3DC}"/>
              </a:ext>
            </a:extLst>
          </p:cNvPr>
          <p:cNvSpPr txBox="1"/>
          <p:nvPr/>
        </p:nvSpPr>
        <p:spPr>
          <a:xfrm>
            <a:off x="2222034" y="4505475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001F9BF5-A94E-4604-B02D-1FA93076BA66}"/>
              </a:ext>
            </a:extLst>
          </p:cNvPr>
          <p:cNvSpPr txBox="1"/>
          <p:nvPr/>
        </p:nvSpPr>
        <p:spPr>
          <a:xfrm>
            <a:off x="3022760" y="4522474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16" name="Textfeld 115">
            <a:extLst>
              <a:ext uri="{FF2B5EF4-FFF2-40B4-BE49-F238E27FC236}">
                <a16:creationId xmlns:a16="http://schemas.microsoft.com/office/drawing/2014/main" id="{CFAB6F40-3D22-4CAA-9573-C65EEFDAB34C}"/>
              </a:ext>
            </a:extLst>
          </p:cNvPr>
          <p:cNvSpPr txBox="1"/>
          <p:nvPr/>
        </p:nvSpPr>
        <p:spPr>
          <a:xfrm>
            <a:off x="3379007" y="4451214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0C400C00-F774-4A68-A3B5-572D63AD6666}"/>
              </a:ext>
            </a:extLst>
          </p:cNvPr>
          <p:cNvSpPr txBox="1"/>
          <p:nvPr/>
        </p:nvSpPr>
        <p:spPr>
          <a:xfrm>
            <a:off x="2547366" y="449528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0" name="Textfeld 119">
            <a:extLst>
              <a:ext uri="{FF2B5EF4-FFF2-40B4-BE49-F238E27FC236}">
                <a16:creationId xmlns:a16="http://schemas.microsoft.com/office/drawing/2014/main" id="{70C2D088-502F-4115-9762-6EADCA7D65E7}"/>
              </a:ext>
            </a:extLst>
          </p:cNvPr>
          <p:cNvSpPr txBox="1"/>
          <p:nvPr/>
        </p:nvSpPr>
        <p:spPr>
          <a:xfrm>
            <a:off x="2803206" y="451051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2" name="Textfeld 121">
            <a:extLst>
              <a:ext uri="{FF2B5EF4-FFF2-40B4-BE49-F238E27FC236}">
                <a16:creationId xmlns:a16="http://schemas.microsoft.com/office/drawing/2014/main" id="{F38D40C5-2FD6-4479-88D1-D50C5555FBE7}"/>
              </a:ext>
            </a:extLst>
          </p:cNvPr>
          <p:cNvSpPr txBox="1"/>
          <p:nvPr/>
        </p:nvSpPr>
        <p:spPr>
          <a:xfrm>
            <a:off x="3764789" y="452432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F53896E6-76F1-4A7F-B7F9-BF013F117057}"/>
              </a:ext>
            </a:extLst>
          </p:cNvPr>
          <p:cNvSpPr txBox="1"/>
          <p:nvPr/>
        </p:nvSpPr>
        <p:spPr>
          <a:xfrm>
            <a:off x="4035708" y="4523569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26" name="Textfeld 125">
            <a:extLst>
              <a:ext uri="{FF2B5EF4-FFF2-40B4-BE49-F238E27FC236}">
                <a16:creationId xmlns:a16="http://schemas.microsoft.com/office/drawing/2014/main" id="{0254964D-54A9-4306-BF8F-CDB343B99ECE}"/>
              </a:ext>
            </a:extLst>
          </p:cNvPr>
          <p:cNvSpPr txBox="1"/>
          <p:nvPr/>
        </p:nvSpPr>
        <p:spPr>
          <a:xfrm>
            <a:off x="5998248" y="4582423"/>
            <a:ext cx="568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/>
              <a:t>Control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BE7F4C15-D35A-4CBC-BA14-E43D7B800895}"/>
              </a:ext>
            </a:extLst>
          </p:cNvPr>
          <p:cNvSpPr txBox="1"/>
          <p:nvPr/>
        </p:nvSpPr>
        <p:spPr>
          <a:xfrm>
            <a:off x="6385155" y="4592610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DCA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27698DA6-540B-4FA9-9E37-DEC606B2EB8C}"/>
              </a:ext>
            </a:extLst>
          </p:cNvPr>
          <p:cNvSpPr txBox="1"/>
          <p:nvPr/>
        </p:nvSpPr>
        <p:spPr>
          <a:xfrm>
            <a:off x="7185881" y="4609609"/>
            <a:ext cx="5116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PX-478</a:t>
            </a:r>
          </a:p>
        </p:txBody>
      </p:sp>
      <p:sp>
        <p:nvSpPr>
          <p:cNvPr id="132" name="Textfeld 131">
            <a:extLst>
              <a:ext uri="{FF2B5EF4-FFF2-40B4-BE49-F238E27FC236}">
                <a16:creationId xmlns:a16="http://schemas.microsoft.com/office/drawing/2014/main" id="{9641150F-D524-4207-8536-FE7305DE5837}"/>
              </a:ext>
            </a:extLst>
          </p:cNvPr>
          <p:cNvSpPr txBox="1"/>
          <p:nvPr/>
        </p:nvSpPr>
        <p:spPr>
          <a:xfrm>
            <a:off x="7542128" y="4538349"/>
            <a:ext cx="568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/>
              <a:t>DCA + PX-478</a:t>
            </a:r>
          </a:p>
        </p:txBody>
      </p:sp>
      <p:sp>
        <p:nvSpPr>
          <p:cNvPr id="134" name="Textfeld 133">
            <a:extLst>
              <a:ext uri="{FF2B5EF4-FFF2-40B4-BE49-F238E27FC236}">
                <a16:creationId xmlns:a16="http://schemas.microsoft.com/office/drawing/2014/main" id="{EC2F5324-8702-4F2F-9609-58AC7D7D003E}"/>
              </a:ext>
            </a:extLst>
          </p:cNvPr>
          <p:cNvSpPr txBox="1"/>
          <p:nvPr/>
        </p:nvSpPr>
        <p:spPr>
          <a:xfrm>
            <a:off x="6710487" y="4582423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6" name="Textfeld 135">
            <a:extLst>
              <a:ext uri="{FF2B5EF4-FFF2-40B4-BE49-F238E27FC236}">
                <a16:creationId xmlns:a16="http://schemas.microsoft.com/office/drawing/2014/main" id="{5EBE86DB-4409-4E1D-9413-A00A21859ED5}"/>
              </a:ext>
            </a:extLst>
          </p:cNvPr>
          <p:cNvSpPr txBox="1"/>
          <p:nvPr/>
        </p:nvSpPr>
        <p:spPr>
          <a:xfrm>
            <a:off x="6966327" y="4597646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8" name="Textfeld 137">
            <a:extLst>
              <a:ext uri="{FF2B5EF4-FFF2-40B4-BE49-F238E27FC236}">
                <a16:creationId xmlns:a16="http://schemas.microsoft.com/office/drawing/2014/main" id="{7769E8A6-27E0-427C-88F2-B44F477F8F4E}"/>
              </a:ext>
            </a:extLst>
          </p:cNvPr>
          <p:cNvSpPr txBox="1"/>
          <p:nvPr/>
        </p:nvSpPr>
        <p:spPr>
          <a:xfrm>
            <a:off x="7927910" y="461146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40" name="Textfeld 139">
            <a:extLst>
              <a:ext uri="{FF2B5EF4-FFF2-40B4-BE49-F238E27FC236}">
                <a16:creationId xmlns:a16="http://schemas.microsoft.com/office/drawing/2014/main" id="{53A451DA-B3C3-4F0A-A395-1B7DCED5FE09}"/>
              </a:ext>
            </a:extLst>
          </p:cNvPr>
          <p:cNvSpPr txBox="1"/>
          <p:nvPr/>
        </p:nvSpPr>
        <p:spPr>
          <a:xfrm>
            <a:off x="8198829" y="4610704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EF353D8-5C3D-4025-88D0-6F78839747FA}"/>
              </a:ext>
            </a:extLst>
          </p:cNvPr>
          <p:cNvSpPr txBox="1"/>
          <p:nvPr/>
        </p:nvSpPr>
        <p:spPr>
          <a:xfrm>
            <a:off x="9387731" y="119266"/>
            <a:ext cx="2775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NA: not applicable (other compounds)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54762F1-5752-46A1-81FC-D4984BAD4525}"/>
              </a:ext>
            </a:extLst>
          </p:cNvPr>
          <p:cNvSpPr txBox="1"/>
          <p:nvPr/>
        </p:nvSpPr>
        <p:spPr>
          <a:xfrm>
            <a:off x="3145334" y="321627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0A9FA25-F1CD-4B08-9A6F-5932DAC3BA7B}"/>
              </a:ext>
            </a:extLst>
          </p:cNvPr>
          <p:cNvSpPr txBox="1"/>
          <p:nvPr/>
        </p:nvSpPr>
        <p:spPr>
          <a:xfrm>
            <a:off x="3452776" y="320993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82C702B-1C4F-4512-A840-D70F07832695}"/>
              </a:ext>
            </a:extLst>
          </p:cNvPr>
          <p:cNvSpPr txBox="1"/>
          <p:nvPr/>
        </p:nvSpPr>
        <p:spPr>
          <a:xfrm>
            <a:off x="3737074" y="321250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973F95C-360E-420C-861C-887FBD96D7FF}"/>
              </a:ext>
            </a:extLst>
          </p:cNvPr>
          <p:cNvSpPr txBox="1"/>
          <p:nvPr/>
        </p:nvSpPr>
        <p:spPr>
          <a:xfrm>
            <a:off x="4028291" y="3209938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3BF279E-25EE-4BDD-BEF1-2F14F3D2AEC5}"/>
              </a:ext>
            </a:extLst>
          </p:cNvPr>
          <p:cNvSpPr txBox="1"/>
          <p:nvPr/>
        </p:nvSpPr>
        <p:spPr>
          <a:xfrm>
            <a:off x="7233206" y="323035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B14B437-E83D-4711-87C7-DD55C711BE26}"/>
              </a:ext>
            </a:extLst>
          </p:cNvPr>
          <p:cNvSpPr txBox="1"/>
          <p:nvPr/>
        </p:nvSpPr>
        <p:spPr>
          <a:xfrm>
            <a:off x="7540648" y="322401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29CC7EE-1AB7-4EAF-8E53-81B8948C0C81}"/>
              </a:ext>
            </a:extLst>
          </p:cNvPr>
          <p:cNvSpPr txBox="1"/>
          <p:nvPr/>
        </p:nvSpPr>
        <p:spPr>
          <a:xfrm>
            <a:off x="7824946" y="322658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BE295E4-A0BE-4F48-A21B-26DE17847F9F}"/>
              </a:ext>
            </a:extLst>
          </p:cNvPr>
          <p:cNvSpPr txBox="1"/>
          <p:nvPr/>
        </p:nvSpPr>
        <p:spPr>
          <a:xfrm>
            <a:off x="8116163" y="3224011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NA</a:t>
            </a:r>
          </a:p>
        </p:txBody>
      </p:sp>
    </p:spTree>
    <p:extLst>
      <p:ext uri="{BB962C8B-B14F-4D97-AF65-F5344CB8AC3E}">
        <p14:creationId xmlns:p14="http://schemas.microsoft.com/office/powerpoint/2010/main" val="6179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714</Words>
  <Application>Microsoft Office PowerPoint</Application>
  <PresentationFormat>Breitbild</PresentationFormat>
  <Paragraphs>412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Jonas Parczyk</dc:creator>
  <cp:lastModifiedBy>Jonas Parczyk</cp:lastModifiedBy>
  <cp:revision>2</cp:revision>
  <dcterms:created xsi:type="dcterms:W3CDTF">2020-09-29T21:22:04Z</dcterms:created>
  <dcterms:modified xsi:type="dcterms:W3CDTF">2020-09-30T20:24:00Z</dcterms:modified>
</cp:coreProperties>
</file>