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00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</p:sldIdLst>
  <p:sldSz cx="6858000" cy="99028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9" userDrawn="1">
          <p15:clr>
            <a:srgbClr val="A4A3A4"/>
          </p15:clr>
        </p15:guide>
        <p15:guide id="2" pos="25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龙 李" initials="龙李" lastIdx="1" clrIdx="0">
    <p:extLst>
      <p:ext uri="{19B8F6BF-5375-455C-9EA6-DF929625EA0E}">
        <p15:presenceInfo xmlns:p15="http://schemas.microsoft.com/office/powerpoint/2012/main" userId="2f101e6ed92b08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992" y="-2588"/>
      </p:cViewPr>
      <p:guideLst>
        <p:guide orient="horz" pos="3119"/>
        <p:guide pos="25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E4B75-855B-45EC-922D-B7CB9830A491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E5C93-249F-4E71-B10B-9F45E5B2D7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51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E5C93-249F-4E71-B10B-9F45E5B2D7C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8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E5C93-249F-4E71-B10B-9F45E5B2D7C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4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0671"/>
            <a:ext cx="5829300" cy="344765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1276"/>
            <a:ext cx="5143500" cy="239089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86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5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234"/>
            <a:ext cx="1478756" cy="839218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234"/>
            <a:ext cx="4350544" cy="839218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20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9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8832"/>
            <a:ext cx="5915025" cy="411929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7102"/>
            <a:ext cx="5915025" cy="216624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52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6169"/>
            <a:ext cx="2914650" cy="6283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6169"/>
            <a:ext cx="2914650" cy="6283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37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236"/>
            <a:ext cx="5915025" cy="19140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7568"/>
            <a:ext cx="2901255" cy="118971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7282"/>
            <a:ext cx="2901255" cy="532047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7568"/>
            <a:ext cx="2915543" cy="118971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7282"/>
            <a:ext cx="2915543" cy="532047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2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87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91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188"/>
            <a:ext cx="2211884" cy="231065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5826"/>
            <a:ext cx="3471863" cy="7037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0848"/>
            <a:ext cx="2211884" cy="55038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90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188"/>
            <a:ext cx="2211884" cy="231065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5826"/>
            <a:ext cx="3471863" cy="7037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0848"/>
            <a:ext cx="2211884" cy="55038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90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236"/>
            <a:ext cx="5915025" cy="191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6169"/>
            <a:ext cx="5915025" cy="6283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78454"/>
            <a:ext cx="1543050" cy="527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9F1FC-7E78-497D-BF81-1FD8BA10DCB0}" type="datetimeFigureOut">
              <a:rPr lang="zh-CN" altLang="en-US" smtClean="0"/>
              <a:t>2026/2/15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78454"/>
            <a:ext cx="2314575" cy="527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78454"/>
            <a:ext cx="1543050" cy="527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DCBF-84EE-4013-995E-BCF045C11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1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e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1.emf"/><Relationship Id="rId21" Type="http://schemas.openxmlformats.org/officeDocument/2006/relationships/image" Target="../media/image10.emf"/><Relationship Id="rId7" Type="http://schemas.openxmlformats.org/officeDocument/2006/relationships/image" Target="../media/image3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9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6" Type="http://schemas.openxmlformats.org/officeDocument/2006/relationships/image" Target="../media/image25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oleObject" Target="../embeddings/oleObject21.bin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1.emf"/><Relationship Id="rId18" Type="http://schemas.openxmlformats.org/officeDocument/2006/relationships/image" Target="../media/image34.png"/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33.emf"/><Relationship Id="rId2" Type="http://schemas.openxmlformats.org/officeDocument/2006/relationships/oleObject" Target="../embeddings/oleObject22.bin"/><Relationship Id="rId16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0.emf"/><Relationship Id="rId5" Type="http://schemas.openxmlformats.org/officeDocument/2006/relationships/image" Target="../media/image27.emf"/><Relationship Id="rId15" Type="http://schemas.openxmlformats.org/officeDocument/2006/relationships/image" Target="../media/image32.e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9.emf"/><Relationship Id="rId14" Type="http://schemas.openxmlformats.org/officeDocument/2006/relationships/oleObject" Target="../embeddings/oleObject2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42.emf"/><Relationship Id="rId3" Type="http://schemas.openxmlformats.org/officeDocument/2006/relationships/oleObject" Target="../embeddings/oleObject30.bin"/><Relationship Id="rId21" Type="http://schemas.openxmlformats.org/officeDocument/2006/relationships/image" Target="../media/image44.emf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37.bin"/><Relationship Id="rId25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emf"/><Relationship Id="rId20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34.bin"/><Relationship Id="rId24" Type="http://schemas.openxmlformats.org/officeDocument/2006/relationships/oleObject" Target="../embeddings/oleObject40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23" Type="http://schemas.openxmlformats.org/officeDocument/2006/relationships/image" Target="../media/image45.emf"/><Relationship Id="rId10" Type="http://schemas.openxmlformats.org/officeDocument/2006/relationships/image" Target="../media/image38.emf"/><Relationship Id="rId19" Type="http://schemas.openxmlformats.org/officeDocument/2006/relationships/image" Target="../media/image43.png"/><Relationship Id="rId4" Type="http://schemas.openxmlformats.org/officeDocument/2006/relationships/image" Target="../media/image35.e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40.emf"/><Relationship Id="rId22" Type="http://schemas.openxmlformats.org/officeDocument/2006/relationships/oleObject" Target="../embeddings/oleObject3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4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55.emf"/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12" Type="http://schemas.openxmlformats.org/officeDocument/2006/relationships/oleObject" Target="../embeddings/oleObject47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54.emf"/><Relationship Id="rId5" Type="http://schemas.openxmlformats.org/officeDocument/2006/relationships/image" Target="../media/image51.emf"/><Relationship Id="rId15" Type="http://schemas.openxmlformats.org/officeDocument/2006/relationships/image" Target="../media/image56.e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53.emf"/><Relationship Id="rId14" Type="http://schemas.openxmlformats.org/officeDocument/2006/relationships/oleObject" Target="../embeddings/oleObject4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A5207FC-2BF1-2481-17B1-950E67EEF609}"/>
              </a:ext>
            </a:extLst>
          </p:cNvPr>
          <p:cNvSpPr txBox="1"/>
          <p:nvPr/>
        </p:nvSpPr>
        <p:spPr>
          <a:xfrm>
            <a:off x="261685" y="5168209"/>
            <a:ext cx="6068341" cy="526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Figure 1. Expression profiles of </a:t>
            </a:r>
            <a:r>
              <a:rPr lang="en-US" altLang="zh-CN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MIR156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members in rice under salt stress.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Expression analysis of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MIR156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members in rice under salt stress at the indicated time points (0, 1, 3, 6, and 12 hours). Error bars indicate SD (n = 3). B, Expression analysis of mature miR156e under salt stress after 3 hours of salt treatment. Error bars indicate SD (n = 3). Asterisks indicate significant differences compared with the corresponding control group (*,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0.05; **,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0.01).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05886D-AA26-73FA-CF10-029C0A4F8A1A}"/>
              </a:ext>
            </a:extLst>
          </p:cNvPr>
          <p:cNvGrpSpPr>
            <a:grpSpLocks noChangeAspect="1"/>
          </p:cNvGrpSpPr>
          <p:nvPr/>
        </p:nvGrpSpPr>
        <p:grpSpPr>
          <a:xfrm>
            <a:off x="43075" y="64624"/>
            <a:ext cx="6856296" cy="3161333"/>
            <a:chOff x="167958" y="353392"/>
            <a:chExt cx="6450362" cy="297416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8F00DE0-E49F-C4C5-7AAE-1D59B122FFC5}"/>
                </a:ext>
              </a:extLst>
            </p:cNvPr>
            <p:cNvGrpSpPr/>
            <p:nvPr/>
          </p:nvGrpSpPr>
          <p:grpSpPr>
            <a:xfrm>
              <a:off x="167958" y="353392"/>
              <a:ext cx="6450362" cy="2974163"/>
              <a:chOff x="193358" y="339105"/>
              <a:chExt cx="6450362" cy="297416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F69CFDD-F249-36ED-6DA9-1303073C8437}"/>
                  </a:ext>
                </a:extLst>
              </p:cNvPr>
              <p:cNvSpPr txBox="1"/>
              <p:nvPr/>
            </p:nvSpPr>
            <p:spPr>
              <a:xfrm>
                <a:off x="193358" y="339105"/>
                <a:ext cx="320040" cy="260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graphicFrame>
            <p:nvGraphicFramePr>
              <p:cNvPr id="11" name="对象 10">
                <a:extLst>
                  <a:ext uri="{FF2B5EF4-FFF2-40B4-BE49-F238E27FC236}">
                    <a16:creationId xmlns:a16="http://schemas.microsoft.com/office/drawing/2014/main" id="{9E877AF4-DF4B-9540-13D1-8756DE1B5A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9655" y="489375"/>
              <a:ext cx="1695450" cy="1501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2" imgW="1695159" imgH="1501397" progId="Prism8.Document">
                      <p:embed/>
                    </p:oleObj>
                  </mc:Choice>
                  <mc:Fallback>
                    <p:oleObj name="Prism 8" r:id="rId2" imgW="1695159" imgH="1501397" progId="Prism8.Document">
                      <p:embed/>
                      <p:pic>
                        <p:nvPicPr>
                          <p:cNvPr id="11" name="对象 10">
                            <a:extLst>
                              <a:ext uri="{FF2B5EF4-FFF2-40B4-BE49-F238E27FC236}">
                                <a16:creationId xmlns:a16="http://schemas.microsoft.com/office/drawing/2014/main" id="{9E877AF4-DF4B-9540-13D1-8756DE1B5AB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59655" y="489375"/>
                            <a:ext cx="1695450" cy="15017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对象 11">
                <a:extLst>
                  <a:ext uri="{FF2B5EF4-FFF2-40B4-BE49-F238E27FC236}">
                    <a16:creationId xmlns:a16="http://schemas.microsoft.com/office/drawing/2014/main" id="{D99EC8F0-369E-5435-A32E-0A616B72E4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3884" y="506838"/>
              <a:ext cx="1603375" cy="1484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4" imgW="1603684" imgH="1484474" progId="Prism8.Document">
                      <p:embed/>
                    </p:oleObj>
                  </mc:Choice>
                  <mc:Fallback>
                    <p:oleObj name="Prism 8" r:id="rId4" imgW="1603684" imgH="1484474" progId="Prism8.Document">
                      <p:embed/>
                      <p:pic>
                        <p:nvPicPr>
                          <p:cNvPr id="12" name="对象 11">
                            <a:extLst>
                              <a:ext uri="{FF2B5EF4-FFF2-40B4-BE49-F238E27FC236}">
                                <a16:creationId xmlns:a16="http://schemas.microsoft.com/office/drawing/2014/main" id="{D99EC8F0-369E-5435-A32E-0A616B72E46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23884" y="506838"/>
                            <a:ext cx="1603375" cy="14843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对象 12">
                <a:extLst>
                  <a:ext uri="{FF2B5EF4-FFF2-40B4-BE49-F238E27FC236}">
                    <a16:creationId xmlns:a16="http://schemas.microsoft.com/office/drawing/2014/main" id="{47281CDC-891A-259B-C497-9B2025910A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96038" y="506838"/>
              <a:ext cx="1603375" cy="1484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6" imgW="1603684" imgH="1484474" progId="Prism8.Document">
                      <p:embed/>
                    </p:oleObj>
                  </mc:Choice>
                  <mc:Fallback>
                    <p:oleObj name="Prism 8" r:id="rId6" imgW="1603684" imgH="1484474" progId="Prism8.Document">
                      <p:embed/>
                      <p:pic>
                        <p:nvPicPr>
                          <p:cNvPr id="13" name="对象 12">
                            <a:extLst>
                              <a:ext uri="{FF2B5EF4-FFF2-40B4-BE49-F238E27FC236}">
                                <a16:creationId xmlns:a16="http://schemas.microsoft.com/office/drawing/2014/main" id="{47281CDC-891A-259B-C497-9B2025910A3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696038" y="506838"/>
                            <a:ext cx="1603375" cy="14843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对象 13">
                <a:extLst>
                  <a:ext uri="{FF2B5EF4-FFF2-40B4-BE49-F238E27FC236}">
                    <a16:creationId xmlns:a16="http://schemas.microsoft.com/office/drawing/2014/main" id="{B5D01028-7ADF-35A0-4965-4A8F46848D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68192" y="516362"/>
              <a:ext cx="1603375" cy="1474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8" imgW="1603684" imgH="1475473" progId="Prism8.Document">
                      <p:embed/>
                    </p:oleObj>
                  </mc:Choice>
                  <mc:Fallback>
                    <p:oleObj name="Prism 8" r:id="rId8" imgW="1603684" imgH="1475473" progId="Prism8.Document">
                      <p:embed/>
                      <p:pic>
                        <p:nvPicPr>
                          <p:cNvPr id="14" name="对象 13">
                            <a:extLst>
                              <a:ext uri="{FF2B5EF4-FFF2-40B4-BE49-F238E27FC236}">
                                <a16:creationId xmlns:a16="http://schemas.microsoft.com/office/drawing/2014/main" id="{B5D01028-7ADF-35A0-4965-4A8F46848D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3868192" y="516362"/>
                            <a:ext cx="1603375" cy="14747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对象 17">
                <a:extLst>
                  <a:ext uri="{FF2B5EF4-FFF2-40B4-BE49-F238E27FC236}">
                    <a16:creationId xmlns:a16="http://schemas.microsoft.com/office/drawing/2014/main" id="{AEBF2A30-D7C5-2815-9FBE-8EF49657B8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9655" y="1819430"/>
              <a:ext cx="1789113" cy="1484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10" imgW="1789874" imgH="1484474" progId="Prism8.Document">
                      <p:embed/>
                    </p:oleObj>
                  </mc:Choice>
                  <mc:Fallback>
                    <p:oleObj name="Prism 8" r:id="rId10" imgW="1789874" imgH="1484474" progId="Prism8.Document">
                      <p:embed/>
                      <p:pic>
                        <p:nvPicPr>
                          <p:cNvPr id="18" name="对象 17">
                            <a:extLst>
                              <a:ext uri="{FF2B5EF4-FFF2-40B4-BE49-F238E27FC236}">
                                <a16:creationId xmlns:a16="http://schemas.microsoft.com/office/drawing/2014/main" id="{AEBF2A30-D7C5-2815-9FBE-8EF49657B8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259655" y="1819430"/>
                            <a:ext cx="1789113" cy="14843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对象 23">
                <a:extLst>
                  <a:ext uri="{FF2B5EF4-FFF2-40B4-BE49-F238E27FC236}">
                    <a16:creationId xmlns:a16="http://schemas.microsoft.com/office/drawing/2014/main" id="{95B96993-8EA3-40A4-996C-3EAF11C2BD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94131" y="1819430"/>
              <a:ext cx="1603375" cy="1474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12" imgW="1603684" imgH="1475473" progId="Prism8.Document">
                      <p:embed/>
                    </p:oleObj>
                  </mc:Choice>
                  <mc:Fallback>
                    <p:oleObj name="Prism 8" r:id="rId12" imgW="1603684" imgH="1475473" progId="Prism8.Document">
                      <p:embed/>
                      <p:pic>
                        <p:nvPicPr>
                          <p:cNvPr id="24" name="对象 23">
                            <a:extLst>
                              <a:ext uri="{FF2B5EF4-FFF2-40B4-BE49-F238E27FC236}">
                                <a16:creationId xmlns:a16="http://schemas.microsoft.com/office/drawing/2014/main" id="{95B96993-8EA3-40A4-996C-3EAF11C2BDA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594131" y="1819430"/>
                            <a:ext cx="1603375" cy="14747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对象 24">
                <a:extLst>
                  <a:ext uri="{FF2B5EF4-FFF2-40B4-BE49-F238E27FC236}">
                    <a16:creationId xmlns:a16="http://schemas.microsoft.com/office/drawing/2014/main" id="{6524B3A0-7728-35C2-7C20-E86BA68FCD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42869" y="1819430"/>
              <a:ext cx="1603375" cy="1484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14" imgW="1603684" imgH="1484474" progId="Prism8.Document">
                      <p:embed/>
                    </p:oleObj>
                  </mc:Choice>
                  <mc:Fallback>
                    <p:oleObj name="Prism 8" r:id="rId14" imgW="1603684" imgH="1484474" progId="Prism8.Document">
                      <p:embed/>
                      <p:pic>
                        <p:nvPicPr>
                          <p:cNvPr id="25" name="对象 24">
                            <a:extLst>
                              <a:ext uri="{FF2B5EF4-FFF2-40B4-BE49-F238E27FC236}">
                                <a16:creationId xmlns:a16="http://schemas.microsoft.com/office/drawing/2014/main" id="{6524B3A0-7728-35C2-7C20-E86BA68FCDC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2742869" y="1819430"/>
                            <a:ext cx="1603375" cy="14843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对象 25">
                <a:extLst>
                  <a:ext uri="{FF2B5EF4-FFF2-40B4-BE49-F238E27FC236}">
                    <a16:creationId xmlns:a16="http://schemas.microsoft.com/office/drawing/2014/main" id="{5550513D-A7F0-CC24-E8FA-17F7474C104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91607" y="1819430"/>
              <a:ext cx="1603375" cy="14938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16" imgW="1603684" imgH="1493836" progId="Prism8.Document">
                      <p:embed/>
                    </p:oleObj>
                  </mc:Choice>
                  <mc:Fallback>
                    <p:oleObj name="Prism 8" r:id="rId16" imgW="1603684" imgH="1493836" progId="Prism8.Document">
                      <p:embed/>
                      <p:pic>
                        <p:nvPicPr>
                          <p:cNvPr id="26" name="对象 25">
                            <a:extLst>
                              <a:ext uri="{FF2B5EF4-FFF2-40B4-BE49-F238E27FC236}">
                                <a16:creationId xmlns:a16="http://schemas.microsoft.com/office/drawing/2014/main" id="{5550513D-A7F0-CC24-E8FA-17F7474C104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3891607" y="1819430"/>
                            <a:ext cx="1603375" cy="14938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对象 26">
                <a:extLst>
                  <a:ext uri="{FF2B5EF4-FFF2-40B4-BE49-F238E27FC236}">
                    <a16:creationId xmlns:a16="http://schemas.microsoft.com/office/drawing/2014/main" id="{6E92AAD5-AF6F-5B8E-172B-B4CE3384B86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40345" y="1805143"/>
              <a:ext cx="1603375" cy="1489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18" imgW="1603684" imgH="1489155" progId="Prism8.Document">
                      <p:embed/>
                    </p:oleObj>
                  </mc:Choice>
                  <mc:Fallback>
                    <p:oleObj name="Prism 8" r:id="rId18" imgW="1603684" imgH="1489155" progId="Prism8.Document">
                      <p:embed/>
                      <p:pic>
                        <p:nvPicPr>
                          <p:cNvPr id="27" name="对象 26">
                            <a:extLst>
                              <a:ext uri="{FF2B5EF4-FFF2-40B4-BE49-F238E27FC236}">
                                <a16:creationId xmlns:a16="http://schemas.microsoft.com/office/drawing/2014/main" id="{6E92AAD5-AF6F-5B8E-172B-B4CE3384B86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5040345" y="1805143"/>
                            <a:ext cx="1603375" cy="14890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2E87F1BF-C396-BD85-1FFC-0A03628141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14945" y="530649"/>
            <a:ext cx="1603375" cy="1466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20" imgW="1603684" imgH="1466112" progId="Prism8.Document">
                    <p:embed/>
                  </p:oleObj>
                </mc:Choice>
                <mc:Fallback>
                  <p:oleObj name="Prism 8" r:id="rId20" imgW="1603684" imgH="1466112" progId="Prism8.Document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2E87F1BF-C396-BD85-1FFC-0A036281415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014945" y="530649"/>
                          <a:ext cx="1603375" cy="1466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214D1BFC-9C96-9995-A034-03A6F8C650B1}"/>
              </a:ext>
            </a:extLst>
          </p:cNvPr>
          <p:cNvSpPr txBox="1"/>
          <p:nvPr/>
        </p:nvSpPr>
        <p:spPr>
          <a:xfrm>
            <a:off x="43075" y="3423371"/>
            <a:ext cx="340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8305E5CE-D2F2-E4E7-864D-906AA5B74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336005"/>
              </p:ext>
            </p:extLst>
          </p:nvPr>
        </p:nvGraphicFramePr>
        <p:xfrm>
          <a:off x="327736" y="3561870"/>
          <a:ext cx="1687513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2" imgW="1687596" imgH="1527320" progId="Prism8.Document">
                  <p:embed/>
                </p:oleObj>
              </mc:Choice>
              <mc:Fallback>
                <p:oleObj name="Prism 8" r:id="rId22" imgW="1687596" imgH="1527320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7736" y="3561870"/>
                        <a:ext cx="1687513" cy="152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3EAC15E-A2CF-4BF6-B144-93C83C25BA0B}"/>
              </a:ext>
            </a:extLst>
          </p:cNvPr>
          <p:cNvSpPr/>
          <p:nvPr/>
        </p:nvSpPr>
        <p:spPr>
          <a:xfrm>
            <a:off x="527576" y="5833756"/>
            <a:ext cx="5588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Figure 2.</a:t>
            </a:r>
            <a:r>
              <a:rPr lang="en-US" altLang="zh-CN" sz="800" b="1" dirty="0"/>
              <a:t> 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Transcriptional activation of </a:t>
            </a:r>
            <a:r>
              <a:rPr lang="en-US" altLang="zh-CN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miR156e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miPEP156e.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miPEP156e enhances the promoter activity of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Left panel: Schematic diagram of vector construction in Dual-LUC experiments. Right panel: quantification of firefly LUC activity normalized to </a:t>
            </a:r>
            <a:r>
              <a:rPr lang="en-US" altLang="zh-CN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Renilla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luciferase activity. An empty vector was used as a negative control. Error bars represent SD (n = 3). B, Expression levels of pri-miR156e and miR156e in the seedlings treated for 6 h with water or synthetic miPEP156e. Error bars indicate SD (n = 3). C, Effect of 0.7 </a:t>
            </a:r>
            <a:r>
              <a:rPr lang="en-US" altLang="zh-CN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exogenous miPEP156e on pri‑miR156e expression under salt stress. Error bars indicate SD (n = 3). Asterisks indicate significant differences compared with the corresponding control group (*,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0.05; **,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0.01). 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A1FF099B-81BB-B8DD-8447-305A89330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22042" y="571413"/>
          <a:ext cx="1863725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1862982" imgH="1547123" progId="Prism8.Document">
                  <p:embed/>
                </p:oleObj>
              </mc:Choice>
              <mc:Fallback>
                <p:oleObj name="Prism 8" r:id="rId2" imgW="1862982" imgH="1547123" progId="Prism8.Document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A1FF099B-81BB-B8DD-8447-305A89330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22042" y="571413"/>
                        <a:ext cx="1863725" cy="154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>
            <a:extLst>
              <a:ext uri="{FF2B5EF4-FFF2-40B4-BE49-F238E27FC236}">
                <a16:creationId xmlns:a16="http://schemas.microsoft.com/office/drawing/2014/main" id="{E6368783-4A45-153E-20EA-2709146AAA86}"/>
              </a:ext>
            </a:extLst>
          </p:cNvPr>
          <p:cNvGrpSpPr/>
          <p:nvPr/>
        </p:nvGrpSpPr>
        <p:grpSpPr>
          <a:xfrm>
            <a:off x="1080588" y="633439"/>
            <a:ext cx="2358939" cy="1227933"/>
            <a:chOff x="372051" y="3964806"/>
            <a:chExt cx="2367974" cy="1301104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6B7B53A-5631-B87D-1716-F34E8A60B1C1}"/>
                </a:ext>
              </a:extLst>
            </p:cNvPr>
            <p:cNvSpPr txBox="1"/>
            <p:nvPr/>
          </p:nvSpPr>
          <p:spPr>
            <a:xfrm>
              <a:off x="372051" y="3964806"/>
              <a:ext cx="1495791" cy="255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Effector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0F8C2A1-9231-D956-EF60-C8BAE5B81999}"/>
                </a:ext>
              </a:extLst>
            </p:cNvPr>
            <p:cNvGrpSpPr/>
            <p:nvPr/>
          </p:nvGrpSpPr>
          <p:grpSpPr>
            <a:xfrm>
              <a:off x="469379" y="4289107"/>
              <a:ext cx="1033181" cy="169991"/>
              <a:chOff x="1092200" y="1243966"/>
              <a:chExt cx="896620" cy="143292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12E03874-311D-099A-E6D2-DAE1DB8A17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200" y="1316527"/>
                <a:ext cx="896620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09086312-8417-3DD0-ECBA-8884F2229113}"/>
                  </a:ext>
                </a:extLst>
              </p:cNvPr>
              <p:cNvSpPr/>
              <p:nvPr/>
            </p:nvSpPr>
            <p:spPr>
              <a:xfrm>
                <a:off x="1537169" y="1243966"/>
                <a:ext cx="361538" cy="143292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Myc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箭头: 五边形 30">
                <a:extLst>
                  <a:ext uri="{FF2B5EF4-FFF2-40B4-BE49-F238E27FC236}">
                    <a16:creationId xmlns:a16="http://schemas.microsoft.com/office/drawing/2014/main" id="{FFDD28DD-5967-1956-0A61-8EEF0B1C96F3}"/>
                  </a:ext>
                </a:extLst>
              </p:cNvPr>
              <p:cNvSpPr/>
              <p:nvPr/>
            </p:nvSpPr>
            <p:spPr>
              <a:xfrm>
                <a:off x="1177009" y="1243967"/>
                <a:ext cx="361538" cy="143291"/>
              </a:xfrm>
              <a:prstGeom prst="homePlate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35S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636BC76-BB07-31D0-F6DD-A15D98BEB20E}"/>
                </a:ext>
              </a:extLst>
            </p:cNvPr>
            <p:cNvSpPr txBox="1"/>
            <p:nvPr/>
          </p:nvSpPr>
          <p:spPr>
            <a:xfrm>
              <a:off x="372051" y="4769544"/>
              <a:ext cx="1495791" cy="255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A27FB7B-C67F-3CD8-F90B-6789E9817B23}"/>
                </a:ext>
              </a:extLst>
            </p:cNvPr>
            <p:cNvGrpSpPr/>
            <p:nvPr/>
          </p:nvGrpSpPr>
          <p:grpSpPr>
            <a:xfrm>
              <a:off x="466203" y="4527812"/>
              <a:ext cx="1401639" cy="175091"/>
              <a:chOff x="1092200" y="1547805"/>
              <a:chExt cx="1216376" cy="147591"/>
            </a:xfrm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596A2EA0-3081-BF99-F2CB-5A704A86BC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200" y="1621992"/>
                <a:ext cx="121637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36D5AF8-8E3D-71AE-55A2-CA1DEAD5C322}"/>
                  </a:ext>
                </a:extLst>
              </p:cNvPr>
              <p:cNvSpPr/>
              <p:nvPr/>
            </p:nvSpPr>
            <p:spPr>
              <a:xfrm>
                <a:off x="1537849" y="1547805"/>
                <a:ext cx="636139" cy="14759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miPEP156e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箭头: 五边形 26">
                <a:extLst>
                  <a:ext uri="{FF2B5EF4-FFF2-40B4-BE49-F238E27FC236}">
                    <a16:creationId xmlns:a16="http://schemas.microsoft.com/office/drawing/2014/main" id="{35579586-A474-2874-71AB-C379486626EA}"/>
                  </a:ext>
                </a:extLst>
              </p:cNvPr>
              <p:cNvSpPr/>
              <p:nvPr/>
            </p:nvSpPr>
            <p:spPr>
              <a:xfrm>
                <a:off x="1177009" y="1550346"/>
                <a:ext cx="361538" cy="143291"/>
              </a:xfrm>
              <a:prstGeom prst="homePlate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35S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CBAC7DA4-2472-4FB7-D7F1-C0FDD2036F9F}"/>
                </a:ext>
              </a:extLst>
            </p:cNvPr>
            <p:cNvGrpSpPr/>
            <p:nvPr/>
          </p:nvGrpSpPr>
          <p:grpSpPr>
            <a:xfrm>
              <a:off x="466203" y="5095920"/>
              <a:ext cx="2273822" cy="169990"/>
              <a:chOff x="705675" y="1994284"/>
              <a:chExt cx="1973755" cy="143291"/>
            </a:xfrm>
          </p:grpSpPr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F230229B-6E6D-C097-3E97-EF38BC107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675" y="2066723"/>
                <a:ext cx="1973755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05D66C9-267C-6A00-952C-B8BF6A57112A}"/>
                  </a:ext>
                </a:extLst>
              </p:cNvPr>
              <p:cNvSpPr/>
              <p:nvPr/>
            </p:nvSpPr>
            <p:spPr>
              <a:xfrm>
                <a:off x="2275461" y="1994286"/>
                <a:ext cx="361538" cy="14118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LUC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7CA469AC-A114-B537-DEF5-9F19115880F1}"/>
                  </a:ext>
                </a:extLst>
              </p:cNvPr>
              <p:cNvSpPr/>
              <p:nvPr/>
            </p:nvSpPr>
            <p:spPr>
              <a:xfrm>
                <a:off x="1151051" y="1994284"/>
                <a:ext cx="360091" cy="14118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箭头: 五边形 22">
                <a:extLst>
                  <a:ext uri="{FF2B5EF4-FFF2-40B4-BE49-F238E27FC236}">
                    <a16:creationId xmlns:a16="http://schemas.microsoft.com/office/drawing/2014/main" id="{B4BC1ED4-6126-8DA2-C305-D205099E79EC}"/>
                  </a:ext>
                </a:extLst>
              </p:cNvPr>
              <p:cNvSpPr/>
              <p:nvPr/>
            </p:nvSpPr>
            <p:spPr>
              <a:xfrm>
                <a:off x="1555925" y="1994284"/>
                <a:ext cx="721745" cy="141188"/>
              </a:xfrm>
              <a:prstGeom prst="homePlat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pOsmiR156e</a:t>
                </a:r>
                <a:endParaRPr lang="zh-CN" altLang="en-US" sz="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箭头: 五边形 23">
                <a:extLst>
                  <a:ext uri="{FF2B5EF4-FFF2-40B4-BE49-F238E27FC236}">
                    <a16:creationId xmlns:a16="http://schemas.microsoft.com/office/drawing/2014/main" id="{2CAF5F5C-47E6-A464-4D7A-8E2549A46BD4}"/>
                  </a:ext>
                </a:extLst>
              </p:cNvPr>
              <p:cNvSpPr/>
              <p:nvPr/>
            </p:nvSpPr>
            <p:spPr>
              <a:xfrm>
                <a:off x="789894" y="1994284"/>
                <a:ext cx="361538" cy="143291"/>
              </a:xfrm>
              <a:prstGeom prst="homePlate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35S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38" name="对象 37">
            <a:extLst>
              <a:ext uri="{FF2B5EF4-FFF2-40B4-BE49-F238E27FC236}">
                <a16:creationId xmlns:a16="http://schemas.microsoft.com/office/drawing/2014/main" id="{A5A634F1-DD11-C8BE-8C5B-56C6CB6C38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2967" y="2200327"/>
          <a:ext cx="2082800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2082665" imgH="1640015" progId="Prism8.Document">
                  <p:embed/>
                </p:oleObj>
              </mc:Choice>
              <mc:Fallback>
                <p:oleObj name="Prism 8" r:id="rId4" imgW="2082665" imgH="1640015" progId="Prism8.Document">
                  <p:embed/>
                  <p:pic>
                    <p:nvPicPr>
                      <p:cNvPr id="38" name="对象 37">
                        <a:extLst>
                          <a:ext uri="{FF2B5EF4-FFF2-40B4-BE49-F238E27FC236}">
                            <a16:creationId xmlns:a16="http://schemas.microsoft.com/office/drawing/2014/main" id="{A5A634F1-DD11-C8BE-8C5B-56C6CB6C3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2967" y="2200327"/>
                        <a:ext cx="2082800" cy="163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文本框 38">
            <a:extLst>
              <a:ext uri="{FF2B5EF4-FFF2-40B4-BE49-F238E27FC236}">
                <a16:creationId xmlns:a16="http://schemas.microsoft.com/office/drawing/2014/main" id="{8C02601A-89F9-A73F-5A94-01865AB5D3A1}"/>
              </a:ext>
            </a:extLst>
          </p:cNvPr>
          <p:cNvSpPr txBox="1"/>
          <p:nvPr/>
        </p:nvSpPr>
        <p:spPr>
          <a:xfrm>
            <a:off x="736586" y="491579"/>
            <a:ext cx="344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864C66F-274D-1ACE-7EF0-E25498D0B0D5}"/>
              </a:ext>
            </a:extLst>
          </p:cNvPr>
          <p:cNvSpPr txBox="1"/>
          <p:nvPr/>
        </p:nvSpPr>
        <p:spPr>
          <a:xfrm>
            <a:off x="695946" y="2152823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D09EA17E-3212-F790-54DF-61EFBA09BB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5193" y="2166361"/>
          <a:ext cx="2000250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6" imgW="2000194" imgH="1682860" progId="Prism8.Document">
                  <p:embed/>
                </p:oleObj>
              </mc:Choice>
              <mc:Fallback>
                <p:oleObj name="Prism 8" r:id="rId6" imgW="2000194" imgH="1682860" progId="Prism8.Document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D09EA17E-3212-F790-54DF-61EFBA09BB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5193" y="2166361"/>
                        <a:ext cx="2000250" cy="168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0973F9F9-153F-7AC5-C568-89D7BC0FB5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518811"/>
              </p:ext>
            </p:extLst>
          </p:nvPr>
        </p:nvGraphicFramePr>
        <p:xfrm>
          <a:off x="984250" y="3779838"/>
          <a:ext cx="2238375" cy="213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8" imgW="2238243" imgH="2132199" progId="Prism8.Document">
                  <p:embed/>
                </p:oleObj>
              </mc:Choice>
              <mc:Fallback>
                <p:oleObj name="Prism 8" r:id="rId8" imgW="2238243" imgH="2132199" progId="Prism8.Document">
                  <p:embed/>
                  <p:pic>
                    <p:nvPicPr>
                      <p:cNvPr id="30" name="对象 29">
                        <a:extLst>
                          <a:ext uri="{FF2B5EF4-FFF2-40B4-BE49-F238E27FC236}">
                            <a16:creationId xmlns:a16="http://schemas.microsoft.com/office/drawing/2014/main" id="{E7326151-85DA-6364-A5AA-0ABC91515F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50" y="3779838"/>
                        <a:ext cx="2238375" cy="213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585ABF46-910D-A2FA-DF6B-FFF5BE37996E}"/>
              </a:ext>
            </a:extLst>
          </p:cNvPr>
          <p:cNvSpPr txBox="1"/>
          <p:nvPr/>
        </p:nvSpPr>
        <p:spPr>
          <a:xfrm>
            <a:off x="736586" y="4118563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9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3532E925-140D-90FD-2D28-425189AC9375}"/>
              </a:ext>
            </a:extLst>
          </p:cNvPr>
          <p:cNvGrpSpPr/>
          <p:nvPr/>
        </p:nvGrpSpPr>
        <p:grpSpPr>
          <a:xfrm>
            <a:off x="213742" y="821011"/>
            <a:ext cx="6276917" cy="1732067"/>
            <a:chOff x="120887" y="4423706"/>
            <a:chExt cx="6276918" cy="1732067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3EC0A42-123C-1454-398D-073A2A4D7AB8}"/>
                </a:ext>
              </a:extLst>
            </p:cNvPr>
            <p:cNvGrpSpPr/>
            <p:nvPr/>
          </p:nvGrpSpPr>
          <p:grpSpPr>
            <a:xfrm>
              <a:off x="120887" y="4423706"/>
              <a:ext cx="6276918" cy="1732067"/>
              <a:chOff x="120887" y="4423706"/>
              <a:chExt cx="6276918" cy="1732067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C7850D8D-4F28-5991-34BD-85D2DA4A4F79}"/>
                  </a:ext>
                </a:extLst>
              </p:cNvPr>
              <p:cNvGrpSpPr/>
              <p:nvPr/>
            </p:nvGrpSpPr>
            <p:grpSpPr>
              <a:xfrm>
                <a:off x="120887" y="4423706"/>
                <a:ext cx="4900694" cy="1732067"/>
                <a:chOff x="42334" y="4547870"/>
                <a:chExt cx="4900694" cy="1732067"/>
              </a:xfrm>
            </p:grpSpPr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D4B07B2-1221-28E4-769B-94A8D4E38C06}"/>
                    </a:ext>
                  </a:extLst>
                </p:cNvPr>
                <p:cNvSpPr txBox="1"/>
                <p:nvPr/>
              </p:nvSpPr>
              <p:spPr>
                <a:xfrm>
                  <a:off x="42334" y="4558665"/>
                  <a:ext cx="3200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C9E8B0C8-C64C-0574-D2F9-471950B48839}"/>
                    </a:ext>
                  </a:extLst>
                </p:cNvPr>
                <p:cNvSpPr txBox="1"/>
                <p:nvPr/>
              </p:nvSpPr>
              <p:spPr>
                <a:xfrm>
                  <a:off x="3031488" y="4547870"/>
                  <a:ext cx="3200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graphicFrame>
              <p:nvGraphicFramePr>
                <p:cNvPr id="11" name="对象 10">
                  <a:extLst>
                    <a:ext uri="{FF2B5EF4-FFF2-40B4-BE49-F238E27FC236}">
                      <a16:creationId xmlns:a16="http://schemas.microsoft.com/office/drawing/2014/main" id="{7ECF5E22-6380-64ED-F066-6046E6322B4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28923115"/>
                    </p:ext>
                  </p:extLst>
                </p:nvPr>
              </p:nvGraphicFramePr>
              <p:xfrm>
                <a:off x="195305" y="4744447"/>
                <a:ext cx="1843087" cy="15192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rism 8" r:id="rId2" imgW="1847856" imgH="1525880" progId="Prism8.Document">
                        <p:embed/>
                      </p:oleObj>
                    </mc:Choice>
                    <mc:Fallback>
                      <p:oleObj name="Prism 8" r:id="rId2" imgW="1847856" imgH="1525880" progId="Prism8.Document">
                        <p:embed/>
                        <p:pic>
                          <p:nvPicPr>
                            <p:cNvPr id="11" name="对象 10">
                              <a:extLst>
                                <a:ext uri="{FF2B5EF4-FFF2-40B4-BE49-F238E27FC236}">
                                  <a16:creationId xmlns:a16="http://schemas.microsoft.com/office/drawing/2014/main" id="{7ECF5E22-6380-64ED-F066-6046E6322B4A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5305" y="4744447"/>
                              <a:ext cx="1843087" cy="151923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对象 11">
                  <a:extLst>
                    <a:ext uri="{FF2B5EF4-FFF2-40B4-BE49-F238E27FC236}">
                      <a16:creationId xmlns:a16="http://schemas.microsoft.com/office/drawing/2014/main" id="{1C316A1D-5D0C-D9DE-31BD-220B9E5BC1A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31690" y="4705137"/>
                <a:ext cx="1811338" cy="15748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rism 8" r:id="rId4" imgW="1814364" imgH="1580607" progId="Prism8.Document">
                        <p:embed/>
                      </p:oleObj>
                    </mc:Choice>
                    <mc:Fallback>
                      <p:oleObj name="Prism 8" r:id="rId4" imgW="1814364" imgH="1580607" progId="Prism8.Document">
                        <p:embed/>
                        <p:pic>
                          <p:nvPicPr>
                            <p:cNvPr id="12" name="对象 11">
                              <a:extLst>
                                <a:ext uri="{FF2B5EF4-FFF2-40B4-BE49-F238E27FC236}">
                                  <a16:creationId xmlns:a16="http://schemas.microsoft.com/office/drawing/2014/main" id="{1C316A1D-5D0C-D9DE-31BD-220B9E5BC1A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31690" y="4705137"/>
                              <a:ext cx="1811338" cy="1574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8" name="对象 7">
                <a:extLst>
                  <a:ext uri="{FF2B5EF4-FFF2-40B4-BE49-F238E27FC236}">
                    <a16:creationId xmlns:a16="http://schemas.microsoft.com/office/drawing/2014/main" id="{412F0CDE-4547-6F3C-52F4-71F5E6C6A5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83292" y="4553549"/>
              <a:ext cx="1814513" cy="15827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8" r:id="rId6" imgW="1814364" imgH="1583487" progId="Prism8.Document">
                      <p:embed/>
                    </p:oleObj>
                  </mc:Choice>
                  <mc:Fallback>
                    <p:oleObj name="Prism 8" r:id="rId6" imgW="1814364" imgH="1583487" progId="Prism8.Document">
                      <p:embed/>
                      <p:pic>
                        <p:nvPicPr>
                          <p:cNvPr id="8" name="对象 7">
                            <a:extLst>
                              <a:ext uri="{FF2B5EF4-FFF2-40B4-BE49-F238E27FC236}">
                                <a16:creationId xmlns:a16="http://schemas.microsoft.com/office/drawing/2014/main" id="{412F0CDE-4547-6F3C-52F4-71F5E6C6A56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583292" y="4553549"/>
                            <a:ext cx="1814513" cy="15827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" name="对象 5">
              <a:extLst>
                <a:ext uri="{FF2B5EF4-FFF2-40B4-BE49-F238E27FC236}">
                  <a16:creationId xmlns:a16="http://schemas.microsoft.com/office/drawing/2014/main" id="{34ADDA9E-C465-80CC-393B-CB0F8FD610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32291" y="4587338"/>
            <a:ext cx="1841500" cy="156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8" imgW="1841734" imgH="1560804" progId="Prism8.Document">
                    <p:embed/>
                  </p:oleObj>
                </mc:Choice>
                <mc:Fallback>
                  <p:oleObj name="Prism 8" r:id="rId8" imgW="1841734" imgH="1560804" progId="Prism8.Document">
                    <p:embed/>
                    <p:pic>
                      <p:nvPicPr>
                        <p:cNvPr id="6" name="对象 5">
                          <a:extLst>
                            <a:ext uri="{FF2B5EF4-FFF2-40B4-BE49-F238E27FC236}">
                              <a16:creationId xmlns:a16="http://schemas.microsoft.com/office/drawing/2014/main" id="{34ADDA9E-C465-80CC-393B-CB0F8FD610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32291" y="4587338"/>
                          <a:ext cx="1841500" cy="1560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3B1FE25-C604-05AB-3A91-DDFA0B9B02DB}"/>
              </a:ext>
            </a:extLst>
          </p:cNvPr>
          <p:cNvSpPr txBox="1"/>
          <p:nvPr/>
        </p:nvSpPr>
        <p:spPr>
          <a:xfrm>
            <a:off x="430843" y="2690857"/>
            <a:ext cx="5752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8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Supplemental Figure 3. Antioxidant effect of exogenous miPEP156e application under salt stress.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A, Changes in malondialdehyde (MDA) content in leaf sheaths and roots of rice seedlings treated with different concentrations of miPEP156e under 120 mM NaCl stress. Error bars represent SD (n = 3). B, Changes in superoxide dismutase (SOD) activity in leaf sheaths and roots of rice seedlings treated with different concentrations of miPEP156e under 120 mM NaCl stress. Error bars represent SD (n = 3). Asterisks indicate significant differences compared with the corresponding control group (*, </a:t>
            </a:r>
            <a:r>
              <a:rPr lang="en-US" altLang="zh-CN" sz="8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&lt; 0.05; **, </a:t>
            </a:r>
            <a:r>
              <a:rPr lang="en-US" altLang="zh-CN" sz="8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&lt; 0.01).</a:t>
            </a:r>
            <a:endParaRPr lang="zh-CN" altLang="en-US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253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869ECAB-95CD-A714-664E-A6EA80E52BDF}"/>
              </a:ext>
            </a:extLst>
          </p:cNvPr>
          <p:cNvSpPr txBox="1"/>
          <p:nvPr/>
        </p:nvSpPr>
        <p:spPr>
          <a:xfrm>
            <a:off x="482669" y="2681260"/>
            <a:ext cx="5836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Figure 4. Expression levels of miR156e and miPEP156e in transgenic rice lines.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Abundance of mature miR156e  in wild-type,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-OE, and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-Cr lines. Error bars represent SD (n = 3).  B, Western blot analysis of miPEP156e protein abundance in wild-type,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-OE, and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-Cr lines using an endogenous miPEP156e-specific antibody. For miPEP156e antibody production, a synthetic peptide (MHGAQPPRQTPTNPPDHRDGNPSPAPFPVELAAATC) conjugated to KLH was used as an immunogen to generate a polyclonal antibody in rabbits. Immunoblotting with an anti-Actin antibody served as the loading control. "Cr" represents the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-Cr mutants; "OE" represents the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-OE lines.  Asterisks indicate significant differences compared with the corresponding control group (*,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0.05; **,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0.01).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0E186FF-9C46-16A0-1D7B-7428464873B7}"/>
              </a:ext>
            </a:extLst>
          </p:cNvPr>
          <p:cNvGrpSpPr/>
          <p:nvPr/>
        </p:nvGrpSpPr>
        <p:grpSpPr>
          <a:xfrm>
            <a:off x="3018415" y="856880"/>
            <a:ext cx="2621882" cy="846303"/>
            <a:chOff x="1659505" y="3594859"/>
            <a:chExt cx="2621882" cy="846303"/>
          </a:xfrm>
        </p:grpSpPr>
        <p:pic>
          <p:nvPicPr>
            <p:cNvPr id="5" name="图片 4" descr="模糊的照片&#10;&#10;AI 生成的内容可能不正确。">
              <a:extLst>
                <a:ext uri="{FF2B5EF4-FFF2-40B4-BE49-F238E27FC236}">
                  <a16:creationId xmlns:a16="http://schemas.microsoft.com/office/drawing/2014/main" id="{33AEF84C-9DBA-845A-EDCB-2FB4A4D15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7886" b="27993"/>
            <a:stretch>
              <a:fillRect/>
            </a:stretch>
          </p:blipFill>
          <p:spPr>
            <a:xfrm>
              <a:off x="2575748" y="3800545"/>
              <a:ext cx="1686560" cy="28786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7" name="图片 6" descr="文本&#10;&#10;AI 生成的内容可能不正确。">
              <a:extLst>
                <a:ext uri="{FF2B5EF4-FFF2-40B4-BE49-F238E27FC236}">
                  <a16:creationId xmlns:a16="http://schemas.microsoft.com/office/drawing/2014/main" id="{8F0632EC-67F4-4C2C-8044-1BB9F444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45" t="30252" r="1138" b="37030"/>
            <a:stretch>
              <a:fillRect/>
            </a:stretch>
          </p:blipFill>
          <p:spPr>
            <a:xfrm>
              <a:off x="2571195" y="4153301"/>
              <a:ext cx="1686560" cy="28786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0C54D03-F440-FAFC-15F5-3D258C536643}"/>
                </a:ext>
              </a:extLst>
            </p:cNvPr>
            <p:cNvSpPr txBox="1"/>
            <p:nvPr/>
          </p:nvSpPr>
          <p:spPr>
            <a:xfrm>
              <a:off x="2594827" y="3594859"/>
              <a:ext cx="16865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WT     OE5    OE9     Cr1      Cr2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0A83C5E-4780-65BD-E85D-4B2A2AD987C9}"/>
                </a:ext>
              </a:extLst>
            </p:cNvPr>
            <p:cNvSpPr txBox="1"/>
            <p:nvPr/>
          </p:nvSpPr>
          <p:spPr>
            <a:xfrm>
              <a:off x="1915885" y="4189509"/>
              <a:ext cx="70000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Anti-Actin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7EEE5B9-0E0C-CAE3-7B38-696E81B27611}"/>
                </a:ext>
              </a:extLst>
            </p:cNvPr>
            <p:cNvSpPr txBox="1"/>
            <p:nvPr/>
          </p:nvSpPr>
          <p:spPr>
            <a:xfrm>
              <a:off x="1659505" y="3872962"/>
              <a:ext cx="9353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Anti-miPEP156e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D930C32-65EA-64D5-BE11-F09FFBBA6AEC}"/>
              </a:ext>
            </a:extLst>
          </p:cNvPr>
          <p:cNvSpPr txBox="1"/>
          <p:nvPr/>
        </p:nvSpPr>
        <p:spPr>
          <a:xfrm>
            <a:off x="961393" y="357063"/>
            <a:ext cx="32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9F8925-BC9B-4E4C-1448-D159B3F9B7BA}"/>
              </a:ext>
            </a:extLst>
          </p:cNvPr>
          <p:cNvSpPr txBox="1"/>
          <p:nvPr/>
        </p:nvSpPr>
        <p:spPr>
          <a:xfrm>
            <a:off x="2976082" y="357062"/>
            <a:ext cx="32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5406DCB7-2446-D0CC-1A05-5EF40D4112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356690"/>
              </p:ext>
            </p:extLst>
          </p:nvPr>
        </p:nvGraphicFramePr>
        <p:xfrm>
          <a:off x="1111460" y="495561"/>
          <a:ext cx="1692275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1692278" imgH="2124638" progId="Prism8.Document">
                  <p:embed/>
                </p:oleObj>
              </mc:Choice>
              <mc:Fallback>
                <p:oleObj name="Prism 8" r:id="rId5" imgW="1692278" imgH="2124638" progId="Prism8.Document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5A3E7CE7-DF9D-451B-3E15-C3456F76BA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1460" y="495561"/>
                        <a:ext cx="1692275" cy="212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45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CEDA7E2-6958-0A91-8414-CAB7F13693F0}"/>
              </a:ext>
            </a:extLst>
          </p:cNvPr>
          <p:cNvGrpSpPr/>
          <p:nvPr/>
        </p:nvGrpSpPr>
        <p:grpSpPr>
          <a:xfrm>
            <a:off x="644304" y="412217"/>
            <a:ext cx="5954934" cy="2113496"/>
            <a:chOff x="510028" y="5643805"/>
            <a:chExt cx="5954934" cy="2113496"/>
          </a:xfrm>
        </p:grpSpPr>
        <p:pic>
          <p:nvPicPr>
            <p:cNvPr id="5" name="图片 4" descr="一棵树&#10;&#10;AI 生成的内容可能不正确。">
              <a:extLst>
                <a:ext uri="{FF2B5EF4-FFF2-40B4-BE49-F238E27FC236}">
                  <a16:creationId xmlns:a16="http://schemas.microsoft.com/office/drawing/2014/main" id="{631841CE-E8EA-0DB1-9D63-BB1F7A1A3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2967" t="10557" r="4713"/>
            <a:stretch>
              <a:fillRect/>
            </a:stretch>
          </p:blipFill>
          <p:spPr>
            <a:xfrm>
              <a:off x="2435234" y="5843754"/>
              <a:ext cx="1780688" cy="138885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8673C96-A271-8B84-EA56-34F31B1A3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4501" y="5843749"/>
              <a:ext cx="1782427" cy="138885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EC1E7A3-9D25-E44A-7CC3-09966A8F9B0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18907235">
              <a:off x="510028" y="7274539"/>
              <a:ext cx="3484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Nip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2EE1747-CDAD-DEC5-2964-DF58C6D6B2D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18907235">
              <a:off x="872411" y="7284859"/>
              <a:ext cx="3602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Cr1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7C8EE6A-E47F-A436-3A02-B863481D71E9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 rot="18907235">
              <a:off x="1202046" y="7268616"/>
              <a:ext cx="4036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Cr2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78FB337-2987-B985-C006-C5BA30D9081C}"/>
                </a:ext>
              </a:extLst>
            </p:cNvPr>
            <p:cNvSpPr txBox="1"/>
            <p:nvPr/>
          </p:nvSpPr>
          <p:spPr>
            <a:xfrm>
              <a:off x="1597630" y="7487343"/>
              <a:ext cx="7296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miPEP156e</a:t>
              </a:r>
              <a:endParaRPr lang="zh-CN" alt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D822869-CCAB-7EBF-E933-08AF03C8D844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 rot="18907235">
              <a:off x="1552995" y="7280259"/>
              <a:ext cx="3471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Cr1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4A71D5B-4B20-3A95-0E7C-A528B4580E5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 rot="18907235">
              <a:off x="1899451" y="7272475"/>
              <a:ext cx="3502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Cr2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F49D184-5D4B-235B-DDF8-2C70069A5975}"/>
                </a:ext>
              </a:extLst>
            </p:cNvPr>
            <p:cNvCxnSpPr>
              <a:cxnSpLocks/>
            </p:cNvCxnSpPr>
            <p:nvPr/>
          </p:nvCxnSpPr>
          <p:spPr>
            <a:xfrm>
              <a:off x="1586210" y="7504839"/>
              <a:ext cx="7296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16EF9DB-EF29-2528-3E44-F112E3B8987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 rot="18907235">
              <a:off x="2387465" y="7276084"/>
              <a:ext cx="3484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Nip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9847081-EAE9-34B4-E7C5-1364AC17D72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 rot="18907235">
              <a:off x="2785188" y="7277692"/>
              <a:ext cx="3565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Cr1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14F4A0B-9BF7-22B0-FB7D-D7042D5B186E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 rot="18907235">
              <a:off x="3139576" y="7283792"/>
              <a:ext cx="3504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Cr2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07537FC-4564-6E8B-6635-E4F509E09FD3}"/>
                </a:ext>
              </a:extLst>
            </p:cNvPr>
            <p:cNvSpPr txBox="1"/>
            <p:nvPr/>
          </p:nvSpPr>
          <p:spPr>
            <a:xfrm>
              <a:off x="3463647" y="7491071"/>
              <a:ext cx="7296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miPEP156e</a:t>
              </a:r>
              <a:endParaRPr lang="zh-CN" alt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E770860-9612-9D91-2DF6-7F27353DE87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 rot="18907235">
              <a:off x="3430432" y="7281804"/>
              <a:ext cx="3471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Cr1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78E3821-784B-0EC6-BB8D-BF5F7DF836F5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 rot="18907235">
              <a:off x="3776888" y="7274020"/>
              <a:ext cx="3502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Cr2</a:t>
              </a:r>
              <a:endPara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96499EA-EE46-75D1-5EB2-D208446CEDC1}"/>
                </a:ext>
              </a:extLst>
            </p:cNvPr>
            <p:cNvCxnSpPr>
              <a:cxnSpLocks/>
            </p:cNvCxnSpPr>
            <p:nvPr/>
          </p:nvCxnSpPr>
          <p:spPr>
            <a:xfrm>
              <a:off x="3463647" y="7506384"/>
              <a:ext cx="7296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21" name="对象 20">
              <a:extLst>
                <a:ext uri="{FF2B5EF4-FFF2-40B4-BE49-F238E27FC236}">
                  <a16:creationId xmlns:a16="http://schemas.microsoft.com/office/drawing/2014/main" id="{83807188-A0AB-9241-5901-6A146DB255C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035472"/>
                </p:ext>
              </p:extLst>
            </p:nvPr>
          </p:nvGraphicFramePr>
          <p:xfrm>
            <a:off x="4239287" y="5706251"/>
            <a:ext cx="2225675" cy="2051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15" imgW="2225999" imgH="2051549" progId="Prism8.Document">
                    <p:embed/>
                  </p:oleObj>
                </mc:Choice>
                <mc:Fallback>
                  <p:oleObj name="Prism 8" r:id="rId15" imgW="2225999" imgH="2051549" progId="Prism8.Document">
                    <p:embed/>
                    <p:pic>
                      <p:nvPicPr>
                        <p:cNvPr id="21" name="对象 20">
                          <a:extLst>
                            <a:ext uri="{FF2B5EF4-FFF2-40B4-BE49-F238E27FC236}">
                              <a16:creationId xmlns:a16="http://schemas.microsoft.com/office/drawing/2014/main" id="{83807188-A0AB-9241-5901-6A146DB255C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239287" y="5706251"/>
                          <a:ext cx="2225675" cy="2051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1B44B39-AD5D-9B01-4546-C814782E39BA}"/>
                </a:ext>
              </a:extLst>
            </p:cNvPr>
            <p:cNvSpPr txBox="1"/>
            <p:nvPr/>
          </p:nvSpPr>
          <p:spPr>
            <a:xfrm>
              <a:off x="996036" y="5643805"/>
              <a:ext cx="906780" cy="204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Before treatment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3F62E3A-AD03-939E-7190-D00C462736D6}"/>
                </a:ext>
              </a:extLst>
            </p:cNvPr>
            <p:cNvSpPr txBox="1"/>
            <p:nvPr/>
          </p:nvSpPr>
          <p:spPr>
            <a:xfrm>
              <a:off x="2668046" y="5644905"/>
              <a:ext cx="1338580" cy="213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NaCl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treatment for 7 days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95F2E78-F4EE-35C0-AD6C-D4DC8023B4A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4272631" y="1517778"/>
            <a:ext cx="4938" cy="452823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8F12881-9DEC-528C-503B-360BF3F4ACA8}"/>
              </a:ext>
            </a:extLst>
          </p:cNvPr>
          <p:cNvSpPr txBox="1"/>
          <p:nvPr/>
        </p:nvSpPr>
        <p:spPr>
          <a:xfrm>
            <a:off x="504262" y="2486512"/>
            <a:ext cx="5759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Figure 5. Exogenous miPEP156e application rescues the salt-sensitive phenotype of </a:t>
            </a:r>
            <a:r>
              <a:rPr lang="en-US" altLang="zh-CN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miPEP156e-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 mutants.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Phenotypes of wild-type and two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miPEP156e-Cr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mutant lines treated with mock or synthetic miPEP156e under 120 mM NaCl for 7 days. Scale bar = 10 cm. B, Survival of the indicated seedlings after salt stress treatment. Error bars represent SD (n = 3). </a:t>
            </a:r>
            <a:r>
              <a:rPr lang="en-US" altLang="zh-CN" sz="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"Cr" represents the </a:t>
            </a:r>
            <a:r>
              <a:rPr lang="en-US" altLang="zh-CN" sz="8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-Cr mutants.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Asterisks indicate significant differences compared with the corresponding control group (*,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0.05; **,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0.01).</a:t>
            </a:r>
          </a:p>
          <a:p>
            <a:pPr algn="just"/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A3B492-AF76-F4E1-E6A5-14AE5E068B05}"/>
              </a:ext>
            </a:extLst>
          </p:cNvPr>
          <p:cNvSpPr txBox="1"/>
          <p:nvPr/>
        </p:nvSpPr>
        <p:spPr>
          <a:xfrm>
            <a:off x="318408" y="322378"/>
            <a:ext cx="300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2F61D9-F1D5-F762-58EA-885E96DCE43C}"/>
              </a:ext>
            </a:extLst>
          </p:cNvPr>
          <p:cNvSpPr txBox="1"/>
          <p:nvPr/>
        </p:nvSpPr>
        <p:spPr>
          <a:xfrm>
            <a:off x="4373714" y="276211"/>
            <a:ext cx="17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BE58C37-201E-6BE2-40E9-CC7037C6EE40}"/>
              </a:ext>
            </a:extLst>
          </p:cNvPr>
          <p:cNvCxnSpPr>
            <a:cxnSpLocks/>
            <a:stCxn id="7" idx="1"/>
          </p:cNvCxnSpPr>
          <p:nvPr/>
        </p:nvCxnSpPr>
        <p:spPr>
          <a:xfrm>
            <a:off x="695070" y="2273598"/>
            <a:ext cx="9667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716F8BB6-CE76-6BA1-A7F9-6030046BB058}"/>
              </a:ext>
            </a:extLst>
          </p:cNvPr>
          <p:cNvSpPr txBox="1"/>
          <p:nvPr/>
        </p:nvSpPr>
        <p:spPr>
          <a:xfrm>
            <a:off x="988799" y="2250840"/>
            <a:ext cx="505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F440FD8-D3AA-DA09-4234-C7F3BB330633}"/>
              </a:ext>
            </a:extLst>
          </p:cNvPr>
          <p:cNvCxnSpPr>
            <a:cxnSpLocks/>
          </p:cNvCxnSpPr>
          <p:nvPr/>
        </p:nvCxnSpPr>
        <p:spPr>
          <a:xfrm>
            <a:off x="2562173" y="2273598"/>
            <a:ext cx="9667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83F39FC3-E94C-2BEE-9861-46AC64690EED}"/>
              </a:ext>
            </a:extLst>
          </p:cNvPr>
          <p:cNvSpPr txBox="1"/>
          <p:nvPr/>
        </p:nvSpPr>
        <p:spPr>
          <a:xfrm>
            <a:off x="2855902" y="2256125"/>
            <a:ext cx="505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4F4F9CC1-9D61-BF87-38CE-7CFD867502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975" y="585785"/>
          <a:ext cx="1960563" cy="180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1960579" imgH="1807797" progId="Prism8.Document">
                  <p:embed/>
                </p:oleObj>
              </mc:Choice>
              <mc:Fallback>
                <p:oleObj name="Prism 8" r:id="rId2" imgW="1960579" imgH="1807797" progId="Prism8.Document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4F4F9CC1-9D61-BF87-38CE-7CFD867502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8975" y="585785"/>
                        <a:ext cx="1960563" cy="180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995E2721-18F3-D120-6803-AEF61AC6C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9538" y="584197"/>
          <a:ext cx="1960562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1960579" imgH="1807797" progId="Prism8.Document">
                  <p:embed/>
                </p:oleObj>
              </mc:Choice>
              <mc:Fallback>
                <p:oleObj name="Prism 8" r:id="rId4" imgW="1960579" imgH="1807797" progId="Prism8.Document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995E2721-18F3-D120-6803-AEF61AC6CB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9538" y="584197"/>
                        <a:ext cx="1960562" cy="180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DAF72DAB-BF73-AAAD-BFFF-BEE573E438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285" y="4081560"/>
          <a:ext cx="1878013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6" imgW="1878108" imgH="1807797" progId="Prism8.Document">
                  <p:embed/>
                </p:oleObj>
              </mc:Choice>
              <mc:Fallback>
                <p:oleObj name="Prism 8" r:id="rId6" imgW="1878108" imgH="1807797" progId="Prism8.Document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DAF72DAB-BF73-AAAD-BFFF-BEE573E438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6285" y="4081560"/>
                        <a:ext cx="1878013" cy="180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D8AE0B6B-6ABF-5581-C5E0-53DF0DB401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1975" y="584197"/>
          <a:ext cx="1960563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8" imgW="1960579" imgH="1807797" progId="Prism8.Document">
                  <p:embed/>
                </p:oleObj>
              </mc:Choice>
              <mc:Fallback>
                <p:oleObj name="Prism 8" r:id="rId8" imgW="1960579" imgH="1807797" progId="Prism8.Document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D8AE0B6B-6ABF-5581-C5E0-53DF0DB401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71975" y="584197"/>
                        <a:ext cx="1960563" cy="180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1174A7A3-7A6F-3D66-7EB5-9534347D0A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8263" y="4081560"/>
          <a:ext cx="1960563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0" imgW="1960579" imgH="1807797" progId="Prism8.Document">
                  <p:embed/>
                </p:oleObj>
              </mc:Choice>
              <mc:Fallback>
                <p:oleObj name="Prism 8" r:id="rId10" imgW="1960579" imgH="1807797" progId="Prism8.Document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1174A7A3-7A6F-3D66-7EB5-9534347D0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08263" y="4081560"/>
                        <a:ext cx="1960563" cy="180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C3EFA9E6-52E3-BE8D-5567-B761EBFC9F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974" y="2358055"/>
          <a:ext cx="1960563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2" imgW="1960579" imgH="1807797" progId="Prism8.Document">
                  <p:embed/>
                </p:oleObj>
              </mc:Choice>
              <mc:Fallback>
                <p:oleObj name="Prism 8" r:id="rId12" imgW="1960579" imgH="1807797" progId="Prism8.Document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C3EFA9E6-52E3-BE8D-5567-B761EBFC9F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8974" y="2358055"/>
                        <a:ext cx="1960563" cy="180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90B156E3-77C7-C211-C44E-0C44CA9C49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7786" y="2323751"/>
          <a:ext cx="1987550" cy="180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4" imgW="1987949" imgH="1807797" progId="Prism8.Document">
                  <p:embed/>
                </p:oleObj>
              </mc:Choice>
              <mc:Fallback>
                <p:oleObj name="Prism 8" r:id="rId14" imgW="1987949" imgH="1807797" progId="Prism8.Documen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90B156E3-77C7-C211-C44E-0C44CA9C49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87786" y="2323751"/>
                        <a:ext cx="1987550" cy="180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2A79B4B6-EDBD-71EE-3B48-C4510B66B0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3250" y="2322513"/>
          <a:ext cx="1960563" cy="180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6" imgW="1960579" imgH="1807797" progId="Prism8.Document">
                  <p:embed/>
                </p:oleObj>
              </mc:Choice>
              <mc:Fallback>
                <p:oleObj name="Prism 8" r:id="rId16" imgW="1960579" imgH="1807797" progId="Prism8.Document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2A79B4B6-EDBD-71EE-3B48-C4510B66B0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13250" y="2322513"/>
                        <a:ext cx="1960563" cy="180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 descr="文本&#10;&#10;AI 生成的内容可能不正确。">
            <a:extLst>
              <a:ext uri="{FF2B5EF4-FFF2-40B4-BE49-F238E27FC236}">
                <a16:creationId xmlns:a16="http://schemas.microsoft.com/office/drawing/2014/main" id="{35230A26-471E-2350-7D63-B0038E0E66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47521" y="4548510"/>
            <a:ext cx="960062" cy="39939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5C26C33-08A3-E609-C047-A20EB1B7338A}"/>
              </a:ext>
            </a:extLst>
          </p:cNvPr>
          <p:cNvSpPr txBox="1"/>
          <p:nvPr/>
        </p:nvSpPr>
        <p:spPr>
          <a:xfrm>
            <a:off x="756284" y="5882181"/>
            <a:ext cx="5409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8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Supplemental Figure 6. </a:t>
            </a:r>
            <a:r>
              <a:rPr lang="en-US" altLang="zh-CN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qRT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-PCR validation of salt-responsive genes in </a:t>
            </a:r>
            <a:r>
              <a:rPr lang="en-US" altLang="zh-CN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-OE lines.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are presented as the mean ± standard deviation (SD) of three biological replicates. Asterisks indicate significant differences compared with the corresponding control group (*,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0.05; **,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0.01).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6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DC674-8835-4F48-A501-BC067E24A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1A678697-90F2-A53B-7CE6-7A77104CED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366" y="186788"/>
          <a:ext cx="2035175" cy="183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2035487" imgH="1838041" progId="Prism8.Document">
                  <p:embed/>
                </p:oleObj>
              </mc:Choice>
              <mc:Fallback>
                <p:oleObj name="Prism 8" r:id="rId3" imgW="2035487" imgH="1838041" progId="Prism8.Document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1A678697-90F2-A53B-7CE6-7A77104CE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366" y="186788"/>
                        <a:ext cx="2035175" cy="1836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F62A1F1B-095D-8E7B-B121-2B89803F16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158" y="186788"/>
          <a:ext cx="2033587" cy="183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2035487" imgH="1838041" progId="Prism8.Document">
                  <p:embed/>
                </p:oleObj>
              </mc:Choice>
              <mc:Fallback>
                <p:oleObj name="Prism 8" r:id="rId5" imgW="2035487" imgH="1838041" progId="Prism8.Document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F62A1F1B-095D-8E7B-B121-2B89803F16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4158" y="186788"/>
                        <a:ext cx="2033587" cy="1836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F9BAD260-7AD5-5B75-E56C-D866B3CEBE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366" y="1903228"/>
          <a:ext cx="195262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7" imgW="1953016" imgH="1838041" progId="Prism8.Document">
                  <p:embed/>
                </p:oleObj>
              </mc:Choice>
              <mc:Fallback>
                <p:oleObj name="Prism 8" r:id="rId7" imgW="1953016" imgH="1838041" progId="Prism8.Document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F9BAD260-7AD5-5B75-E56C-D866B3CEBE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0366" y="1903228"/>
                        <a:ext cx="195262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F8CB7D75-2435-A6BB-D592-A04B9B9F2C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1468" y="1903228"/>
          <a:ext cx="2035175" cy="183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9" imgW="2035487" imgH="1838041" progId="Prism8.Document">
                  <p:embed/>
                </p:oleObj>
              </mc:Choice>
              <mc:Fallback>
                <p:oleObj name="Prism 8" r:id="rId9" imgW="2035487" imgH="1838041" progId="Prism8.Document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F8CB7D75-2435-A6BB-D592-A04B9B9F2C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1468" y="1903228"/>
                        <a:ext cx="2035175" cy="1836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3B1C9694-D701-1BDD-717B-2B7BDE28B3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5120" y="1919275"/>
          <a:ext cx="195262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1" imgW="1953016" imgH="1838041" progId="Prism8.Document">
                  <p:embed/>
                </p:oleObj>
              </mc:Choice>
              <mc:Fallback>
                <p:oleObj name="Prism 8" r:id="rId11" imgW="1953016" imgH="1838041" progId="Prism8.Documen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3B1C9694-D701-1BDD-717B-2B7BDE28B3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05120" y="1919275"/>
                        <a:ext cx="195262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E9BF2400-9923-F360-847E-8FF3B2AFF5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572" y="3592386"/>
          <a:ext cx="2035175" cy="183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3" imgW="2035487" imgH="1838041" progId="Prism8.Document">
                  <p:embed/>
                </p:oleObj>
              </mc:Choice>
              <mc:Fallback>
                <p:oleObj name="Prism 8" r:id="rId13" imgW="2035487" imgH="1838041" progId="Prism8.Document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E9BF2400-9923-F360-847E-8FF3B2AFF5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9572" y="3592386"/>
                        <a:ext cx="2035175" cy="1836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AD8AC382-4BF0-CF34-97ED-BC8BE2BDE4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1468" y="3593975"/>
          <a:ext cx="20351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5" imgW="2035487" imgH="1838041" progId="Prism8.Document">
                  <p:embed/>
                </p:oleObj>
              </mc:Choice>
              <mc:Fallback>
                <p:oleObj name="Prism 8" r:id="rId15" imgW="2035487" imgH="1838041" progId="Prism8.Document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AD8AC382-4BF0-CF34-97ED-BC8BE2BDE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41468" y="3593975"/>
                        <a:ext cx="203517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B4A41E19-DCD6-9D86-8F57-463F60E22A4E}"/>
              </a:ext>
            </a:extLst>
          </p:cNvPr>
          <p:cNvSpPr txBox="1"/>
          <p:nvPr/>
        </p:nvSpPr>
        <p:spPr>
          <a:xfrm>
            <a:off x="507071" y="7491127"/>
            <a:ext cx="55410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8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Supplemental Figure 7. Expression patterns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zh-CN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members. 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Expression of </a:t>
            </a:r>
            <a:r>
              <a:rPr lang="en-US" altLang="zh-CN" sz="8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SPL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genes in the </a:t>
            </a:r>
            <a:r>
              <a:rPr lang="en-US" altLang="zh-CN" sz="8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mutants under salt stress. </a:t>
            </a:r>
            <a:r>
              <a:rPr lang="en-US" altLang="zh-CN" sz="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bars represent standard deviation (n = 3)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B, Effect of exogenous miPEP156e application on </a:t>
            </a:r>
            <a:r>
              <a:rPr lang="en-US" altLang="zh-CN" sz="8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transcript levels. </a:t>
            </a:r>
            <a:r>
              <a:rPr lang="en-US" altLang="zh-CN" sz="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bars represent standard deviation (n = 3)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expression levels in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miR156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-OE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-OE lines. Error bars represent SD (n = 3). </a:t>
            </a:r>
            <a:r>
              <a:rPr lang="en-US" altLang="zh-CN" sz="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Asterisks indicate significant differences compared to the corresponding control group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(*,</a:t>
            </a: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&lt; 0.05; **, </a:t>
            </a:r>
            <a:r>
              <a:rPr kumimoji="0" lang="en-US" altLang="zh-CN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&lt; 0.01).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E59AB4B9-9E63-D7AB-E5D3-B9F5369E8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1468" y="186788"/>
          <a:ext cx="20351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7" imgW="2035487" imgH="1838041" progId="Prism8.Document">
                  <p:embed/>
                </p:oleObj>
              </mc:Choice>
              <mc:Fallback>
                <p:oleObj name="Prism 8" r:id="rId17" imgW="2035487" imgH="1838041" progId="Prism8.Document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E59AB4B9-9E63-D7AB-E5D3-B9F5369E8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41468" y="186788"/>
                        <a:ext cx="203517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 descr="文本&#10;&#10;AI 生成的内容可能不正确。">
            <a:extLst>
              <a:ext uri="{FF2B5EF4-FFF2-40B4-BE49-F238E27FC236}">
                <a16:creationId xmlns:a16="http://schemas.microsoft.com/office/drawing/2014/main" id="{85A7C611-C57A-6EA6-A5A4-4E07EB1342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9578" y="3924403"/>
            <a:ext cx="960062" cy="375677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BAD8E6D5-3178-3BFD-183C-367279B410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99523"/>
              </p:ext>
            </p:extLst>
          </p:nvPr>
        </p:nvGraphicFramePr>
        <p:xfrm>
          <a:off x="3920045" y="5326462"/>
          <a:ext cx="1774825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0" imgW="1774749" imgH="2001142" progId="Prism8.Document">
                  <p:embed/>
                </p:oleObj>
              </mc:Choice>
              <mc:Fallback>
                <p:oleObj name="Prism 8" r:id="rId20" imgW="1774749" imgH="2001142" progId="Prism8.Document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BAD8E6D5-3178-3BFD-183C-367279B41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920045" y="5326462"/>
                        <a:ext cx="1774825" cy="200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631757F9-B6E4-C572-1977-B8D407A011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479329"/>
              </p:ext>
            </p:extLst>
          </p:nvPr>
        </p:nvGraphicFramePr>
        <p:xfrm>
          <a:off x="2297072" y="5336546"/>
          <a:ext cx="1774825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2" imgW="1774749" imgH="2132199" progId="Prism8.Document">
                  <p:embed/>
                </p:oleObj>
              </mc:Choice>
              <mc:Fallback>
                <p:oleObj name="Prism 8" r:id="rId22" imgW="1774749" imgH="2132199" progId="Prism8.Document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631757F9-B6E4-C572-1977-B8D407A011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297072" y="5336546"/>
                        <a:ext cx="1774825" cy="213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B3D91FE1-8FBC-2CCF-B224-CB25A0FF4C1E}"/>
              </a:ext>
            </a:extLst>
          </p:cNvPr>
          <p:cNvSpPr txBox="1"/>
          <p:nvPr/>
        </p:nvSpPr>
        <p:spPr>
          <a:xfrm>
            <a:off x="287867" y="237067"/>
            <a:ext cx="32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318AC1B-FE6E-CDCA-488F-45FB6FC7070B}"/>
              </a:ext>
            </a:extLst>
          </p:cNvPr>
          <p:cNvSpPr txBox="1"/>
          <p:nvPr/>
        </p:nvSpPr>
        <p:spPr>
          <a:xfrm>
            <a:off x="285907" y="5387700"/>
            <a:ext cx="32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2601E15F-04A2-0F2C-B162-B3F88AF397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669377"/>
              </p:ext>
            </p:extLst>
          </p:nvPr>
        </p:nvGraphicFramePr>
        <p:xfrm>
          <a:off x="507071" y="5311705"/>
          <a:ext cx="2082800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4" imgW="2082665" imgH="1806356" progId="Prism8.Document">
                  <p:embed/>
                </p:oleObj>
              </mc:Choice>
              <mc:Fallback>
                <p:oleObj name="Prism 8" r:id="rId24" imgW="2082665" imgH="1806356" progId="Prism8.Document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2601E15F-04A2-0F2C-B162-B3F88AF397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07071" y="5311705"/>
                        <a:ext cx="2082800" cy="18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799723C5-A76A-AA03-A6C4-65830EF2E2FD}"/>
              </a:ext>
            </a:extLst>
          </p:cNvPr>
          <p:cNvSpPr txBox="1"/>
          <p:nvPr/>
        </p:nvSpPr>
        <p:spPr>
          <a:xfrm>
            <a:off x="2167325" y="5383510"/>
            <a:ext cx="32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0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对象 51">
            <a:extLst>
              <a:ext uri="{FF2B5EF4-FFF2-40B4-BE49-F238E27FC236}">
                <a16:creationId xmlns:a16="http://schemas.microsoft.com/office/drawing/2014/main" id="{20F43E21-F5EA-66B2-61BB-D4454119D9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95177"/>
              </p:ext>
            </p:extLst>
          </p:nvPr>
        </p:nvGraphicFramePr>
        <p:xfrm>
          <a:off x="2890338" y="789799"/>
          <a:ext cx="1776413" cy="191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1776189" imgH="1919051" progId="Prism8.Document">
                  <p:embed/>
                </p:oleObj>
              </mc:Choice>
              <mc:Fallback>
                <p:oleObj name="Prism 8" r:id="rId2" imgW="1776189" imgH="1919051" progId="Prism8.Document">
                  <p:embed/>
                  <p:pic>
                    <p:nvPicPr>
                      <p:cNvPr id="52" name="对象 51">
                        <a:extLst>
                          <a:ext uri="{FF2B5EF4-FFF2-40B4-BE49-F238E27FC236}">
                            <a16:creationId xmlns:a16="http://schemas.microsoft.com/office/drawing/2014/main" id="{20F43E21-F5EA-66B2-61BB-D4454119D9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0338" y="789799"/>
                        <a:ext cx="1776413" cy="191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对象 52">
            <a:extLst>
              <a:ext uri="{FF2B5EF4-FFF2-40B4-BE49-F238E27FC236}">
                <a16:creationId xmlns:a16="http://schemas.microsoft.com/office/drawing/2014/main" id="{2F0407D7-5D3A-8B6F-9D25-941987C7C2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0850" y="820737"/>
          <a:ext cx="1776412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1776189" imgH="1889887" progId="Prism8.Document">
                  <p:embed/>
                </p:oleObj>
              </mc:Choice>
              <mc:Fallback>
                <p:oleObj name="Prism 8" r:id="rId4" imgW="1776189" imgH="1889887" progId="Prism8.Document">
                  <p:embed/>
                  <p:pic>
                    <p:nvPicPr>
                      <p:cNvPr id="53" name="对象 52">
                        <a:extLst>
                          <a:ext uri="{FF2B5EF4-FFF2-40B4-BE49-F238E27FC236}">
                            <a16:creationId xmlns:a16="http://schemas.microsoft.com/office/drawing/2014/main" id="{2F0407D7-5D3A-8B6F-9D25-941987C7C2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0850" y="820737"/>
                        <a:ext cx="1776412" cy="188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29CC0FEA-78C9-694A-28D7-B501931019F3}"/>
              </a:ext>
            </a:extLst>
          </p:cNvPr>
          <p:cNvGrpSpPr/>
          <p:nvPr/>
        </p:nvGrpSpPr>
        <p:grpSpPr>
          <a:xfrm>
            <a:off x="516863" y="654911"/>
            <a:ext cx="2341431" cy="1604139"/>
            <a:chOff x="520038" y="899386"/>
            <a:chExt cx="2341431" cy="1604139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EF37CE87-1976-E554-5780-1164986B6B11}"/>
                </a:ext>
              </a:extLst>
            </p:cNvPr>
            <p:cNvSpPr txBox="1"/>
            <p:nvPr/>
          </p:nvSpPr>
          <p:spPr>
            <a:xfrm>
              <a:off x="520038" y="899386"/>
              <a:ext cx="1490084" cy="27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Effector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13A505EE-D12E-AAEF-6341-FA9BAD4FE895}"/>
                </a:ext>
              </a:extLst>
            </p:cNvPr>
            <p:cNvGrpSpPr/>
            <p:nvPr/>
          </p:nvGrpSpPr>
          <p:grpSpPr>
            <a:xfrm>
              <a:off x="599487" y="1172470"/>
              <a:ext cx="1029239" cy="180460"/>
              <a:chOff x="1092200" y="1243966"/>
              <a:chExt cx="896620" cy="143292"/>
            </a:xfrm>
          </p:grpSpPr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7D65E9C2-8C8D-AFA0-3D72-F3BD3DB8FA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200" y="1316527"/>
                <a:ext cx="896620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BF27D8F2-9A1E-2578-8306-48EAB1906F38}"/>
                  </a:ext>
                </a:extLst>
              </p:cNvPr>
              <p:cNvSpPr/>
              <p:nvPr/>
            </p:nvSpPr>
            <p:spPr>
              <a:xfrm>
                <a:off x="1537169" y="1243966"/>
                <a:ext cx="361538" cy="143292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Myc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箭头: 五边形 70">
                <a:extLst>
                  <a:ext uri="{FF2B5EF4-FFF2-40B4-BE49-F238E27FC236}">
                    <a16:creationId xmlns:a16="http://schemas.microsoft.com/office/drawing/2014/main" id="{7F10BF9C-9FCA-6CAD-BD7A-EE320AC2372E}"/>
                  </a:ext>
                </a:extLst>
              </p:cNvPr>
              <p:cNvSpPr/>
              <p:nvPr/>
            </p:nvSpPr>
            <p:spPr>
              <a:xfrm>
                <a:off x="1177009" y="1243967"/>
                <a:ext cx="361538" cy="143291"/>
              </a:xfrm>
              <a:prstGeom prst="homePlate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35S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DAC267D-F564-A1B1-B2AF-B542A021D5F2}"/>
                </a:ext>
              </a:extLst>
            </p:cNvPr>
            <p:cNvSpPr txBox="1"/>
            <p:nvPr/>
          </p:nvSpPr>
          <p:spPr>
            <a:xfrm>
              <a:off x="520038" y="1858254"/>
              <a:ext cx="1490084" cy="27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BABB73AB-7F74-A8E8-3788-3A9B44CBF003}"/>
                </a:ext>
              </a:extLst>
            </p:cNvPr>
            <p:cNvGrpSpPr/>
            <p:nvPr/>
          </p:nvGrpSpPr>
          <p:grpSpPr>
            <a:xfrm>
              <a:off x="596323" y="1425876"/>
              <a:ext cx="1413799" cy="185874"/>
              <a:chOff x="1092200" y="1547805"/>
              <a:chExt cx="1231628" cy="147591"/>
            </a:xfrm>
          </p:grpSpPr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A9CD4054-BFCE-80C6-F659-D3DEB40BC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200" y="1621992"/>
                <a:ext cx="1231628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16F2C281-6542-78B1-96BB-B73F7D55B9C1}"/>
                  </a:ext>
                </a:extLst>
              </p:cNvPr>
              <p:cNvSpPr/>
              <p:nvPr/>
            </p:nvSpPr>
            <p:spPr>
              <a:xfrm>
                <a:off x="1537849" y="1547805"/>
                <a:ext cx="636139" cy="14759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miPEP156e</a:t>
                </a:r>
                <a:endParaRPr lang="zh-CN" altLang="en-US" sz="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箭头: 五边形 66">
                <a:extLst>
                  <a:ext uri="{FF2B5EF4-FFF2-40B4-BE49-F238E27FC236}">
                    <a16:creationId xmlns:a16="http://schemas.microsoft.com/office/drawing/2014/main" id="{74457E47-A789-048A-D463-6B2D2A64C35E}"/>
                  </a:ext>
                </a:extLst>
              </p:cNvPr>
              <p:cNvSpPr/>
              <p:nvPr/>
            </p:nvSpPr>
            <p:spPr>
              <a:xfrm>
                <a:off x="1177009" y="1550346"/>
                <a:ext cx="361538" cy="143291"/>
              </a:xfrm>
              <a:prstGeom prst="homePlate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35S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933430DE-D279-5B18-A4AB-9D86DEB7E07E}"/>
                </a:ext>
              </a:extLst>
            </p:cNvPr>
            <p:cNvGrpSpPr/>
            <p:nvPr/>
          </p:nvGrpSpPr>
          <p:grpSpPr>
            <a:xfrm>
              <a:off x="596323" y="2075565"/>
              <a:ext cx="2265146" cy="182548"/>
              <a:chOff x="705675" y="1992625"/>
              <a:chExt cx="1973755" cy="144950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F44FB871-2C11-DDCF-472E-0AF049568E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675" y="2064202"/>
                <a:ext cx="1973755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B84C4D23-E786-8471-917C-11ADD8051038}"/>
                  </a:ext>
                </a:extLst>
              </p:cNvPr>
              <p:cNvSpPr/>
              <p:nvPr/>
            </p:nvSpPr>
            <p:spPr>
              <a:xfrm>
                <a:off x="1593591" y="1992626"/>
                <a:ext cx="361538" cy="14118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LUC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12298E45-1CAA-E9BE-DA79-CDDEE88113AA}"/>
                  </a:ext>
                </a:extLst>
              </p:cNvPr>
              <p:cNvSpPr/>
              <p:nvPr/>
            </p:nvSpPr>
            <p:spPr>
              <a:xfrm>
                <a:off x="1151051" y="1994284"/>
                <a:ext cx="360091" cy="14118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箭头: 五边形 62">
                <a:extLst>
                  <a:ext uri="{FF2B5EF4-FFF2-40B4-BE49-F238E27FC236}">
                    <a16:creationId xmlns:a16="http://schemas.microsoft.com/office/drawing/2014/main" id="{6F8F8292-2EFF-1861-E494-8A8D744FB1F1}"/>
                  </a:ext>
                </a:extLst>
              </p:cNvPr>
              <p:cNvSpPr/>
              <p:nvPr/>
            </p:nvSpPr>
            <p:spPr>
              <a:xfrm>
                <a:off x="1953301" y="1992625"/>
                <a:ext cx="567451" cy="141187"/>
              </a:xfrm>
              <a:prstGeom prst="homePlat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CDS</a:t>
                </a:r>
                <a:r>
                  <a:rPr lang="en-US" altLang="zh-CN" sz="800" i="1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SPL2</a:t>
                </a:r>
                <a:endParaRPr lang="zh-CN" altLang="en-US" sz="800" i="1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箭头: 五边形 63">
                <a:extLst>
                  <a:ext uri="{FF2B5EF4-FFF2-40B4-BE49-F238E27FC236}">
                    <a16:creationId xmlns:a16="http://schemas.microsoft.com/office/drawing/2014/main" id="{3275B7D5-96F4-33AE-FE72-B3E68DE0602C}"/>
                  </a:ext>
                </a:extLst>
              </p:cNvPr>
              <p:cNvSpPr/>
              <p:nvPr/>
            </p:nvSpPr>
            <p:spPr>
              <a:xfrm>
                <a:off x="789894" y="1994284"/>
                <a:ext cx="361538" cy="143291"/>
              </a:xfrm>
              <a:prstGeom prst="homePlate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35S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DEEA6D9-0707-F570-DE5C-8835EE75DF9D}"/>
                </a:ext>
              </a:extLst>
            </p:cNvPr>
            <p:cNvCxnSpPr>
              <a:cxnSpLocks/>
            </p:cNvCxnSpPr>
            <p:nvPr/>
          </p:nvCxnSpPr>
          <p:spPr>
            <a:xfrm>
              <a:off x="596323" y="1752876"/>
              <a:ext cx="141379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B765AD6-DEDD-D2D5-6E86-5892EEBEB928}"/>
                </a:ext>
              </a:extLst>
            </p:cNvPr>
            <p:cNvSpPr/>
            <p:nvPr/>
          </p:nvSpPr>
          <p:spPr>
            <a:xfrm>
              <a:off x="1107888" y="1659446"/>
              <a:ext cx="730231" cy="18587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miR156e</a:t>
              </a:r>
              <a:endParaRPr lang="zh-CN" alt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箭头: 五边形 10">
              <a:extLst>
                <a:ext uri="{FF2B5EF4-FFF2-40B4-BE49-F238E27FC236}">
                  <a16:creationId xmlns:a16="http://schemas.microsoft.com/office/drawing/2014/main" id="{79D1A9D2-B01E-EC73-3174-C0D3E64EAF81}"/>
                </a:ext>
              </a:extLst>
            </p:cNvPr>
            <p:cNvSpPr/>
            <p:nvPr/>
          </p:nvSpPr>
          <p:spPr>
            <a:xfrm>
              <a:off x="693676" y="1662646"/>
              <a:ext cx="415013" cy="180459"/>
            </a:xfrm>
            <a:prstGeom prst="homePlate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35S</a:t>
              </a:r>
              <a:endParaRPr lang="zh-CN" alt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DD3E83D7-02C6-D74B-FE0A-C2EEBBD695DD}"/>
                </a:ext>
              </a:extLst>
            </p:cNvPr>
            <p:cNvGrpSpPr/>
            <p:nvPr/>
          </p:nvGrpSpPr>
          <p:grpSpPr>
            <a:xfrm>
              <a:off x="596323" y="2323066"/>
              <a:ext cx="2265146" cy="180459"/>
              <a:chOff x="596323" y="2261681"/>
              <a:chExt cx="2265146" cy="180459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E2642C43-3908-52D8-754F-377B81CB81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323" y="2349735"/>
                <a:ext cx="226514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37D0DDD1-EF14-6675-50D1-57DA34AFC99D}"/>
                  </a:ext>
                </a:extLst>
              </p:cNvPr>
              <p:cNvSpPr/>
              <p:nvPr/>
            </p:nvSpPr>
            <p:spPr>
              <a:xfrm>
                <a:off x="1615325" y="2262768"/>
                <a:ext cx="414913" cy="1778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LUC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1D8C3B6B-05E5-3278-A146-1C37996DD766}"/>
                  </a:ext>
                </a:extLst>
              </p:cNvPr>
              <p:cNvSpPr/>
              <p:nvPr/>
            </p:nvSpPr>
            <p:spPr>
              <a:xfrm>
                <a:off x="1107451" y="2261681"/>
                <a:ext cx="413252" cy="17781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箭头: 五边形 15">
                <a:extLst>
                  <a:ext uri="{FF2B5EF4-FFF2-40B4-BE49-F238E27FC236}">
                    <a16:creationId xmlns:a16="http://schemas.microsoft.com/office/drawing/2014/main" id="{9BCE70D6-D195-7BEA-5AD3-C9870B4129EB}"/>
                  </a:ext>
                </a:extLst>
              </p:cNvPr>
              <p:cNvSpPr/>
              <p:nvPr/>
            </p:nvSpPr>
            <p:spPr>
              <a:xfrm>
                <a:off x="2028139" y="2263172"/>
                <a:ext cx="712819" cy="177809"/>
              </a:xfrm>
              <a:prstGeom prst="homePlat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CDS</a:t>
                </a:r>
                <a:r>
                  <a:rPr lang="en-US" altLang="zh-CN" sz="800" i="1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mspl2</a:t>
                </a:r>
                <a:endParaRPr lang="zh-CN" altLang="en-US" sz="800" i="1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箭头: 五边形 16">
                <a:extLst>
                  <a:ext uri="{FF2B5EF4-FFF2-40B4-BE49-F238E27FC236}">
                    <a16:creationId xmlns:a16="http://schemas.microsoft.com/office/drawing/2014/main" id="{3EED2305-B542-17EB-6452-0126B9628F34}"/>
                  </a:ext>
                </a:extLst>
              </p:cNvPr>
              <p:cNvSpPr/>
              <p:nvPr/>
            </p:nvSpPr>
            <p:spPr>
              <a:xfrm>
                <a:off x="692975" y="2261681"/>
                <a:ext cx="414913" cy="180459"/>
              </a:xfrm>
              <a:prstGeom prst="homePlate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35S</a:t>
                </a:r>
                <a:endParaRPr lang="zh-CN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5574DA5-69BD-1089-8B83-2A7DA1F64709}"/>
              </a:ext>
            </a:extLst>
          </p:cNvPr>
          <p:cNvSpPr txBox="1"/>
          <p:nvPr/>
        </p:nvSpPr>
        <p:spPr>
          <a:xfrm>
            <a:off x="476250" y="2926398"/>
            <a:ext cx="5931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Figure 8. miPEP156e suppresses </a:t>
            </a:r>
            <a:r>
              <a:rPr lang="en-US" altLang="zh-CN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OsSPL2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expression via a miR156-dependent mechanism.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Schematic representation of the effector and reporter constructs used in the dual-luciferase assay. The effectors consist of </a:t>
            </a:r>
            <a:r>
              <a:rPr lang="en-US" altLang="zh-CN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(control),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the control of the 35S promoter. The reporters contain the luciferase (LUC) gene fused with either the wild-type sequence of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containing the miR156 target site (CDS</a:t>
            </a:r>
            <a:r>
              <a:rPr lang="en-US" altLang="zh-CN" sz="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: 5'-TGTGCTCTCTCTCTTCTGTCA-3') or a mutated version (CDS</a:t>
            </a:r>
            <a:r>
              <a:rPr lang="en-US" altLang="zh-CN" sz="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: 5'-TaTGaTaTaTcTTTaCaGTtA-3', mutated bases are shown in lowercase). B, Relative LUC/REN activity in rice protoplasts co-transfected with the CDS</a:t>
            </a:r>
            <a:r>
              <a:rPr lang="en-US" altLang="zh-CN" sz="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 reporter and indicated effectors. Overexpression of either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miPEP156e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miR156e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significantly suppressed the luciferase activity.</a:t>
            </a:r>
            <a:r>
              <a:rPr lang="en-US" altLang="zh-CN" sz="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bars represent SD (n = 3). C,  Relative LUC/REN activity in rice protoplasts co-transfected with the CDS</a:t>
            </a:r>
            <a:r>
              <a:rPr lang="en-US" altLang="zh-CN" sz="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mspl2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 reporter and indicated effectors. The inhibitory effects of miPEP156e and miR156e were abolished when the miR156 target site was mutated.</a:t>
            </a:r>
            <a:r>
              <a:rPr lang="en-US" altLang="zh-CN" sz="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bars represent SD (n = 3). Asterisks indicate significant differences compared to the corresponding control group (*,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0.05; **,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0.01).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AF12E1-D87B-B856-E7F6-E2114D178CFF}"/>
              </a:ext>
            </a:extLst>
          </p:cNvPr>
          <p:cNvSpPr txBox="1"/>
          <p:nvPr/>
        </p:nvSpPr>
        <p:spPr>
          <a:xfrm>
            <a:off x="257175" y="654911"/>
            <a:ext cx="219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6FD0EF-F0AD-13B6-FC60-82EDFBDE70BE}"/>
              </a:ext>
            </a:extLst>
          </p:cNvPr>
          <p:cNvSpPr txBox="1"/>
          <p:nvPr/>
        </p:nvSpPr>
        <p:spPr>
          <a:xfrm>
            <a:off x="4600231" y="650523"/>
            <a:ext cx="219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F5C232-D6B0-90F0-9683-4CD7C273CEB1}"/>
              </a:ext>
            </a:extLst>
          </p:cNvPr>
          <p:cNvSpPr txBox="1"/>
          <p:nvPr/>
        </p:nvSpPr>
        <p:spPr>
          <a:xfrm>
            <a:off x="2890338" y="650523"/>
            <a:ext cx="219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4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AD59A547-15EC-2FF8-F510-C1A8BA0374F4}"/>
              </a:ext>
            </a:extLst>
          </p:cNvPr>
          <p:cNvGrpSpPr/>
          <p:nvPr/>
        </p:nvGrpSpPr>
        <p:grpSpPr>
          <a:xfrm>
            <a:off x="366914" y="467305"/>
            <a:ext cx="2854630" cy="1449799"/>
            <a:chOff x="1826997" y="808126"/>
            <a:chExt cx="2854630" cy="1449799"/>
          </a:xfrm>
        </p:grpSpPr>
        <p:pic>
          <p:nvPicPr>
            <p:cNvPr id="4" name="图片 3" descr="墙上挂着一幅画&#10;&#10;AI 生成的内容可能不正确。">
              <a:extLst>
                <a:ext uri="{FF2B5EF4-FFF2-40B4-BE49-F238E27FC236}">
                  <a16:creationId xmlns:a16="http://schemas.microsoft.com/office/drawing/2014/main" id="{D09401D1-D467-7294-0387-1B819204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7020" y="1068545"/>
              <a:ext cx="2253065" cy="118938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FA9D530-529F-8653-8F72-234B63F78D0D}"/>
                </a:ext>
              </a:extLst>
            </p:cNvPr>
            <p:cNvSpPr txBox="1"/>
            <p:nvPr/>
          </p:nvSpPr>
          <p:spPr>
            <a:xfrm>
              <a:off x="2499505" y="810527"/>
              <a:ext cx="5028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3038419-23F0-202F-A878-D8868B350D36}"/>
                </a:ext>
              </a:extLst>
            </p:cNvPr>
            <p:cNvSpPr txBox="1"/>
            <p:nvPr/>
          </p:nvSpPr>
          <p:spPr>
            <a:xfrm>
              <a:off x="3220593" y="812360"/>
              <a:ext cx="4692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+Na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5A9F76A-DFDC-D7FA-9E51-CAB7448F7AA9}"/>
                </a:ext>
              </a:extLst>
            </p:cNvPr>
            <p:cNvSpPr txBox="1"/>
            <p:nvPr/>
          </p:nvSpPr>
          <p:spPr>
            <a:xfrm>
              <a:off x="3867442" y="808126"/>
              <a:ext cx="36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39C275F-DAE4-80D6-7749-643D40435FB3}"/>
                </a:ext>
              </a:extLst>
            </p:cNvPr>
            <p:cNvSpPr txBox="1"/>
            <p:nvPr/>
          </p:nvSpPr>
          <p:spPr>
            <a:xfrm>
              <a:off x="4304310" y="808126"/>
              <a:ext cx="3773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+Na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21B2EFD-652C-156E-4C88-ABC3E540715E}"/>
                </a:ext>
              </a:extLst>
            </p:cNvPr>
            <p:cNvSpPr txBox="1"/>
            <p:nvPr/>
          </p:nvSpPr>
          <p:spPr>
            <a:xfrm>
              <a:off x="1846805" y="1110081"/>
              <a:ext cx="432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ZH11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37A5B95-FB21-A4EC-801B-36C1A78160B1}"/>
                </a:ext>
              </a:extLst>
            </p:cNvPr>
            <p:cNvSpPr txBox="1"/>
            <p:nvPr/>
          </p:nvSpPr>
          <p:spPr>
            <a:xfrm>
              <a:off x="1826997" y="1493950"/>
              <a:ext cx="543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spl2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CB75C31-A740-A005-2BCA-D364EEC8A23C}"/>
                </a:ext>
              </a:extLst>
            </p:cNvPr>
            <p:cNvSpPr txBox="1"/>
            <p:nvPr/>
          </p:nvSpPr>
          <p:spPr>
            <a:xfrm>
              <a:off x="1833104" y="1913140"/>
              <a:ext cx="543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spl2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3A2FEED-AA48-88B6-4B23-C1DD7FAA65EB}"/>
              </a:ext>
            </a:extLst>
          </p:cNvPr>
          <p:cNvGrpSpPr/>
          <p:nvPr/>
        </p:nvGrpSpPr>
        <p:grpSpPr>
          <a:xfrm>
            <a:off x="3223001" y="448826"/>
            <a:ext cx="3089298" cy="1694145"/>
            <a:chOff x="3279325" y="463071"/>
            <a:chExt cx="3089298" cy="1694145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CB188FB7-45CD-C8EE-DBBF-A0C05FBA7144}"/>
                </a:ext>
              </a:extLst>
            </p:cNvPr>
            <p:cNvGrpSpPr/>
            <p:nvPr/>
          </p:nvGrpSpPr>
          <p:grpSpPr>
            <a:xfrm>
              <a:off x="3279325" y="727724"/>
              <a:ext cx="3089298" cy="1429492"/>
              <a:chOff x="1856120" y="2331746"/>
              <a:chExt cx="3089298" cy="1429492"/>
            </a:xfrm>
          </p:grpSpPr>
          <p:pic>
            <p:nvPicPr>
              <p:cNvPr id="5" name="图片 4" descr="图片包含 表格&#10;&#10;AI 生成的内容可能不正确。">
                <a:extLst>
                  <a:ext uri="{FF2B5EF4-FFF2-40B4-BE49-F238E27FC236}">
                    <a16:creationId xmlns:a16="http://schemas.microsoft.com/office/drawing/2014/main" id="{5C4923D6-BB6A-151F-8F15-C21425FAD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7020" y="2331746"/>
                <a:ext cx="2253065" cy="1169073"/>
              </a:xfrm>
              <a:prstGeom prst="rect">
                <a:avLst/>
              </a:prstGeom>
            </p:spPr>
          </p:pic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B646942-EC99-F571-C62D-B3E03EA5B685}"/>
                  </a:ext>
                </a:extLst>
              </p:cNvPr>
              <p:cNvSpPr txBox="1"/>
              <p:nvPr/>
            </p:nvSpPr>
            <p:spPr>
              <a:xfrm>
                <a:off x="1887849" y="2418541"/>
                <a:ext cx="43262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ZH11</a:t>
                </a:r>
                <a:endParaRPr lang="zh-CN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F3344A3-BB9E-873E-01AB-3C7C178635B0}"/>
                  </a:ext>
                </a:extLst>
              </p:cNvPr>
              <p:cNvSpPr txBox="1"/>
              <p:nvPr/>
            </p:nvSpPr>
            <p:spPr>
              <a:xfrm>
                <a:off x="1856120" y="2802271"/>
                <a:ext cx="5433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spl2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zh-CN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FDAAD7E-3BD3-313E-D404-F55D0A412C4A}"/>
                  </a:ext>
                </a:extLst>
              </p:cNvPr>
              <p:cNvSpPr txBox="1"/>
              <p:nvPr/>
            </p:nvSpPr>
            <p:spPr>
              <a:xfrm>
                <a:off x="1872501" y="3228221"/>
                <a:ext cx="5433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spl2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zh-CN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06D4FF20-1547-B3D3-8025-F0989491C40D}"/>
                  </a:ext>
                </a:extLst>
              </p:cNvPr>
              <p:cNvGrpSpPr/>
              <p:nvPr/>
            </p:nvGrpSpPr>
            <p:grpSpPr>
              <a:xfrm>
                <a:off x="2327048" y="3545794"/>
                <a:ext cx="2618370" cy="215444"/>
                <a:chOff x="1217295" y="2584828"/>
                <a:chExt cx="2184725" cy="215444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EFF8CE95-93B8-EF33-9056-375A442CE9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17295" y="2699135"/>
                  <a:ext cx="3672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B6BE9532-C6EE-0CDC-44DD-C228D060A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545601" y="2699135"/>
                  <a:ext cx="1404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22555567-9215-23B2-0CBE-34F9A42517F8}"/>
                    </a:ext>
                  </a:extLst>
                </p:cNvPr>
                <p:cNvSpPr txBox="1"/>
                <p:nvPr/>
              </p:nvSpPr>
              <p:spPr>
                <a:xfrm>
                  <a:off x="1537067" y="2584828"/>
                  <a:ext cx="74251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bar= 0.5 cm</a:t>
                  </a:r>
                  <a:endParaRPr lang="zh-CN" alt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7C1A9B2-DA7D-2252-A8AC-7715F406558A}"/>
                    </a:ext>
                  </a:extLst>
                </p:cNvPr>
                <p:cNvSpPr txBox="1"/>
                <p:nvPr/>
              </p:nvSpPr>
              <p:spPr>
                <a:xfrm>
                  <a:off x="2659509" y="2584828"/>
                  <a:ext cx="74251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bar= 0.5 cm</a:t>
                  </a:r>
                  <a:endParaRPr lang="zh-CN" alt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2757286-D1A3-40DF-D33F-06EA632E3DC1}"/>
                </a:ext>
              </a:extLst>
            </p:cNvPr>
            <p:cNvSpPr txBox="1"/>
            <p:nvPr/>
          </p:nvSpPr>
          <p:spPr>
            <a:xfrm>
              <a:off x="3871636" y="465472"/>
              <a:ext cx="5028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1E649DE-A56B-B8F4-D5E1-ECF157B6C164}"/>
                </a:ext>
              </a:extLst>
            </p:cNvPr>
            <p:cNvSpPr txBox="1"/>
            <p:nvPr/>
          </p:nvSpPr>
          <p:spPr>
            <a:xfrm>
              <a:off x="4592724" y="467305"/>
              <a:ext cx="4692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+Na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9861752-276C-E48E-3530-1D5A64A528A6}"/>
                </a:ext>
              </a:extLst>
            </p:cNvPr>
            <p:cNvSpPr txBox="1"/>
            <p:nvPr/>
          </p:nvSpPr>
          <p:spPr>
            <a:xfrm>
              <a:off x="5280213" y="463071"/>
              <a:ext cx="36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00BE43-1CA2-0F70-88CD-5BFB4F7DD481}"/>
                </a:ext>
              </a:extLst>
            </p:cNvPr>
            <p:cNvSpPr txBox="1"/>
            <p:nvPr/>
          </p:nvSpPr>
          <p:spPr>
            <a:xfrm>
              <a:off x="5727241" y="463071"/>
              <a:ext cx="3773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+Na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1193A316-C260-2B45-8362-8D8F4FCD50A9}"/>
              </a:ext>
            </a:extLst>
          </p:cNvPr>
          <p:cNvCxnSpPr>
            <a:cxnSpLocks/>
          </p:cNvCxnSpPr>
          <p:nvPr/>
        </p:nvCxnSpPr>
        <p:spPr>
          <a:xfrm>
            <a:off x="883475" y="2042769"/>
            <a:ext cx="4400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BDC407C-8965-863D-10B3-8AEDB818B5C6}"/>
              </a:ext>
            </a:extLst>
          </p:cNvPr>
          <p:cNvCxnSpPr>
            <a:cxnSpLocks/>
          </p:cNvCxnSpPr>
          <p:nvPr/>
        </p:nvCxnSpPr>
        <p:spPr>
          <a:xfrm rot="10800000">
            <a:off x="2475436" y="2042769"/>
            <a:ext cx="1682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72F60331-658B-E0D2-14C3-68FD7B1E45D4}"/>
              </a:ext>
            </a:extLst>
          </p:cNvPr>
          <p:cNvSpPr txBox="1"/>
          <p:nvPr/>
        </p:nvSpPr>
        <p:spPr>
          <a:xfrm>
            <a:off x="1266718" y="1928462"/>
            <a:ext cx="88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bar= 0.5 cm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78EBC38-683D-342E-B093-534DF564FF88}"/>
              </a:ext>
            </a:extLst>
          </p:cNvPr>
          <p:cNvSpPr txBox="1"/>
          <p:nvPr/>
        </p:nvSpPr>
        <p:spPr>
          <a:xfrm>
            <a:off x="2611953" y="1928462"/>
            <a:ext cx="88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bar= 0.5 cm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A4EFC3D-C512-1DD1-77EE-9D39BD360CEE}"/>
              </a:ext>
            </a:extLst>
          </p:cNvPr>
          <p:cNvSpPr txBox="1"/>
          <p:nvPr/>
        </p:nvSpPr>
        <p:spPr>
          <a:xfrm>
            <a:off x="293172" y="264160"/>
            <a:ext cx="32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89F53B0-B8E1-2598-758D-49925AD4C83B}"/>
              </a:ext>
            </a:extLst>
          </p:cNvPr>
          <p:cNvSpPr txBox="1"/>
          <p:nvPr/>
        </p:nvSpPr>
        <p:spPr>
          <a:xfrm>
            <a:off x="3330614" y="26416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D26164A-878E-1F86-19F6-C0DADEE73947}"/>
              </a:ext>
            </a:extLst>
          </p:cNvPr>
          <p:cNvSpPr txBox="1"/>
          <p:nvPr/>
        </p:nvSpPr>
        <p:spPr>
          <a:xfrm>
            <a:off x="482193" y="5652563"/>
            <a:ext cx="5748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Figure 9. The </a:t>
            </a:r>
            <a:r>
              <a:rPr lang="en-US" altLang="zh-CN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mutation enhances salt tolerance by reducing ROS accumulation and maintaining ion homeostasis.</a:t>
            </a:r>
          </a:p>
          <a:p>
            <a:pPr algn="just"/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DAB staining of leaves and roots of wild-type and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rice seedlings after NaCl treatment. The brown color indicates H</a:t>
            </a:r>
            <a:r>
              <a:rPr lang="en-US" altLang="zh-CN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 in each leaf and root. B, NBT staining of leaves and roots of wild-type and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rice seedlings after NaCl treatment. The blue color indicates O</a:t>
            </a:r>
            <a:r>
              <a:rPr lang="en-US" altLang="zh-CN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•-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 in each leaf and root. C, Na⁺, K⁺ levels, and Na⁺/K⁺ ratio in the shoots of wild-type and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rice seedlings under 120 mM NaCl stress for 7 days. Error bars represent SD (n = 3). D, Na⁺, K⁺ levels, and Na⁺/K⁺ ratio in the roots of wild-type and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spl2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rice seedlings under 120 mM NaCl stress for 7 days. Error bars represent SD (n = 3). Asterisks indicate significant differences compared to the corresponding control group (*,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0.05; **, </a:t>
            </a:r>
            <a:r>
              <a:rPr lang="en-US" altLang="zh-CN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0.01).</a:t>
            </a:r>
            <a:endParaRPr lang="zh-CN" altLang="zh-CN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9BDA289F-D2EA-1672-9B5C-56175A4C2435}"/>
              </a:ext>
            </a:extLst>
          </p:cNvPr>
          <p:cNvGrpSpPr/>
          <p:nvPr/>
        </p:nvGrpSpPr>
        <p:grpSpPr>
          <a:xfrm>
            <a:off x="503625" y="2223966"/>
            <a:ext cx="5808674" cy="3049379"/>
            <a:chOff x="252405" y="2859297"/>
            <a:chExt cx="5808674" cy="3049379"/>
          </a:xfrm>
        </p:grpSpPr>
        <p:graphicFrame>
          <p:nvGraphicFramePr>
            <p:cNvPr id="72" name="对象 71">
              <a:extLst>
                <a:ext uri="{FF2B5EF4-FFF2-40B4-BE49-F238E27FC236}">
                  <a16:creationId xmlns:a16="http://schemas.microsoft.com/office/drawing/2014/main" id="{DBBC5D45-5212-BB52-A438-82D7F1366D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3610" y="2899898"/>
            <a:ext cx="1952625" cy="158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4" imgW="1953016" imgH="1586728" progId="Prism8.Document">
                    <p:embed/>
                  </p:oleObj>
                </mc:Choice>
                <mc:Fallback>
                  <p:oleObj name="Prism 8" r:id="rId4" imgW="1953016" imgH="1586728" progId="Prism8.Document">
                    <p:embed/>
                    <p:pic>
                      <p:nvPicPr>
                        <p:cNvPr id="72" name="对象 71">
                          <a:extLst>
                            <a:ext uri="{FF2B5EF4-FFF2-40B4-BE49-F238E27FC236}">
                              <a16:creationId xmlns:a16="http://schemas.microsoft.com/office/drawing/2014/main" id="{DBBC5D45-5212-BB52-A438-82D7F1366D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33610" y="2899898"/>
                          <a:ext cx="1952625" cy="1585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对象 72">
              <a:extLst>
                <a:ext uri="{FF2B5EF4-FFF2-40B4-BE49-F238E27FC236}">
                  <a16:creationId xmlns:a16="http://schemas.microsoft.com/office/drawing/2014/main" id="{720050C8-0517-74A7-4BCD-E8A81AB3AC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2405" y="2884182"/>
            <a:ext cx="2003425" cy="158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6" imgW="2003435" imgH="1586728" progId="Prism8.Document">
                    <p:embed/>
                  </p:oleObj>
                </mc:Choice>
                <mc:Fallback>
                  <p:oleObj name="Prism 8" r:id="rId6" imgW="2003435" imgH="1586728" progId="Prism8.Document">
                    <p:embed/>
                    <p:pic>
                      <p:nvPicPr>
                        <p:cNvPr id="73" name="对象 72">
                          <a:extLst>
                            <a:ext uri="{FF2B5EF4-FFF2-40B4-BE49-F238E27FC236}">
                              <a16:creationId xmlns:a16="http://schemas.microsoft.com/office/drawing/2014/main" id="{720050C8-0517-74A7-4BCD-E8A81AB3AC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52405" y="2884182"/>
                          <a:ext cx="2003425" cy="1585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对象 73">
              <a:extLst>
                <a:ext uri="{FF2B5EF4-FFF2-40B4-BE49-F238E27FC236}">
                  <a16:creationId xmlns:a16="http://schemas.microsoft.com/office/drawing/2014/main" id="{590B9476-0D81-39E2-4E54-FAF6F44C53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7258" y="4322763"/>
            <a:ext cx="1952625" cy="158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8" imgW="1953016" imgH="1586728" progId="Prism8.Document">
                    <p:embed/>
                  </p:oleObj>
                </mc:Choice>
                <mc:Fallback>
                  <p:oleObj name="Prism 8" r:id="rId8" imgW="1953016" imgH="1586728" progId="Prism8.Document">
                    <p:embed/>
                    <p:pic>
                      <p:nvPicPr>
                        <p:cNvPr id="74" name="对象 73">
                          <a:extLst>
                            <a:ext uri="{FF2B5EF4-FFF2-40B4-BE49-F238E27FC236}">
                              <a16:creationId xmlns:a16="http://schemas.microsoft.com/office/drawing/2014/main" id="{590B9476-0D81-39E2-4E54-FAF6F44C53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27258" y="4322763"/>
                          <a:ext cx="1952625" cy="158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对象 74">
              <a:extLst>
                <a:ext uri="{FF2B5EF4-FFF2-40B4-BE49-F238E27FC236}">
                  <a16:creationId xmlns:a16="http://schemas.microsoft.com/office/drawing/2014/main" id="{37AECE92-490B-B8DA-237B-8CAA0AAA84B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5699574"/>
                </p:ext>
              </p:extLst>
            </p:nvPr>
          </p:nvGraphicFramePr>
          <p:xfrm>
            <a:off x="273840" y="4322763"/>
            <a:ext cx="1946275" cy="158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10" imgW="1946894" imgH="1586728" progId="Prism8.Document">
                    <p:embed/>
                  </p:oleObj>
                </mc:Choice>
                <mc:Fallback>
                  <p:oleObj name="Prism 8" r:id="rId10" imgW="1946894" imgH="1586728" progId="Prism8.Document">
                    <p:embed/>
                    <p:pic>
                      <p:nvPicPr>
                        <p:cNvPr id="75" name="对象 74">
                          <a:extLst>
                            <a:ext uri="{FF2B5EF4-FFF2-40B4-BE49-F238E27FC236}">
                              <a16:creationId xmlns:a16="http://schemas.microsoft.com/office/drawing/2014/main" id="{37AECE92-490B-B8DA-237B-8CAA0AAA84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73840" y="4322763"/>
                          <a:ext cx="1946275" cy="158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对象 75">
              <a:extLst>
                <a:ext uri="{FF2B5EF4-FFF2-40B4-BE49-F238E27FC236}">
                  <a16:creationId xmlns:a16="http://schemas.microsoft.com/office/drawing/2014/main" id="{3EABA760-7B18-6865-C523-303AE7221E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64016" y="2859297"/>
            <a:ext cx="1897063" cy="158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12" imgW="1896475" imgH="1586728" progId="Prism8.Document">
                    <p:embed/>
                  </p:oleObj>
                </mc:Choice>
                <mc:Fallback>
                  <p:oleObj name="Prism 8" r:id="rId12" imgW="1896475" imgH="1586728" progId="Prism8.Document">
                    <p:embed/>
                    <p:pic>
                      <p:nvPicPr>
                        <p:cNvPr id="76" name="对象 75">
                          <a:extLst>
                            <a:ext uri="{FF2B5EF4-FFF2-40B4-BE49-F238E27FC236}">
                              <a16:creationId xmlns:a16="http://schemas.microsoft.com/office/drawing/2014/main" id="{3EABA760-7B18-6865-C523-303AE7221E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164016" y="2859297"/>
                          <a:ext cx="1897063" cy="1585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对象 76">
              <a:extLst>
                <a:ext uri="{FF2B5EF4-FFF2-40B4-BE49-F238E27FC236}">
                  <a16:creationId xmlns:a16="http://schemas.microsoft.com/office/drawing/2014/main" id="{F0F0670C-5888-BC9D-2ADD-6B7A1DA842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7516" y="4322763"/>
            <a:ext cx="1833563" cy="158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14" imgW="1834171" imgH="1586728" progId="Prism8.Document">
                    <p:embed/>
                  </p:oleObj>
                </mc:Choice>
                <mc:Fallback>
                  <p:oleObj name="Prism 8" r:id="rId14" imgW="1834171" imgH="1586728" progId="Prism8.Document">
                    <p:embed/>
                    <p:pic>
                      <p:nvPicPr>
                        <p:cNvPr id="77" name="对象 76">
                          <a:extLst>
                            <a:ext uri="{FF2B5EF4-FFF2-40B4-BE49-F238E27FC236}">
                              <a16:creationId xmlns:a16="http://schemas.microsoft.com/office/drawing/2014/main" id="{F0F0670C-5888-BC9D-2ADD-6B7A1DA842B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227516" y="4322763"/>
                          <a:ext cx="1833563" cy="1585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13093414-C567-0F8D-DC44-807BE3AC5743}"/>
              </a:ext>
            </a:extLst>
          </p:cNvPr>
          <p:cNvSpPr txBox="1"/>
          <p:nvPr/>
        </p:nvSpPr>
        <p:spPr>
          <a:xfrm>
            <a:off x="307762" y="218173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DC551FF-FBB4-BB4A-80BC-EDF3CEA83FFF}"/>
              </a:ext>
            </a:extLst>
          </p:cNvPr>
          <p:cNvSpPr txBox="1"/>
          <p:nvPr/>
        </p:nvSpPr>
        <p:spPr>
          <a:xfrm>
            <a:off x="293172" y="3766126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896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9.3,&quot;left&quot;:6.9,&quot;top&quot;:93.1,&quot;width&quot;:400.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1.29685039370077,&quot;left&quot;:25.769921259842523,&quot;top&quot;:61.6,&quot;width&quot;:433.993937007874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13792</TotalTime>
  <Words>1238</Words>
  <Application>Microsoft Office PowerPoint</Application>
  <PresentationFormat>自定义</PresentationFormat>
  <Paragraphs>104</Paragraphs>
  <Slides>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等线</vt:lpstr>
      <vt:lpstr>Arial</vt:lpstr>
      <vt:lpstr>Calibri</vt:lpstr>
      <vt:lpstr>Calibri Light</vt:lpstr>
      <vt:lpstr>Times New Roman</vt:lpstr>
      <vt:lpstr>Office 主题​​</vt:lpstr>
      <vt:lpstr>Prism 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龙 李</dc:creator>
  <cp:lastModifiedBy>龙 李</cp:lastModifiedBy>
  <cp:revision>73</cp:revision>
  <dcterms:created xsi:type="dcterms:W3CDTF">2025-11-22T10:05:15Z</dcterms:created>
  <dcterms:modified xsi:type="dcterms:W3CDTF">2026-02-15T05:27:04Z</dcterms:modified>
</cp:coreProperties>
</file>