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3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/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97"/>
    <p:restoredTop sz="96272" autoAdjust="0"/>
  </p:normalViewPr>
  <p:slideViewPr>
    <p:cSldViewPr snapToGrid="0" snapToObjects="1">
      <p:cViewPr varScale="1">
        <p:scale>
          <a:sx n="126" d="100"/>
          <a:sy n="126" d="100"/>
        </p:scale>
        <p:origin x="1776" y="19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7169B9-FEC9-C241-92C0-7EB37814B13C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1E956-705B-6741-A402-B01254B4D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2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070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313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41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6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0025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8199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9" y="365128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170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526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597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2783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2214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2374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805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725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50DC1E85-DECA-4DDC-AE1D-E9838745721D}"/>
              </a:ext>
            </a:extLst>
          </p:cNvPr>
          <p:cNvGraphicFramePr>
            <a:graphicFrameLocks noGrp="1"/>
          </p:cNvGraphicFramePr>
          <p:nvPr/>
        </p:nvGraphicFramePr>
        <p:xfrm>
          <a:off x="179888" y="332765"/>
          <a:ext cx="9540000" cy="507216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960260284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3824495297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1818028785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290308599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fontAlgn="ctr"/>
                      <a:endParaRPr lang="ro-RO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is-I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No. (%)</a:t>
                      </a: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Univariate analysis</a:t>
                      </a: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Multivariate analysis</a:t>
                      </a: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extLst>
                  <a:ext uri="{0D108BD9-81ED-4DB2-BD59-A6C34878D82A}">
                    <a16:rowId xmlns:a16="http://schemas.microsoft.com/office/drawing/2014/main" val="1923345107"/>
                  </a:ext>
                </a:extLst>
              </a:tr>
              <a:tr h="411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Times New Roman"/>
                          <a:cs typeface="Times New Roman"/>
                        </a:rPr>
                        <a:t>Variables</a:t>
                      </a:r>
                      <a:endParaRPr lang="ro-RO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100" u="none" strike="noStrike" dirty="0">
                          <a:effectLst/>
                          <a:latin typeface="Times New Roman"/>
                          <a:cs typeface="Times New Roman"/>
                        </a:rPr>
                        <a:t>Total cases</a:t>
                      </a:r>
                    </a:p>
                    <a:p>
                      <a:pPr algn="ctr" fontAlgn="ctr"/>
                      <a:r>
                        <a:rPr lang="is-I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(n=1,480)</a:t>
                      </a: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  <a:latin typeface="Times New Roman"/>
                          <a:cs typeface="Times New Roman"/>
                        </a:rPr>
                        <a:t>Meningitis </a:t>
                      </a:r>
                    </a:p>
                    <a:p>
                      <a:pPr algn="ctr" fontAlgn="ctr"/>
                      <a:r>
                        <a:rPr lang="pt-BR" sz="1100" u="none" strike="noStrike">
                          <a:effectLst/>
                          <a:latin typeface="Times New Roman"/>
                          <a:cs typeface="Times New Roman"/>
                        </a:rPr>
                        <a:t>(n=222)</a:t>
                      </a:r>
                      <a:endParaRPr lang="pt-BR" sz="1100" u="none" strike="noStrike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Nonmeningitis (n=1,258)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OR (95% CI)</a:t>
                      </a: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Times New Roman"/>
                          <a:cs typeface="Times New Roman"/>
                        </a:rPr>
                        <a:t>p-value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aOR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(95% CI)</a:t>
                      </a: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Times New Roman"/>
                          <a:cs typeface="Times New Roman"/>
                        </a:rPr>
                        <a:t>p-value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Age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years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71 (62–82)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 (57–75)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 (63–83)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192426168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  ≥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65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years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1013 (68.4)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124 (55.9)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889 (70.7)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0.53 (0.39–0.70)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0.59 (0.44–0.81)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&lt; 0.001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179303348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Asplenia or </a:t>
                      </a:r>
                      <a:r>
                        <a:rPr lang="en-US" altLang="ja-JP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hyposplenia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 or splenectomy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59 (4.1%)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21 (9.5%)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38 (3.0%)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3.35 (1.93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–5.83)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2.29 (1.27–4.14)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0.006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39407787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Serotype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207618089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  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187 (12.6)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18 (8.1)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169 (13.4)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0.57 (0.34–0.95)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0.030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0.77 (0.46–1.31)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0.334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357424860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  12F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154 (10.4)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18 (8.1)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136 (10.8)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0.73 (0.44–1.22)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0.226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168373020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  19A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138 (9.3)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4 (1.8)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134 (10.7)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0.15 (0.06–0.42)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&lt; 0.001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0.20 (0.07–0.56)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0.002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26037150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  10A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112 (7.6)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39 (17.6)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73 (5.8)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3.46 (2.28–5.26)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&lt; 0.001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3.26 (2.10–5.06)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&lt; 0.001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428126899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  23A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97 (6.6)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37 (16.7)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60 (4.8)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3.99 (2.58–6.19)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&lt; 0.001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3.91 (2.47–6.19)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&lt; 0.001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336989837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  22F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89 (6.0)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9 (4.1)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80 (6.4)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0.62 (0.31–1.26)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0.187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201711602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  35B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81 (5.5)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 (6.3)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67 (5.3)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1.20 (0.66–2.17)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0.554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392139068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  15A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75 (5.1)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 (6.3)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61 (4.8)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1.32 (0.73–2.41)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0.363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68379220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  6C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74 (5.0)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9 (4.1)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65 (5.2)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0.78 (0.38–1.58)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0.484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179189936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  11A/E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56 (3.8)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12 (5.4)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44 (3.5)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1.58 (0.82–3.04)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0.173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279653626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  Other serotypes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417 (28.2)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48 (21.6)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369 (29.3)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2552318177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578B96A-097F-4A70-8320-ACB9E5962789}"/>
              </a:ext>
            </a:extLst>
          </p:cNvPr>
          <p:cNvSpPr txBox="1"/>
          <p:nvPr/>
        </p:nvSpPr>
        <p:spPr>
          <a:xfrm>
            <a:off x="851270" y="34867"/>
            <a:ext cx="7466114" cy="2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ja-JP" sz="1200" dirty="0">
                <a:latin typeface="Times New Roman"/>
                <a:cs typeface="Times New Roman"/>
              </a:rPr>
              <a:t>Table 3.   Association of serotype with meningitis or </a:t>
            </a:r>
            <a:r>
              <a:rPr lang="en-US" altLang="ja-JP" sz="1200" dirty="0" err="1">
                <a:latin typeface="Times New Roman"/>
                <a:cs typeface="Times New Roman"/>
              </a:rPr>
              <a:t>nonmeningitis</a:t>
            </a:r>
            <a:r>
              <a:rPr lang="en-US" altLang="ja-JP" sz="1200" dirty="0">
                <a:latin typeface="Times New Roman"/>
                <a:cs typeface="Times New Roman"/>
              </a:rPr>
              <a:t> cases in adult, Japan during 2014 </a:t>
            </a:r>
            <a:r>
              <a:rPr lang="en-US" altLang="ja-JP" sz="1200" i="1" dirty="0">
                <a:sym typeface="Symbol" pitchFamily="2" charset="2"/>
              </a:rPr>
              <a:t></a:t>
            </a:r>
            <a:r>
              <a:rPr lang="en-US" altLang="ja-JP" sz="1200" dirty="0">
                <a:latin typeface="Times New Roman"/>
                <a:cs typeface="Times New Roman"/>
              </a:rPr>
              <a:t> 2018.</a:t>
            </a:r>
            <a:endParaRPr kumimoji="1" lang="ja-JP" altLang="en-US" sz="1200" baseline="30000" dirty="0">
              <a:latin typeface="Times New Roman"/>
              <a:cs typeface="Times New Roman"/>
            </a:endParaRP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B1D0F5ED-20CE-4E61-BE04-F0A7ECCAB05C}"/>
              </a:ext>
            </a:extLst>
          </p:cNvPr>
          <p:cNvCxnSpPr>
            <a:cxnSpLocks/>
          </p:cNvCxnSpPr>
          <p:nvPr/>
        </p:nvCxnSpPr>
        <p:spPr>
          <a:xfrm>
            <a:off x="170838" y="364561"/>
            <a:ext cx="9540000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55EB397E-0E7F-4A82-8A11-45308A8F9B3C}"/>
              </a:ext>
            </a:extLst>
          </p:cNvPr>
          <p:cNvCxnSpPr>
            <a:cxnSpLocks/>
          </p:cNvCxnSpPr>
          <p:nvPr/>
        </p:nvCxnSpPr>
        <p:spPr>
          <a:xfrm>
            <a:off x="179888" y="990397"/>
            <a:ext cx="9540000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B8CC2947-6F34-40C9-BC22-A5022D212D7C}"/>
              </a:ext>
            </a:extLst>
          </p:cNvPr>
          <p:cNvCxnSpPr>
            <a:cxnSpLocks/>
          </p:cNvCxnSpPr>
          <p:nvPr/>
        </p:nvCxnSpPr>
        <p:spPr>
          <a:xfrm flipV="1">
            <a:off x="179888" y="5404930"/>
            <a:ext cx="9540000" cy="64865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AB1CA52-7AE8-4A90-88A6-351C70AB56F4}"/>
              </a:ext>
            </a:extLst>
          </p:cNvPr>
          <p:cNvSpPr txBox="1"/>
          <p:nvPr/>
        </p:nvSpPr>
        <p:spPr>
          <a:xfrm>
            <a:off x="179888" y="5562279"/>
            <a:ext cx="5731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>
                <a:solidFill>
                  <a:srgbClr val="000000"/>
                </a:solidFill>
                <a:latin typeface="Times New Roman"/>
                <a:cs typeface="Times New Roman"/>
              </a:rPr>
              <a:t>Serotypes </a:t>
            </a:r>
            <a:r>
              <a:rPr lang="en-US" altLang="ja-JP" sz="1100" dirty="0">
                <a:solidFill>
                  <a:srgbClr val="000000"/>
                </a:solidFill>
                <a:latin typeface="Times New Roman"/>
                <a:cs typeface="Times New Roman"/>
              </a:rPr>
              <a:t>responsible for &gt; 50 cases of invasive pneumococcal disease were included for analysis.</a:t>
            </a: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ACA37B5F-1C09-4D26-A923-D64730357714}"/>
              </a:ext>
            </a:extLst>
          </p:cNvPr>
          <p:cNvCxnSpPr/>
          <p:nvPr/>
        </p:nvCxnSpPr>
        <p:spPr>
          <a:xfrm>
            <a:off x="1841793" y="640051"/>
            <a:ext cx="3420000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C64546F3-69EA-43F1-B49F-AC8EDF4F1363}"/>
              </a:ext>
            </a:extLst>
          </p:cNvPr>
          <p:cNvCxnSpPr/>
          <p:nvPr/>
        </p:nvCxnSpPr>
        <p:spPr>
          <a:xfrm>
            <a:off x="5495163" y="632402"/>
            <a:ext cx="1980000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84CD8B9D-9D19-4724-AE35-13736F88CB24}"/>
              </a:ext>
            </a:extLst>
          </p:cNvPr>
          <p:cNvCxnSpPr/>
          <p:nvPr/>
        </p:nvCxnSpPr>
        <p:spPr>
          <a:xfrm>
            <a:off x="7662630" y="634037"/>
            <a:ext cx="2052000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7234165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2867</TotalTime>
  <Words>380</Words>
  <Application>Microsoft Macintosh PowerPoint</Application>
  <PresentationFormat>A4 210 x 297 mm</PresentationFormat>
  <Paragraphs>109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Yu Gothic</vt:lpstr>
      <vt:lpstr>Yu Gothic Light</vt:lpstr>
      <vt:lpstr>Arial</vt:lpstr>
      <vt:lpstr>Calibri</vt:lpstr>
      <vt:lpstr>Times New Roman</vt:lpstr>
      <vt:lpstr>ホワイト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田村恒介</dc:creator>
  <cp:lastModifiedBy>大石 和徳</cp:lastModifiedBy>
  <cp:revision>25</cp:revision>
  <cp:lastPrinted>2021-08-16T06:27:34Z</cp:lastPrinted>
  <dcterms:modified xsi:type="dcterms:W3CDTF">2021-08-19T05:59:05Z</dcterms:modified>
</cp:coreProperties>
</file>