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6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97"/>
    <p:restoredTop sz="96272" autoAdjust="0"/>
  </p:normalViewPr>
  <p:slideViewPr>
    <p:cSldViewPr snapToGrid="0" snapToObjects="1">
      <p:cViewPr varScale="1">
        <p:scale>
          <a:sx n="126" d="100"/>
          <a:sy n="126" d="100"/>
        </p:scale>
        <p:origin x="1776" y="19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169B9-FEC9-C241-92C0-7EB37814B13C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1E956-705B-6741-A402-B01254B4D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2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07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13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41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025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819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365128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170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2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597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78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21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374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80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24AB6-EB3C-B445-873F-2F01F10E406D}" type="datetimeFigureOut">
              <a:rPr kumimoji="1" lang="ja-JP" altLang="en-US" smtClean="0"/>
              <a:t>2021/8/19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72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462152"/>
              </p:ext>
            </p:extLst>
          </p:nvPr>
        </p:nvGraphicFramePr>
        <p:xfrm>
          <a:off x="308430" y="1389358"/>
          <a:ext cx="9321795" cy="3181036"/>
        </p:xfrm>
        <a:graphic>
          <a:graphicData uri="http://schemas.openxmlformats.org/drawingml/2006/table">
            <a:tbl>
              <a:tblPr/>
              <a:tblGrid>
                <a:gridCol w="1389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3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3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3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33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95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35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644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929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1667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s-I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Meningitis (n=222)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Nonmeningitis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(n=1,254)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Univariate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logistic regression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Effects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Mixed-effects logistic regression</a:t>
                      </a:r>
                      <a:r>
                        <a:rPr lang="en-US" altLang="ja-JP" sz="1100" baseline="3000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**</a:t>
                      </a:r>
                      <a:endParaRPr lang="en-US" sz="11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442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No.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No.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 (95% CI)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p-value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aOR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(95% CI)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p-value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pbp1b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A641C mutation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Fixed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1,152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Reference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Reference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3.12 (2.13-4.55)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&lt;0.001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2.92 (1.51-5.65)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0.001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Patient age (years)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Fixed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10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Reference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Reference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10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≥65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0.53 (0.39-0.71)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&lt;0.001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0.55 (0.40-0.74)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&lt;0.001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10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Susceptibility to three        β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ｰ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lactam antibiotics</a:t>
                      </a:r>
                      <a:r>
                        <a:rPr lang="en-US" altLang="ja-JP" sz="1100" baseline="3000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*</a:t>
                      </a:r>
                      <a:endParaRPr lang="en-US" sz="11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Random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10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1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Serotype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Random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8" name="直線コネクタ 7"/>
          <p:cNvCxnSpPr/>
          <p:nvPr/>
        </p:nvCxnSpPr>
        <p:spPr>
          <a:xfrm>
            <a:off x="273712" y="1393675"/>
            <a:ext cx="9322650" cy="0"/>
          </a:xfrm>
          <a:prstGeom prst="line">
            <a:avLst/>
          </a:prstGeom>
          <a:ln w="127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202462" y="4516581"/>
            <a:ext cx="9322650" cy="0"/>
          </a:xfrm>
          <a:prstGeom prst="line">
            <a:avLst/>
          </a:prstGeom>
          <a:ln w="127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273713" y="2041065"/>
            <a:ext cx="9322650" cy="0"/>
          </a:xfrm>
          <a:prstGeom prst="line">
            <a:avLst/>
          </a:prstGeom>
          <a:ln w="127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2999648" y="4541458"/>
            <a:ext cx="51255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Three 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βｰlactam antibiotics indicate</a:t>
            </a:r>
            <a:r>
              <a:rPr lang="ja-JP" altLang="en-US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ja-JP" alt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penicillin G, cefotaxime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and </a:t>
            </a:r>
            <a:r>
              <a:rPr lang="ja-JP" altLang="en-US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meropenem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kumimoji="1" lang="ja-JP" altLang="en-US" sz="1200" dirty="0">
              <a:latin typeface="Times New Roman"/>
              <a:cs typeface="Times New Roman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06700" y="4796669"/>
            <a:ext cx="86008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**</a:t>
            </a:r>
            <a:r>
              <a:rPr lang="en-US" altLang="ja-JP" sz="1200" dirty="0">
                <a:latin typeface="Times New Roman"/>
                <a:cs typeface="Times New Roman"/>
              </a:rPr>
              <a:t>Mixed-effects logistic regression model with binary outcome (meningitis vs. non-meningitis) and the indicated explanatory variables.</a:t>
            </a:r>
            <a:endParaRPr kumimoji="1" lang="ja-JP" altLang="en-US" sz="1200" dirty="0">
              <a:latin typeface="Times New Roman"/>
              <a:cs typeface="Times New Roman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B75D655-7729-1B4C-82D1-4BB29F0CCD74}"/>
              </a:ext>
            </a:extLst>
          </p:cNvPr>
          <p:cNvSpPr txBox="1"/>
          <p:nvPr/>
        </p:nvSpPr>
        <p:spPr>
          <a:xfrm>
            <a:off x="184200" y="817697"/>
            <a:ext cx="9132125" cy="516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ja-JP" sz="1200" dirty="0">
                <a:latin typeface="Times New Roman"/>
                <a:cs typeface="Times New Roman"/>
              </a:rPr>
              <a:t>Table 5. Logistic regression analysis of isolates from meningitis and </a:t>
            </a:r>
            <a:r>
              <a:rPr lang="en-US" altLang="ja-JP" sz="1200" dirty="0" err="1">
                <a:latin typeface="Times New Roman"/>
                <a:cs typeface="Times New Roman"/>
              </a:rPr>
              <a:t>nonmeningitis</a:t>
            </a:r>
            <a:r>
              <a:rPr lang="en-US" altLang="ja-JP" sz="1200" dirty="0">
                <a:latin typeface="Times New Roman"/>
                <a:cs typeface="Times New Roman"/>
              </a:rPr>
              <a:t> cases </a:t>
            </a:r>
            <a:r>
              <a:rPr lang="en-US" altLang="ja-JP" sz="1200">
                <a:latin typeface="Times New Roman"/>
                <a:cs typeface="Times New Roman"/>
              </a:rPr>
              <a:t>in adults </a:t>
            </a:r>
            <a:endParaRPr lang="en-US" altLang="ja-JP" sz="1200" dirty="0">
              <a:latin typeface="Times New Roman"/>
              <a:cs typeface="Times New Roman"/>
            </a:endParaRPr>
          </a:p>
          <a:p>
            <a:pPr algn="ctr">
              <a:lnSpc>
                <a:spcPct val="120000"/>
              </a:lnSpc>
            </a:pPr>
            <a:r>
              <a:rPr lang="en-US" altLang="ja-JP" sz="1200" dirty="0">
                <a:latin typeface="Times New Roman"/>
                <a:cs typeface="Times New Roman"/>
              </a:rPr>
              <a:t>on the association between meningitis and </a:t>
            </a:r>
            <a:r>
              <a:rPr lang="en-US" altLang="ja-JP" sz="1200" i="1" dirty="0">
                <a:latin typeface="Times New Roman"/>
                <a:cs typeface="Times New Roman"/>
              </a:rPr>
              <a:t>pbp1bA641C</a:t>
            </a:r>
            <a:r>
              <a:rPr lang="en-US" altLang="ja-JP" sz="1200" dirty="0">
                <a:latin typeface="Times New Roman"/>
                <a:cs typeface="Times New Roman"/>
              </a:rPr>
              <a:t> mutation. </a:t>
            </a:r>
            <a:endParaRPr kumimoji="1" lang="ja-JP" altLang="en-US" sz="1200" dirty="0">
              <a:latin typeface="Times New Roman"/>
              <a:cs typeface="Times New Roman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AEDA00C-7BC0-0B48-B244-3DBDBE897CC5}"/>
              </a:ext>
            </a:extLst>
          </p:cNvPr>
          <p:cNvSpPr txBox="1"/>
          <p:nvPr/>
        </p:nvSpPr>
        <p:spPr>
          <a:xfrm>
            <a:off x="206700" y="4519744"/>
            <a:ext cx="27061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/>
                <a:cs typeface="Times New Roman"/>
              </a:rPr>
              <a:t>OR, odd ratio, </a:t>
            </a:r>
            <a:r>
              <a:rPr lang="en-US" altLang="ja-JP" sz="1200" dirty="0" err="1">
                <a:latin typeface="Times New Roman"/>
                <a:cs typeface="Times New Roman"/>
              </a:rPr>
              <a:t>aOR</a:t>
            </a:r>
            <a:r>
              <a:rPr lang="en-US" altLang="ja-JP" sz="1200" dirty="0">
                <a:latin typeface="Times New Roman"/>
                <a:cs typeface="Times New Roman"/>
              </a:rPr>
              <a:t>, adjusted odds ratio.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013145553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2867</TotalTime>
  <Words>179</Words>
  <Application>Microsoft Macintosh PowerPoint</Application>
  <PresentationFormat>A4 210 x 297 mm</PresentationFormat>
  <Paragraphs>58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メイリオ</vt:lpstr>
      <vt:lpstr>Yu Gothic</vt:lpstr>
      <vt:lpstr>Yu Gothic Light</vt:lpstr>
      <vt:lpstr>Arial</vt:lpstr>
      <vt:lpstr>Calibri</vt:lpstr>
      <vt:lpstr>Times New Roman</vt:lpstr>
      <vt:lpstr>ホワイト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田村恒介</dc:creator>
  <cp:lastModifiedBy>大石 和徳</cp:lastModifiedBy>
  <cp:revision>25</cp:revision>
  <cp:lastPrinted>2021-08-16T06:27:34Z</cp:lastPrinted>
  <dcterms:modified xsi:type="dcterms:W3CDTF">2021-08-19T06:00:01Z</dcterms:modified>
</cp:coreProperties>
</file>