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9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7"/>
    <p:restoredTop sz="96272" autoAdjust="0"/>
  </p:normalViewPr>
  <p:slideViewPr>
    <p:cSldViewPr snapToGrid="0" snapToObjects="1">
      <p:cViewPr varScale="1">
        <p:scale>
          <a:sx n="126" d="100"/>
          <a:sy n="126" d="100"/>
        </p:scale>
        <p:origin x="1776" y="1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169B9-FEC9-C241-92C0-7EB37814B13C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1E956-705B-6741-A402-B01254B4D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2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7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13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02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819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7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2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59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78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21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37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80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24AB6-EB3C-B445-873F-2F01F10E406D}" type="datetimeFigureOut">
              <a:rPr kumimoji="1" lang="ja-JP" altLang="en-US" smtClean="0"/>
              <a:t>2021/8/28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3D3D-5F7D-324D-9F82-962889729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72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05514"/>
              </p:ext>
            </p:extLst>
          </p:nvPr>
        </p:nvGraphicFramePr>
        <p:xfrm>
          <a:off x="743790" y="917905"/>
          <a:ext cx="8337139" cy="484313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0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0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0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20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o-RO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No. (%)</a:t>
                      </a: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extLst>
                  <a:ext uri="{0D108BD9-81ED-4DB2-BD59-A6C34878D82A}">
                    <a16:rowId xmlns:a16="http://schemas.microsoft.com/office/drawing/2014/main" val="4118859649"/>
                  </a:ext>
                </a:extLst>
              </a:tr>
              <a:tr h="411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Variables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100" u="none" strike="noStrike" dirty="0">
                          <a:effectLst/>
                          <a:latin typeface="Times New Roman"/>
                          <a:cs typeface="Times New Roman"/>
                        </a:rPr>
                        <a:t>Total IPD        (n=1,480)</a:t>
                      </a:r>
                      <a:endParaRPr lang="ro-RO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100" u="none" strike="noStrike" dirty="0">
                          <a:effectLst/>
                          <a:latin typeface="Times New Roman"/>
                          <a:cs typeface="Times New Roman"/>
                        </a:rPr>
                        <a:t>Meningitis         (n=222)    </a:t>
                      </a:r>
                      <a:endParaRPr lang="is-I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  <a:latin typeface="Times New Roman"/>
                          <a:cs typeface="Times New Roman"/>
                        </a:rPr>
                        <a:t>Nonmeningitis</a:t>
                      </a:r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(n=1,258)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p-value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Male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883 (59.7</a:t>
                      </a:r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%)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133 (59.9%)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750 (59.6%)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0.935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Median age (range)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71 (15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103)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66 (15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100)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72 (16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103)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&lt; 0.001</a:t>
                      </a:r>
                      <a:r>
                        <a:rPr lang="en-US" altLang="ja-JP" sz="1100" u="none" strike="noStrike" baseline="30000" dirty="0">
                          <a:effectLst/>
                          <a:latin typeface="Times New Roman"/>
                          <a:cs typeface="Times New Roman"/>
                        </a:rPr>
                        <a:t>*</a:t>
                      </a:r>
                      <a:endParaRPr lang="en-US" altLang="ja-JP" sz="11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　</a:t>
                      </a:r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–64</a:t>
                      </a:r>
                      <a:r>
                        <a:rPr lang="en-US" altLang="ja-JP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years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467 (31.6%)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98 (44.1%)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369 (29.3%)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&lt; 0.001</a:t>
                      </a:r>
                      <a:endParaRPr lang="en-US" altLang="ja-JP" sz="11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338727171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　≥</a:t>
                      </a:r>
                      <a:r>
                        <a:rPr lang="ja-JP" altLang="en-US" sz="1100" u="none" strike="noStrike" baseline="0" dirty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altLang="ja-JP" sz="1100" u="none" strike="noStrike" baseline="0" dirty="0">
                          <a:effectLst/>
                          <a:latin typeface="Times New Roman"/>
                          <a:cs typeface="Times New Roman"/>
                        </a:rPr>
                        <a:t>65 years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1,013 (68.4%)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124 (55.9%)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889 (70.7%)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4175284612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Smoking history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643 (43.4%)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82 (36.9%)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561 (44.6%)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0.034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Alcohol abuse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257 (17.4%)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43 (19.4%)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214 (17.0%)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0.392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  <a:latin typeface="Times New Roman"/>
                          <a:cs typeface="Times New Roman"/>
                        </a:rPr>
                        <a:t>Immunocompromised</a:t>
                      </a:r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conditions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400 (27.0%)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54 (24.3%)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346 (27.5%)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0.325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lang="en-US" sz="1100" u="none" strike="noStrike" dirty="0" err="1">
                          <a:effectLst/>
                          <a:latin typeface="Times New Roman"/>
                          <a:cs typeface="Times New Roman"/>
                        </a:rPr>
                        <a:t>Asplenia</a:t>
                      </a:r>
                      <a:r>
                        <a:rPr lang="en-US" sz="1100" u="none" strike="noStrike" baseline="0" dirty="0">
                          <a:effectLst/>
                          <a:latin typeface="Times New Roman"/>
                          <a:cs typeface="Times New Roman"/>
                        </a:rPr>
                        <a:t> or </a:t>
                      </a:r>
                      <a:r>
                        <a:rPr lang="en-US" sz="1100" u="none" strike="noStrike" dirty="0" err="1">
                          <a:effectLst/>
                          <a:latin typeface="Times New Roman"/>
                          <a:cs typeface="Times New Roman"/>
                        </a:rPr>
                        <a:t>hyposplenia</a:t>
                      </a:r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or</a:t>
                      </a:r>
                      <a:r>
                        <a:rPr lang="en-US" sz="1100" u="none" strike="noStrike" baseline="0" dirty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  <a:latin typeface="Times New Roman"/>
                          <a:cs typeface="Times New Roman"/>
                        </a:rPr>
                        <a:t>splenectomy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59 (4.1%)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21 (9.5%)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38 (3.0%)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&lt; 0.001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 dirty="0">
                          <a:effectLst/>
                          <a:latin typeface="Times New Roman"/>
                          <a:cs typeface="Times New Roman"/>
                        </a:rPr>
                        <a:t> 　Autoimmune disease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101 (6.8%)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10 (4.5%)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91 (7.2%)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0.137</a:t>
                      </a: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imes New Roman"/>
                          <a:cs typeface="Times New Roman"/>
                        </a:rPr>
                        <a:t> 　Corticosteroid therapy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108 (7.3%)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13 (5.9%)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95 (7.6%)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0.370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  <a:latin typeface="Times New Roman"/>
                          <a:cs typeface="Times New Roman"/>
                        </a:rPr>
                        <a:t> 　Solid cancer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151 (10.2%)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14 (6.3%)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137 (10.9%)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0.037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imes New Roman"/>
                          <a:cs typeface="Times New Roman"/>
                        </a:rPr>
                        <a:t>　 Hematologic cancer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60 (4.1%)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5 (2.3%)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55 (4.4%)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0.140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>
                          <a:effectLst/>
                          <a:latin typeface="Times New Roman"/>
                          <a:cs typeface="Times New Roman"/>
                        </a:rPr>
                        <a:t>　</a:t>
                      </a:r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Anti-cancer agent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106 (7.2%)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11 (5.0%)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  <a:latin typeface="Times New Roman"/>
                          <a:cs typeface="Times New Roman"/>
                        </a:rPr>
                        <a:t>95 (7.6%)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0.167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Fatal outcome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244 (16.5%)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22 (9.9%)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222 (17.6%)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0.004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　</a:t>
                      </a:r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–64</a:t>
                      </a:r>
                      <a:r>
                        <a:rPr lang="en-US" altLang="ja-JP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years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58/467 (12.4%)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7/98 (7.1%)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51/369</a:t>
                      </a:r>
                      <a:r>
                        <a:rPr lang="en-US" altLang="ja-JP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(13.8%)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0.075</a:t>
                      </a: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996973564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　≥</a:t>
                      </a:r>
                      <a:r>
                        <a:rPr lang="ja-JP" altLang="en-US" sz="1100" u="none" strike="noStrike" baseline="0" dirty="0"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altLang="ja-JP" sz="1100" u="none" strike="noStrike" baseline="0" dirty="0">
                          <a:effectLst/>
                          <a:latin typeface="Times New Roman"/>
                          <a:cs typeface="Times New Roman"/>
                        </a:rPr>
                        <a:t>65 years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186/1,013 (18.4%)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15/124 (12.1%)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171/889 (19.2%)</a:t>
                      </a: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0.054</a:t>
                      </a: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3157482345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Vaccination history of PCV13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4 (0.3%)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 (0%)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4 (0.3%)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&gt; 0.999</a:t>
                      </a:r>
                      <a:r>
                        <a:rPr lang="en-US" altLang="ja-JP" sz="11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**</a:t>
                      </a: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imes New Roman"/>
                          <a:cs typeface="Times New Roman"/>
                        </a:rPr>
                        <a:t> Vaccination history of PPSV23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147 (9.9%)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24 (10.8%)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123 (9.8%)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  <a:latin typeface="Times New Roman"/>
                          <a:cs typeface="Times New Roman"/>
                        </a:rPr>
                        <a:t>0.635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669" marR="7669" marT="7669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872039" y="637439"/>
            <a:ext cx="78232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Times New Roman"/>
                <a:cs typeface="Times New Roman"/>
              </a:rPr>
              <a:t>Table 2. Comparison of clinical characteristics in between meningitis and </a:t>
            </a:r>
            <a:r>
              <a:rPr lang="en-US" altLang="ja-JP" sz="1200" dirty="0" err="1">
                <a:latin typeface="Times New Roman"/>
                <a:cs typeface="Times New Roman"/>
              </a:rPr>
              <a:t>nonmeningitis</a:t>
            </a:r>
            <a:r>
              <a:rPr lang="en-US" altLang="ja-JP" sz="1200" dirty="0">
                <a:latin typeface="Times New Roman"/>
                <a:cs typeface="Times New Roman"/>
              </a:rPr>
              <a:t> cases in adults, Japan</a:t>
            </a:r>
            <a:endParaRPr lang="ja-JP" altLang="en-US" sz="12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89089" y="5885453"/>
            <a:ext cx="27302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lang="en-US" altLang="ja-JP" sz="1100" dirty="0">
                <a:solidFill>
                  <a:srgbClr val="000000"/>
                </a:solidFill>
                <a:latin typeface="Times New Roman"/>
                <a:cs typeface="Times New Roman"/>
              </a:rPr>
              <a:t>Mann–Whitney U test, </a:t>
            </a:r>
            <a:r>
              <a:rPr lang="ja-JP" altLang="en-US" sz="11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**</a:t>
            </a:r>
            <a:r>
              <a:rPr kumimoji="1" lang="en-US" altLang="ja-JP" sz="1100" dirty="0">
                <a:solidFill>
                  <a:srgbClr val="000000"/>
                </a:solidFill>
                <a:latin typeface="Times New Roman"/>
                <a:cs typeface="Times New Roman"/>
              </a:rPr>
              <a:t>Fisher’s exact test</a:t>
            </a:r>
            <a:endParaRPr kumimoji="1" lang="ja-JP" altLang="en-US" sz="1100" dirty="0">
              <a:latin typeface="Times New Roman"/>
              <a:cs typeface="Times New Roman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789090" y="909972"/>
            <a:ext cx="833713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789090" y="1559962"/>
            <a:ext cx="833713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789089" y="5853584"/>
            <a:ext cx="8337139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DE06F09C-C795-4905-839F-40597CBA702A}"/>
              </a:ext>
            </a:extLst>
          </p:cNvPr>
          <p:cNvCxnSpPr/>
          <p:nvPr/>
        </p:nvCxnSpPr>
        <p:spPr>
          <a:xfrm>
            <a:off x="3391819" y="1149653"/>
            <a:ext cx="3960000" cy="0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395113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2878</TotalTime>
  <Words>358</Words>
  <Application>Microsoft Macintosh PowerPoint</Application>
  <PresentationFormat>A4 210 x 297 mm</PresentationFormat>
  <Paragraphs>97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Yu Gothic</vt:lpstr>
      <vt:lpstr>Yu Gothic Light</vt:lpstr>
      <vt:lpstr>Arial</vt:lpstr>
      <vt:lpstr>Calibri</vt:lpstr>
      <vt:lpstr>Times New Roman</vt:lpstr>
      <vt:lpstr>ホワイト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田村恒介</dc:creator>
  <cp:lastModifiedBy>大石 和徳</cp:lastModifiedBy>
  <cp:revision>26</cp:revision>
  <cp:lastPrinted>2021-08-16T06:27:34Z</cp:lastPrinted>
  <dcterms:modified xsi:type="dcterms:W3CDTF">2021-08-28T06:51:44Z</dcterms:modified>
</cp:coreProperties>
</file>