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2"/>
  </p:notesMasterIdLst>
  <p:handoutMasterIdLst>
    <p:handoutMasterId r:id="rId13"/>
  </p:handoutMasterIdLst>
  <p:sldIdLst>
    <p:sldId id="256" r:id="rId2"/>
    <p:sldId id="306" r:id="rId3"/>
    <p:sldId id="296" r:id="rId4"/>
    <p:sldId id="300" r:id="rId5"/>
    <p:sldId id="302" r:id="rId6"/>
    <p:sldId id="305" r:id="rId7"/>
    <p:sldId id="295" r:id="rId8"/>
    <p:sldId id="299" r:id="rId9"/>
    <p:sldId id="273" r:id="rId10"/>
    <p:sldId id="271" r:id="rId1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44AF9738-9234-4A69-A610-3B79BDC2A6D0}">
          <p14:sldIdLst>
            <p14:sldId id="256"/>
            <p14:sldId id="306"/>
            <p14:sldId id="296"/>
            <p14:sldId id="300"/>
            <p14:sldId id="302"/>
            <p14:sldId id="305"/>
            <p14:sldId id="295"/>
          </p14:sldIdLst>
        </p14:section>
        <p14:section name="backup " id="{A282DA79-EC2F-40CC-8F5F-A62E0489867E}">
          <p14:sldIdLst/>
        </p14:section>
        <p14:section name="supplement" id="{A9B300F2-D99B-4E55-A527-928869F3E469}">
          <p14:sldIdLst>
            <p14:sldId id="299"/>
            <p14:sldId id="273"/>
            <p14:sldId id="27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0308" autoAdjust="0"/>
  </p:normalViewPr>
  <p:slideViewPr>
    <p:cSldViewPr snapToGrid="0">
      <p:cViewPr>
        <p:scale>
          <a:sx n="50" d="100"/>
          <a:sy n="50" d="100"/>
        </p:scale>
        <p:origin x="1244"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2025/9/29</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2025/9/29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dirty="0"/>
              <a:t>Fig.1 DCBLD1 is highly expressed in breast cancer and correlates with unfavorable prognosis. </a:t>
            </a:r>
            <a:r>
              <a:rPr lang="en-US" altLang="zh-CN" b="1" dirty="0"/>
              <a:t>a</a:t>
            </a:r>
            <a:r>
              <a:rPr lang="en-US" altLang="zh-CN" dirty="0"/>
              <a:t> DCBLD1 expression in breast cancer tissues and normal tissues in GSE54002 (P-value = 0.0113; adjusted P-value [</a:t>
            </a:r>
            <a:r>
              <a:rPr lang="en-US" altLang="zh-CN" dirty="0" err="1"/>
              <a:t>Padj</a:t>
            </a:r>
            <a:r>
              <a:rPr lang="en-US" altLang="zh-CN" dirty="0"/>
              <a:t>] = 0.0225, Benjamini-Hochberg corrected). The log2 Fold Change (log2FC) of DCBLD1 expression between cancerous and normal tissues was 0.536, indicating a notable upregulation in tumors. </a:t>
            </a:r>
            <a:r>
              <a:rPr lang="en-US" altLang="zh-CN" b="1" dirty="0"/>
              <a:t>b</a:t>
            </a:r>
            <a:r>
              <a:rPr lang="en-US" altLang="zh-CN" dirty="0"/>
              <a:t> Survival analysis of breast cancer samples from the METABRIC database in high DCBLD1 high expression vs low expressions. high DCBLD1 expression in breast cancer was significantly associated with poorer overall survival (Log-rank P = 1.93e-06; HR = 1.33, 95% CI: 1.18-1.49). </a:t>
            </a:r>
            <a:r>
              <a:rPr lang="en-US" altLang="zh-CN" b="1" dirty="0"/>
              <a:t>c</a:t>
            </a:r>
            <a:r>
              <a:rPr lang="en-US" altLang="zh-CN" dirty="0"/>
              <a:t> DCBLD1 expression in breast cancer tissues and para-carcinoma tissues on human tissue microarrays.  </a:t>
            </a:r>
            <a:r>
              <a:rPr lang="en-US" altLang="zh-CN" b="1" dirty="0"/>
              <a:t>d</a:t>
            </a:r>
            <a:r>
              <a:rPr lang="en-US" altLang="zh-CN" dirty="0"/>
              <a:t> Survival analysis of breast cancer samples from the human tissue microarrays in high DCBLD1 high expression vs low expressions (Log-rank P = 0.0005; HR = 2.43, 95% CI: 1.46-4.02).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56E41-3718-6620-B9B0-BF568FE94CA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55D69BA-A436-6787-845D-84BF6990D4B8}"/>
              </a:ext>
            </a:extLst>
          </p:cNvPr>
          <p:cNvSpPr>
            <a:spLocks noGrp="1" noRot="1" noChangeAspect="1"/>
          </p:cNvSpPr>
          <p:nvPr>
            <p:ph type="sldImg" idx="2"/>
          </p:nvPr>
        </p:nvSpPr>
        <p:spPr/>
      </p:sp>
      <p:sp>
        <p:nvSpPr>
          <p:cNvPr id="3" name="文本占位符 2">
            <a:extLst>
              <a:ext uri="{FF2B5EF4-FFF2-40B4-BE49-F238E27FC236}">
                <a16:creationId xmlns:a16="http://schemas.microsoft.com/office/drawing/2014/main" id="{061B5459-0942-AF02-A348-277427A7E6C4}"/>
              </a:ext>
            </a:extLst>
          </p:cNvPr>
          <p:cNvSpPr>
            <a:spLocks noGrp="1"/>
          </p:cNvSpPr>
          <p:nvPr>
            <p:ph type="body" idx="3"/>
          </p:nvPr>
        </p:nvSpPr>
        <p:spPr/>
        <p:txBody>
          <a:bodyPr/>
          <a:lstStyle/>
          <a:p>
            <a:r>
              <a:rPr lang="en-US" altLang="zh-CN"/>
              <a:t>Correlation of DCBLD1 Expression with Clinicopathological Factors in Breast Cancer</a:t>
            </a:r>
          </a:p>
        </p:txBody>
      </p:sp>
    </p:spTree>
    <p:extLst>
      <p:ext uri="{BB962C8B-B14F-4D97-AF65-F5344CB8AC3E}">
        <p14:creationId xmlns:p14="http://schemas.microsoft.com/office/powerpoint/2010/main" val="2517333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b="1" kern="12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Fig. 2 </a:t>
            </a:r>
            <a:r>
              <a:rPr lang="en-US" altLang="zh-CN" sz="1800" b="1" kern="100" dirty="0">
                <a:effectLst/>
                <a:latin typeface="Times New Roman" panose="02020603050405020304" pitchFamily="18" charset="0"/>
                <a:ea typeface="DengXian" panose="02010600030101010101" pitchFamily="2" charset="-122"/>
                <a:cs typeface="Times New Roman" panose="02020603050405020304" pitchFamily="18" charset="0"/>
              </a:rPr>
              <a:t>DCBLD1 knockdown inhibits malignant phenotypes of breast cancer cells.</a:t>
            </a:r>
            <a:r>
              <a:rPr lang="en-US" altLang="zh-CN" sz="1800" b="1" kern="12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a </a:t>
            </a:r>
            <a:r>
              <a:rPr lang="en-US" altLang="zh-CN" sz="1800" kern="12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Cell proliferation was evaluated using the Cell Counting Kit-8 (CCK-8) assay measured by the absorbance of OD450. </a:t>
            </a:r>
            <a:r>
              <a:rPr lang="en-US" altLang="zh-CN" sz="1800" b="1" kern="12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b </a:t>
            </a:r>
            <a:r>
              <a:rPr lang="en-US" altLang="zh-CN" sz="1800" kern="12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Cell proliferative capacity was assessed using a colony formation assay. </a:t>
            </a:r>
            <a:r>
              <a:rPr lang="en-US" altLang="zh-CN" sz="1800" b="1" kern="12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c </a:t>
            </a:r>
            <a:r>
              <a:rPr lang="en-US" altLang="zh-CN" sz="1800" kern="12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Cell apoptosis assessment via flow cytometry. </a:t>
            </a:r>
            <a:r>
              <a:rPr lang="en-US" altLang="zh-CN" sz="1800" b="1" kern="12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d </a:t>
            </a:r>
            <a:r>
              <a:rPr lang="en-US" altLang="zh-CN" sz="1800" kern="12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Assessing cell migration and invasion using a wound healing assay.</a:t>
            </a:r>
            <a:r>
              <a:rPr lang="en-US" altLang="zh-CN" sz="1800" b="1" kern="12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e </a:t>
            </a:r>
            <a:r>
              <a:rPr lang="en-US" altLang="zh-CN" sz="1800" kern="12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Assessing the migratory and invasive capabilities of tumor cells using a </a:t>
            </a:r>
            <a:r>
              <a:rPr lang="en-US" altLang="zh-CN" sz="1800" kern="1200" dirty="0" err="1">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Transwell</a:t>
            </a:r>
            <a:r>
              <a:rPr lang="en-US" altLang="zh-CN" sz="1800" kern="12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assay.</a:t>
            </a:r>
            <a:endParaRPr lang="zh-CN" altLang="zh-CN" sz="1800" kern="100" dirty="0">
              <a:effectLst/>
              <a:latin typeface="DengXian" panose="02010600030101010101" pitchFamily="2" charset="-122"/>
              <a:ea typeface="DengXian" panose="02010600030101010101" pitchFamily="2" charset="-122"/>
              <a:cs typeface="Times New Roman" panose="02020603050405020304" pitchFamily="18" charset="0"/>
            </a:endParaRPr>
          </a:p>
          <a:p>
            <a:endParaRPr lang="zh-CN" altLang="en-US" dirty="0"/>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3</a:t>
            </a:fld>
            <a:endParaRPr lang="zh-CN" altLang="en-US"/>
          </a:p>
        </p:txBody>
      </p:sp>
    </p:spTree>
    <p:extLst>
      <p:ext uri="{BB962C8B-B14F-4D97-AF65-F5344CB8AC3E}">
        <p14:creationId xmlns:p14="http://schemas.microsoft.com/office/powerpoint/2010/main" val="2003167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b="1" kern="12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Fig.3</a:t>
            </a:r>
            <a:r>
              <a:rPr lang="en-US" altLang="zh-CN" sz="1800" kern="12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a:t>
            </a:r>
            <a:r>
              <a:rPr lang="en-US" altLang="zh-CN" sz="1800" b="1" kern="100" dirty="0">
                <a:effectLst/>
                <a:latin typeface="Times New Roman" panose="02020603050405020304" pitchFamily="18" charset="0"/>
                <a:ea typeface="DengXian" panose="02010600030101010101" pitchFamily="2" charset="-122"/>
                <a:cs typeface="Times New Roman" panose="02020603050405020304" pitchFamily="18" charset="0"/>
              </a:rPr>
              <a:t>DCBLD1 regulates CCNB1 expression and interacts with the CCNB1-CDK1 complex.</a:t>
            </a:r>
            <a:r>
              <a:rPr lang="en-US" altLang="zh-CN" sz="1800" b="1" kern="12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a</a:t>
            </a:r>
            <a:r>
              <a:rPr lang="en-US" altLang="zh-CN" sz="1800" kern="12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mRNA level analysis of CCNB1 in DCBLD1-knockdown cells by qPCR. </a:t>
            </a:r>
            <a:r>
              <a:rPr lang="en-US" altLang="zh-CN" sz="1800" b="1" kern="12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b</a:t>
            </a:r>
            <a:r>
              <a:rPr lang="en-US" altLang="zh-CN" sz="1800" kern="12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Western blot analysis of CCNB1 expression in DCBLD1-knockdown cells. </a:t>
            </a:r>
            <a:r>
              <a:rPr lang="en-US" altLang="zh-CN" sz="1800" b="1" kern="12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c</a:t>
            </a:r>
            <a:r>
              <a:rPr lang="en-US" altLang="zh-CN" sz="1800" kern="12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Co-IP experiment to analyze the relationship between DCBLD1 and CCNB1 or CDK1 in HEK293T cells. </a:t>
            </a:r>
            <a:r>
              <a:rPr lang="en-US" altLang="zh-CN" sz="1800" b="1" kern="12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d</a:t>
            </a:r>
            <a:r>
              <a:rPr lang="en-US" altLang="zh-CN" sz="1800" b="1" kern="1200" dirty="0">
                <a:solidFill>
                  <a:srgbClr val="000000"/>
                </a:solidFill>
                <a:effectLst/>
                <a:latin typeface="Calibri" panose="020F0502020204030204" pitchFamily="34" charset="0"/>
                <a:ea typeface="DengXian" panose="02010600030101010101" pitchFamily="2" charset="-122"/>
                <a:cs typeface="+mn-cs"/>
              </a:rPr>
              <a:t> </a:t>
            </a:r>
            <a:r>
              <a:rPr lang="en-US" altLang="zh-CN" sz="1800" kern="12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Co-IP experiment to analyze the relationship between DCBLD1 and the CCNB1-CDK1 complex in HEK293T cells.</a:t>
            </a:r>
            <a:endParaRPr lang="zh-CN" altLang="zh-CN" sz="1800" kern="100" dirty="0">
              <a:effectLst/>
              <a:latin typeface="DengXian" panose="02010600030101010101" pitchFamily="2" charset="-122"/>
              <a:ea typeface="DengXian" panose="02010600030101010101" pitchFamily="2" charset="-122"/>
              <a:cs typeface="Times New Roman" panose="02020603050405020304" pitchFamily="18" charset="0"/>
            </a:endParaRPr>
          </a:p>
          <a:p>
            <a:endParaRPr lang="zh-CN" altLang="en-US" dirty="0"/>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4</a:t>
            </a:fld>
            <a:endParaRPr lang="zh-CN" altLang="en-US"/>
          </a:p>
        </p:txBody>
      </p:sp>
    </p:spTree>
    <p:extLst>
      <p:ext uri="{BB962C8B-B14F-4D97-AF65-F5344CB8AC3E}">
        <p14:creationId xmlns:p14="http://schemas.microsoft.com/office/powerpoint/2010/main" val="3767576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kern="12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Fig.4</a:t>
            </a:r>
            <a:r>
              <a:rPr lang="en-US" altLang="zh-CN" sz="1200" kern="12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 </a:t>
            </a:r>
            <a:r>
              <a:rPr lang="en-US" altLang="zh-CN" sz="1200" b="1" dirty="0">
                <a:effectLst/>
                <a:latin typeface="Times New Roman" panose="02020603050405020304" pitchFamily="18" charset="0"/>
                <a:ea typeface="宋体" panose="02010600030101010101" pitchFamily="2" charset="-122"/>
                <a:cs typeface="宋体" panose="02010600030101010101" pitchFamily="2" charset="-122"/>
              </a:rPr>
              <a:t>DCBLD1 and CCNB1 regulate ferroptosis pathway activity. </a:t>
            </a:r>
            <a:r>
              <a:rPr lang="en-US" altLang="zh-CN" sz="1200" b="1" kern="12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a</a:t>
            </a:r>
            <a:r>
              <a:rPr lang="en-US" altLang="zh-CN" sz="1200" kern="12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 Spearman correlation analysis between DCBLD1/ CCNB1 and ACSL4 in GSE54002.</a:t>
            </a:r>
            <a:r>
              <a:rPr lang="en-US" altLang="zh-CN" sz="1200" b="1" kern="12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b</a:t>
            </a:r>
            <a:r>
              <a:rPr lang="en-US" altLang="zh-CN" sz="1200" kern="12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 Western blot analysis of ferroptosis-related proteins (GPX4/SLC7A11/ACSL4) expression in DCBLD1-knockdown cells. </a:t>
            </a:r>
            <a:r>
              <a:rPr lang="en-US" altLang="zh-CN" sz="1200" b="1" kern="12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c</a:t>
            </a:r>
            <a:r>
              <a:rPr lang="en-US" altLang="zh-CN" sz="1200" kern="12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 Western blot analysis of ferroptosis-related proteins (GPX4/SLC7A11/ACSL4) expression in CCNB1-knockdown cells. </a:t>
            </a:r>
            <a:r>
              <a:rPr lang="en-US" altLang="zh-CN" sz="1200" b="1" kern="12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d </a:t>
            </a:r>
            <a:r>
              <a:rPr lang="en-US" altLang="zh-CN" sz="1200" kern="12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Analysis of key </a:t>
            </a:r>
            <a:r>
              <a:rPr lang="en-US" altLang="zh-CN" sz="1200" kern="1200" dirty="0" err="1">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ferroptotic</a:t>
            </a:r>
            <a:r>
              <a:rPr lang="en-US" altLang="zh-CN" sz="1200" kern="12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 metabolic indicators (GSH/intracellular iron/reactive oxygen species) level</a:t>
            </a:r>
            <a:r>
              <a:rPr lang="en-US" altLang="zh-CN" sz="1200" b="1" kern="12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 </a:t>
            </a:r>
            <a:r>
              <a:rPr lang="en-US" altLang="zh-CN" sz="1200" kern="12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in DCBLD1-knockdown cells. </a:t>
            </a:r>
            <a:r>
              <a:rPr lang="en-US" altLang="zh-CN" sz="1200" b="1" kern="12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e </a:t>
            </a:r>
            <a:r>
              <a:rPr lang="en-US" altLang="zh-CN" sz="1200" kern="12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Analysis of key </a:t>
            </a:r>
            <a:r>
              <a:rPr lang="en-US" altLang="zh-CN" sz="1200" kern="1200" dirty="0" err="1">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ferroptotic</a:t>
            </a:r>
            <a:r>
              <a:rPr lang="en-US" altLang="zh-CN" sz="1200" kern="12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 metabolic indicators (GSH/intracellular iron/reactive oxygen species) level in CCNB1-knockdown cells.</a:t>
            </a:r>
            <a:endParaRPr lang="zh-CN" altLang="zh-CN" sz="1200" dirty="0">
              <a:effectLst/>
              <a:latin typeface="宋体" panose="02010600030101010101" pitchFamily="2" charset="-122"/>
              <a:ea typeface="宋体" panose="02010600030101010101" pitchFamily="2" charset="-122"/>
              <a:cs typeface="宋体" panose="02010600030101010101" pitchFamily="2" charset="-122"/>
            </a:endParaRPr>
          </a:p>
          <a:p>
            <a:endParaRPr lang="zh-CN" altLang="en-US" dirty="0"/>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5</a:t>
            </a:fld>
            <a:endParaRPr lang="zh-CN" altLang="en-US"/>
          </a:p>
        </p:txBody>
      </p:sp>
    </p:spTree>
    <p:extLst>
      <p:ext uri="{BB962C8B-B14F-4D97-AF65-F5344CB8AC3E}">
        <p14:creationId xmlns:p14="http://schemas.microsoft.com/office/powerpoint/2010/main" val="3017037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ltLang="zh-CN" sz="1800" b="1" kern="12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Fig.5</a:t>
            </a:r>
            <a:r>
              <a:rPr lang="en-US" altLang="zh-CN" sz="1800" b="1" kern="100" dirty="0">
                <a:effectLst/>
                <a:latin typeface="Times New Roman" panose="02020603050405020304" pitchFamily="18" charset="0"/>
                <a:ea typeface="DengXian" panose="02010600030101010101" pitchFamily="2" charset="-122"/>
                <a:cs typeface="Times New Roman" panose="02020603050405020304" pitchFamily="18" charset="0"/>
              </a:rPr>
              <a:t> DCBLD1-CCNB1 signaling axis-mediated ferroptosis suppression drives breast cancer. a </a:t>
            </a:r>
            <a:r>
              <a:rPr lang="en-US" altLang="zh-CN" sz="1800" kern="12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GSH concentration, intracellular labile iron (Fe2+) content, and ROS accumulation in DCBLD1 overexpression, CCNB1 knockdown, and DCBLD1 overexpression + CCNB1 knockdown breast cancer cells. </a:t>
            </a:r>
            <a:r>
              <a:rPr lang="en-US" altLang="zh-CN" sz="1800" b="1" kern="12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b</a:t>
            </a:r>
            <a:r>
              <a:rPr lang="en-US" altLang="zh-CN" sz="1800" kern="12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Cell proliferation quantified by the CCK-8 assay in DCBLD1 OE, CCNB1 KD, DCBLD1 OE + CCNB1 KD, and DCBLD1 OE cells treated with </a:t>
            </a:r>
            <a:r>
              <a:rPr lang="en-US" altLang="zh-CN" sz="1800" kern="1200" dirty="0" err="1">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Erastin</a:t>
            </a:r>
            <a:r>
              <a:rPr lang="en-US" altLang="zh-CN" sz="1800" kern="12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(ferroptosis inducer).</a:t>
            </a:r>
            <a:r>
              <a:rPr lang="en-US" altLang="zh-CN" sz="1800" b="1" kern="12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c</a:t>
            </a:r>
            <a:r>
              <a:rPr lang="en-US" altLang="zh-CN" sz="1800" kern="12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Cell proliferation measured by the colony formation assay in DCBLD1 OE, CCNB1 KD, DCBLD1 OE + CCNB1 KD, and DCBLD1 OE cells treated with </a:t>
            </a:r>
            <a:r>
              <a:rPr lang="en-US" altLang="zh-CN" sz="1800" kern="1200" dirty="0" err="1">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Erastin</a:t>
            </a:r>
            <a:r>
              <a:rPr lang="en-US" altLang="zh-CN" sz="1800" kern="12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a:t>
            </a:r>
            <a:r>
              <a:rPr lang="en-US" altLang="zh-CN" sz="1800" b="1" kern="12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d</a:t>
            </a:r>
            <a:r>
              <a:rPr lang="en-US" altLang="zh-CN" sz="1800" kern="12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Cell proliferation quantified by the CCK-8 assay in DCBLD1 OE, CCNB1 KD, and DCBLD1 OE cells treated with </a:t>
            </a:r>
            <a:r>
              <a:rPr lang="en-US" altLang="zh-CN" sz="1800" kern="1200" dirty="0" err="1">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Erastin</a:t>
            </a:r>
            <a:r>
              <a:rPr lang="en-US" altLang="zh-CN" sz="1800" kern="12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(ferroptosis inducer). </a:t>
            </a:r>
            <a:r>
              <a:rPr lang="en-US" altLang="zh-CN" sz="1800" b="1" kern="12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e </a:t>
            </a:r>
            <a:r>
              <a:rPr lang="en-US" altLang="zh-CN" sz="1800" kern="12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Cell migration measured by the </a:t>
            </a:r>
            <a:r>
              <a:rPr lang="en-US" altLang="zh-CN" sz="1800" kern="1200" dirty="0" err="1">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Transwell</a:t>
            </a:r>
            <a:r>
              <a:rPr lang="en-US" altLang="zh-CN" sz="1800" kern="12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assay in DCBLD1 OE, CCNB1 KD, DCBLD1 OE + CCNB1 KD, and DCBLD1 OE cells treated with </a:t>
            </a:r>
            <a:r>
              <a:rPr lang="en-US" altLang="zh-CN" sz="1800" kern="1200" dirty="0" err="1">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Erastin</a:t>
            </a:r>
            <a:r>
              <a:rPr lang="en-US" altLang="zh-CN" sz="1800" kern="12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a:t>
            </a:r>
            <a:endParaRPr lang="zh-CN" altLang="zh-CN" sz="1800" kern="100" dirty="0">
              <a:effectLst/>
              <a:latin typeface="DengXian" panose="02010600030101010101" pitchFamily="2" charset="-122"/>
              <a:ea typeface="DengXian" panose="02010600030101010101" pitchFamily="2" charset="-122"/>
              <a:cs typeface="Times New Roman" panose="02020603050405020304" pitchFamily="18" charset="0"/>
            </a:endParaRPr>
          </a:p>
          <a:p>
            <a:endParaRPr lang="zh-CN" altLang="en-US" dirty="0"/>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6</a:t>
            </a:fld>
            <a:endParaRPr lang="zh-CN" altLang="en-US"/>
          </a:p>
        </p:txBody>
      </p:sp>
    </p:spTree>
    <p:extLst>
      <p:ext uri="{BB962C8B-B14F-4D97-AF65-F5344CB8AC3E}">
        <p14:creationId xmlns:p14="http://schemas.microsoft.com/office/powerpoint/2010/main" val="3539728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sz="1800" b="1" kern="12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Fig.6</a:t>
            </a:r>
            <a:r>
              <a:rPr lang="en-US" altLang="zh-CN" sz="1800" b="1" i="1" kern="12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 In vivo </a:t>
            </a:r>
            <a:r>
              <a:rPr lang="en-US" altLang="zh-CN" sz="1800" b="1" kern="12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validation of the DCBLD1-CCNB1 axis promoting malignant cancer progression. </a:t>
            </a:r>
            <a:r>
              <a:rPr lang="en-US" altLang="zh-CN" sz="1800" kern="12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Tumor growth and Western blot analysis: </a:t>
            </a:r>
            <a:r>
              <a:rPr lang="en-US" altLang="zh-CN" sz="1800" b="1" kern="12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a</a:t>
            </a:r>
            <a:r>
              <a:rPr lang="en-US" altLang="zh-CN" sz="1800" kern="12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 Tumor volume monitored over the designated experimental period. </a:t>
            </a:r>
            <a:r>
              <a:rPr lang="en-US" altLang="zh-CN" sz="1800" b="1" kern="12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b</a:t>
            </a:r>
            <a:r>
              <a:rPr lang="en-US" altLang="zh-CN" sz="1800" kern="12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 Macroscopic size and weight of tumors harvested at the study endpoint. </a:t>
            </a:r>
            <a:r>
              <a:rPr lang="en-US" altLang="zh-CN" sz="1800" b="1" kern="12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c</a:t>
            </a:r>
            <a:r>
              <a:rPr lang="en-US" altLang="zh-CN" sz="1800" kern="12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 Western blot analysis of DCBLD1, CCNB1, and CDK1 expression in harvested tumor tissues. Immunohistochemistry (IHC) Analysis: The expression levels of the indicated proteins were assessed using Immunohistochemistry (IHC) analysis on paraffin-embedded tumor tissue samples. </a:t>
            </a:r>
            <a:r>
              <a:rPr lang="en-US" altLang="zh-CN" sz="1800" b="1" kern="12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d</a:t>
            </a:r>
            <a:r>
              <a:rPr lang="en-US" altLang="zh-CN" sz="1800" kern="12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 DCBLD1 expression.</a:t>
            </a:r>
            <a:r>
              <a:rPr lang="en-US" altLang="zh-CN" sz="1800" b="1" kern="12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 e</a:t>
            </a:r>
            <a:r>
              <a:rPr lang="en-US" altLang="zh-CN" sz="1800" kern="12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 Ki67 expression (proliferation marker). </a:t>
            </a:r>
            <a:r>
              <a:rPr lang="en-US" altLang="zh-CN" sz="1800" b="1" kern="12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f</a:t>
            </a:r>
            <a:r>
              <a:rPr lang="en-US" altLang="zh-CN" sz="1800" kern="12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 CDK1 expression. </a:t>
            </a:r>
            <a:r>
              <a:rPr lang="en-US" altLang="zh-CN" sz="1800" b="1" kern="12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g</a:t>
            </a:r>
            <a:r>
              <a:rPr lang="en-US" altLang="zh-CN" sz="1800" kern="12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 CCNB1 expression. </a:t>
            </a:r>
            <a:r>
              <a:rPr lang="en-US" altLang="zh-CN" sz="1800" b="1" kern="12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h</a:t>
            </a:r>
            <a:r>
              <a:rPr lang="en-US" altLang="zh-CN" sz="1800" kern="12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 GPX4 expression.</a:t>
            </a:r>
            <a:r>
              <a:rPr lang="en-US" altLang="zh-CN" sz="1800" b="1" kern="12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 </a:t>
            </a:r>
            <a:r>
              <a:rPr lang="en-US" altLang="zh-CN" sz="1800" b="1" kern="1200" dirty="0" err="1">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i</a:t>
            </a:r>
            <a:r>
              <a:rPr lang="en-US" altLang="zh-CN" sz="1800" b="1" kern="12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 </a:t>
            </a:r>
            <a:r>
              <a:rPr lang="en-US" altLang="zh-CN" sz="1800" kern="12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SLC7A11 expression. </a:t>
            </a:r>
            <a:r>
              <a:rPr lang="en-US" altLang="zh-CN" sz="1800" b="1" kern="12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j</a:t>
            </a:r>
            <a:r>
              <a:rPr lang="en-US" altLang="zh-CN" sz="1800" kern="12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 ACSL4 expression.</a:t>
            </a:r>
            <a:endParaRPr lang="zh-CN" altLang="zh-CN" sz="1800" dirty="0">
              <a:effectLst/>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2025/9/29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2025/9/29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2025/9/29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2025/9/29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2025/9/29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2025/9/29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2025/9/29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2025/9/29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2025/9/29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2025/9/29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2025/9/29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2025/9/29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hyperlink" Target="#/javascript:;"/></Relationships>
</file>

<file path=ppt/slides/_rels/slide3.xml.rels><?xml version="1.0" encoding="UTF-8" standalone="yes"?>
<Relationships xmlns="http://schemas.openxmlformats.org/package/2006/relationships"><Relationship Id="rId8" Type="http://schemas.openxmlformats.org/officeDocument/2006/relationships/image" Target="../media/image12.jpg"/><Relationship Id="rId13" Type="http://schemas.openxmlformats.org/officeDocument/2006/relationships/oleObject" Target="../embeddings/oleObject5.bin"/><Relationship Id="rId18" Type="http://schemas.openxmlformats.org/officeDocument/2006/relationships/image" Target="../media/image18.jpeg"/><Relationship Id="rId26" Type="http://schemas.openxmlformats.org/officeDocument/2006/relationships/image" Target="../media/image23.emf"/><Relationship Id="rId3" Type="http://schemas.openxmlformats.org/officeDocument/2006/relationships/oleObject" Target="../embeddings/oleObject1.bin"/><Relationship Id="rId21" Type="http://schemas.openxmlformats.org/officeDocument/2006/relationships/oleObject" Target="../embeddings/oleObject8.bin"/><Relationship Id="rId7" Type="http://schemas.openxmlformats.org/officeDocument/2006/relationships/image" Target="../media/image11.jpg"/><Relationship Id="rId12" Type="http://schemas.openxmlformats.org/officeDocument/2006/relationships/image" Target="../media/image14.emf"/><Relationship Id="rId17" Type="http://schemas.openxmlformats.org/officeDocument/2006/relationships/image" Target="../media/image17.jpeg"/><Relationship Id="rId25" Type="http://schemas.openxmlformats.org/officeDocument/2006/relationships/oleObject" Target="../embeddings/oleObject9.bin"/><Relationship Id="rId2" Type="http://schemas.openxmlformats.org/officeDocument/2006/relationships/notesSlide" Target="../notesSlides/notesSlide3.xml"/><Relationship Id="rId16" Type="http://schemas.openxmlformats.org/officeDocument/2006/relationships/image" Target="../media/image16.emf"/><Relationship Id="rId20" Type="http://schemas.openxmlformats.org/officeDocument/2006/relationships/image" Target="../media/image19.emf"/><Relationship Id="rId29" Type="http://schemas.openxmlformats.org/officeDocument/2006/relationships/oleObject" Target="../embeddings/oleObject10.bin"/><Relationship Id="rId1" Type="http://schemas.openxmlformats.org/officeDocument/2006/relationships/slideLayout" Target="../slideLayouts/slideLayout2.xml"/><Relationship Id="rId6" Type="http://schemas.openxmlformats.org/officeDocument/2006/relationships/image" Target="../media/image10.emf"/><Relationship Id="rId11" Type="http://schemas.openxmlformats.org/officeDocument/2006/relationships/oleObject" Target="../embeddings/oleObject4.bin"/><Relationship Id="rId24" Type="http://schemas.openxmlformats.org/officeDocument/2006/relationships/image" Target="../media/image22.jpg"/><Relationship Id="rId5" Type="http://schemas.openxmlformats.org/officeDocument/2006/relationships/oleObject" Target="../embeddings/oleObject2.bin"/><Relationship Id="rId15" Type="http://schemas.openxmlformats.org/officeDocument/2006/relationships/oleObject" Target="../embeddings/oleObject6.bin"/><Relationship Id="rId23" Type="http://schemas.openxmlformats.org/officeDocument/2006/relationships/image" Target="../media/image21.jpg"/><Relationship Id="rId28" Type="http://schemas.openxmlformats.org/officeDocument/2006/relationships/image" Target="../media/image25.jpg"/><Relationship Id="rId10" Type="http://schemas.openxmlformats.org/officeDocument/2006/relationships/image" Target="../media/image13.emf"/><Relationship Id="rId19" Type="http://schemas.openxmlformats.org/officeDocument/2006/relationships/oleObject" Target="../embeddings/oleObject7.bin"/><Relationship Id="rId31" Type="http://schemas.openxmlformats.org/officeDocument/2006/relationships/image" Target="../media/image27.png"/><Relationship Id="rId4" Type="http://schemas.openxmlformats.org/officeDocument/2006/relationships/image" Target="../media/image9.emf"/><Relationship Id="rId9" Type="http://schemas.openxmlformats.org/officeDocument/2006/relationships/oleObject" Target="../embeddings/oleObject3.bin"/><Relationship Id="rId14" Type="http://schemas.openxmlformats.org/officeDocument/2006/relationships/image" Target="../media/image15.emf"/><Relationship Id="rId22" Type="http://schemas.openxmlformats.org/officeDocument/2006/relationships/image" Target="../media/image20.emf"/><Relationship Id="rId27" Type="http://schemas.openxmlformats.org/officeDocument/2006/relationships/image" Target="../media/image24.jpg"/><Relationship Id="rId30" Type="http://schemas.openxmlformats.org/officeDocument/2006/relationships/image" Target="../media/image26.emf"/></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7.png"/><Relationship Id="rId18" Type="http://schemas.openxmlformats.org/officeDocument/2006/relationships/image" Target="../media/image41.png"/><Relationship Id="rId26" Type="http://schemas.openxmlformats.org/officeDocument/2006/relationships/image" Target="../media/image49.png"/><Relationship Id="rId3" Type="http://schemas.openxmlformats.org/officeDocument/2006/relationships/image" Target="../media/image28.png"/><Relationship Id="rId21" Type="http://schemas.openxmlformats.org/officeDocument/2006/relationships/image" Target="../media/image44.jpeg"/><Relationship Id="rId7" Type="http://schemas.openxmlformats.org/officeDocument/2006/relationships/image" Target="../media/image32.jpeg"/><Relationship Id="rId12" Type="http://schemas.openxmlformats.org/officeDocument/2006/relationships/image" Target="../media/image36.png"/><Relationship Id="rId17" Type="http://schemas.openxmlformats.org/officeDocument/2006/relationships/image" Target="../media/image40.png"/><Relationship Id="rId25" Type="http://schemas.openxmlformats.org/officeDocument/2006/relationships/image" Target="../media/image48.jpeg"/><Relationship Id="rId2" Type="http://schemas.openxmlformats.org/officeDocument/2006/relationships/notesSlide" Target="../notesSlides/notesSlide4.xml"/><Relationship Id="rId16" Type="http://schemas.openxmlformats.org/officeDocument/2006/relationships/image" Target="../media/image39.emf"/><Relationship Id="rId20"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5.png"/><Relationship Id="rId24" Type="http://schemas.openxmlformats.org/officeDocument/2006/relationships/image" Target="../media/image47.jpeg"/><Relationship Id="rId5" Type="http://schemas.openxmlformats.org/officeDocument/2006/relationships/image" Target="../media/image30.png"/><Relationship Id="rId15" Type="http://schemas.openxmlformats.org/officeDocument/2006/relationships/oleObject" Target="../embeddings/oleObject12.bin"/><Relationship Id="rId23" Type="http://schemas.openxmlformats.org/officeDocument/2006/relationships/image" Target="../media/image46.jpeg"/><Relationship Id="rId10" Type="http://schemas.openxmlformats.org/officeDocument/2006/relationships/image" Target="../media/image34.emf"/><Relationship Id="rId19" Type="http://schemas.openxmlformats.org/officeDocument/2006/relationships/image" Target="../media/image42.png"/><Relationship Id="rId4" Type="http://schemas.openxmlformats.org/officeDocument/2006/relationships/image" Target="../media/image29.jpeg"/><Relationship Id="rId9" Type="http://schemas.openxmlformats.org/officeDocument/2006/relationships/oleObject" Target="../embeddings/oleObject11.bin"/><Relationship Id="rId14" Type="http://schemas.openxmlformats.org/officeDocument/2006/relationships/image" Target="../media/image38.png"/><Relationship Id="rId22" Type="http://schemas.openxmlformats.org/officeDocument/2006/relationships/image" Target="../media/image45.jpeg"/><Relationship Id="rId27" Type="http://schemas.openxmlformats.org/officeDocument/2006/relationships/image" Target="../media/image50.png"/></Relationships>
</file>

<file path=ppt/slides/_rels/slide5.xml.rels><?xml version="1.0" encoding="UTF-8" standalone="yes"?>
<Relationships xmlns="http://schemas.openxmlformats.org/package/2006/relationships"><Relationship Id="rId13" Type="http://schemas.openxmlformats.org/officeDocument/2006/relationships/image" Target="../media/image61.png"/><Relationship Id="rId18" Type="http://schemas.openxmlformats.org/officeDocument/2006/relationships/image" Target="../media/image66.png"/><Relationship Id="rId26" Type="http://schemas.openxmlformats.org/officeDocument/2006/relationships/image" Target="../media/image72.emf"/><Relationship Id="rId39" Type="http://schemas.openxmlformats.org/officeDocument/2006/relationships/oleObject" Target="../embeddings/oleObject21.bin"/><Relationship Id="rId21" Type="http://schemas.openxmlformats.org/officeDocument/2006/relationships/image" Target="../media/image69.png"/><Relationship Id="rId34" Type="http://schemas.openxmlformats.org/officeDocument/2006/relationships/image" Target="../media/image76.emf"/><Relationship Id="rId42" Type="http://schemas.openxmlformats.org/officeDocument/2006/relationships/image" Target="../media/image80.emf"/><Relationship Id="rId47" Type="http://schemas.openxmlformats.org/officeDocument/2006/relationships/image" Target="../media/image83.png"/><Relationship Id="rId7" Type="http://schemas.openxmlformats.org/officeDocument/2006/relationships/image" Target="../media/image55.png"/><Relationship Id="rId2" Type="http://schemas.openxmlformats.org/officeDocument/2006/relationships/notesSlide" Target="../notesSlides/notesSlide5.xml"/><Relationship Id="rId16" Type="http://schemas.openxmlformats.org/officeDocument/2006/relationships/image" Target="../media/image64.jpeg"/><Relationship Id="rId29" Type="http://schemas.openxmlformats.org/officeDocument/2006/relationships/oleObject" Target="../embeddings/oleObject16.bin"/><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9.png"/><Relationship Id="rId24" Type="http://schemas.openxmlformats.org/officeDocument/2006/relationships/image" Target="../media/image71.emf"/><Relationship Id="rId32" Type="http://schemas.openxmlformats.org/officeDocument/2006/relationships/image" Target="../media/image75.emf"/><Relationship Id="rId37" Type="http://schemas.openxmlformats.org/officeDocument/2006/relationships/oleObject" Target="../embeddings/oleObject20.bin"/><Relationship Id="rId40" Type="http://schemas.openxmlformats.org/officeDocument/2006/relationships/image" Target="../media/image79.emf"/><Relationship Id="rId45" Type="http://schemas.openxmlformats.org/officeDocument/2006/relationships/oleObject" Target="../embeddings/oleObject24.bin"/><Relationship Id="rId5" Type="http://schemas.openxmlformats.org/officeDocument/2006/relationships/image" Target="../media/image53.png"/><Relationship Id="rId15" Type="http://schemas.openxmlformats.org/officeDocument/2006/relationships/image" Target="../media/image63.png"/><Relationship Id="rId23" Type="http://schemas.openxmlformats.org/officeDocument/2006/relationships/oleObject" Target="../embeddings/oleObject13.bin"/><Relationship Id="rId28" Type="http://schemas.openxmlformats.org/officeDocument/2006/relationships/image" Target="../media/image73.emf"/><Relationship Id="rId36" Type="http://schemas.openxmlformats.org/officeDocument/2006/relationships/image" Target="../media/image77.emf"/><Relationship Id="rId10" Type="http://schemas.openxmlformats.org/officeDocument/2006/relationships/image" Target="../media/image58.png"/><Relationship Id="rId19" Type="http://schemas.openxmlformats.org/officeDocument/2006/relationships/image" Target="../media/image67.png"/><Relationship Id="rId31" Type="http://schemas.openxmlformats.org/officeDocument/2006/relationships/oleObject" Target="../embeddings/oleObject17.bin"/><Relationship Id="rId44" Type="http://schemas.openxmlformats.org/officeDocument/2006/relationships/image" Target="../media/image81.emf"/><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jpeg"/><Relationship Id="rId22" Type="http://schemas.openxmlformats.org/officeDocument/2006/relationships/image" Target="../media/image70.png"/><Relationship Id="rId27" Type="http://schemas.openxmlformats.org/officeDocument/2006/relationships/oleObject" Target="../embeddings/oleObject15.bin"/><Relationship Id="rId30" Type="http://schemas.openxmlformats.org/officeDocument/2006/relationships/image" Target="../media/image74.emf"/><Relationship Id="rId35" Type="http://schemas.openxmlformats.org/officeDocument/2006/relationships/oleObject" Target="../embeddings/oleObject19.bin"/><Relationship Id="rId43" Type="http://schemas.openxmlformats.org/officeDocument/2006/relationships/oleObject" Target="../embeddings/oleObject23.bin"/><Relationship Id="rId8" Type="http://schemas.openxmlformats.org/officeDocument/2006/relationships/image" Target="../media/image56.png"/><Relationship Id="rId3" Type="http://schemas.openxmlformats.org/officeDocument/2006/relationships/image" Target="../media/image51.png"/><Relationship Id="rId12" Type="http://schemas.openxmlformats.org/officeDocument/2006/relationships/image" Target="../media/image60.png"/><Relationship Id="rId17" Type="http://schemas.openxmlformats.org/officeDocument/2006/relationships/image" Target="../media/image65.png"/><Relationship Id="rId25" Type="http://schemas.openxmlformats.org/officeDocument/2006/relationships/oleObject" Target="../embeddings/oleObject14.bin"/><Relationship Id="rId33" Type="http://schemas.openxmlformats.org/officeDocument/2006/relationships/oleObject" Target="../embeddings/oleObject18.bin"/><Relationship Id="rId38" Type="http://schemas.openxmlformats.org/officeDocument/2006/relationships/image" Target="../media/image78.emf"/><Relationship Id="rId46" Type="http://schemas.openxmlformats.org/officeDocument/2006/relationships/image" Target="../media/image82.emf"/><Relationship Id="rId20" Type="http://schemas.openxmlformats.org/officeDocument/2006/relationships/image" Target="../media/image68.jpeg"/><Relationship Id="rId41" Type="http://schemas.openxmlformats.org/officeDocument/2006/relationships/oleObject" Target="../embeddings/oleObject22.bin"/></Relationships>
</file>

<file path=ppt/slides/_rels/slide6.xml.rels><?xml version="1.0" encoding="UTF-8" standalone="yes"?>
<Relationships xmlns="http://schemas.openxmlformats.org/package/2006/relationships"><Relationship Id="rId13" Type="http://schemas.openxmlformats.org/officeDocument/2006/relationships/oleObject" Target="../embeddings/oleObject30.bin"/><Relationship Id="rId18" Type="http://schemas.openxmlformats.org/officeDocument/2006/relationships/image" Target="../media/image92.emf"/><Relationship Id="rId26" Type="http://schemas.openxmlformats.org/officeDocument/2006/relationships/image" Target="../media/image96.emf"/><Relationship Id="rId3" Type="http://schemas.openxmlformats.org/officeDocument/2006/relationships/oleObject" Target="../embeddings/oleObject25.bin"/><Relationship Id="rId21" Type="http://schemas.openxmlformats.org/officeDocument/2006/relationships/oleObject" Target="../embeddings/oleObject33.bin"/><Relationship Id="rId34" Type="http://schemas.openxmlformats.org/officeDocument/2006/relationships/image" Target="../media/image101.jpeg"/><Relationship Id="rId7" Type="http://schemas.openxmlformats.org/officeDocument/2006/relationships/oleObject" Target="../embeddings/oleObject27.bin"/><Relationship Id="rId12" Type="http://schemas.openxmlformats.org/officeDocument/2006/relationships/image" Target="../media/image88.emf"/><Relationship Id="rId17" Type="http://schemas.openxmlformats.org/officeDocument/2006/relationships/oleObject" Target="../embeddings/oleObject31.bin"/><Relationship Id="rId25" Type="http://schemas.openxmlformats.org/officeDocument/2006/relationships/oleObject" Target="../embeddings/oleObject35.bin"/><Relationship Id="rId33" Type="http://schemas.openxmlformats.org/officeDocument/2006/relationships/image" Target="../media/image100.jpeg"/><Relationship Id="rId2" Type="http://schemas.openxmlformats.org/officeDocument/2006/relationships/notesSlide" Target="../notesSlides/notesSlide6.xml"/><Relationship Id="rId16" Type="http://schemas.openxmlformats.org/officeDocument/2006/relationships/image" Target="../media/image91.jpeg"/><Relationship Id="rId20" Type="http://schemas.openxmlformats.org/officeDocument/2006/relationships/image" Target="../media/image93.emf"/><Relationship Id="rId29" Type="http://schemas.openxmlformats.org/officeDocument/2006/relationships/oleObject" Target="../embeddings/oleObject37.bin"/><Relationship Id="rId1" Type="http://schemas.openxmlformats.org/officeDocument/2006/relationships/slideLayout" Target="../slideLayouts/slideLayout2.xml"/><Relationship Id="rId6" Type="http://schemas.openxmlformats.org/officeDocument/2006/relationships/image" Target="../media/image85.emf"/><Relationship Id="rId11" Type="http://schemas.openxmlformats.org/officeDocument/2006/relationships/oleObject" Target="../embeddings/oleObject29.bin"/><Relationship Id="rId24" Type="http://schemas.openxmlformats.org/officeDocument/2006/relationships/image" Target="../media/image95.emf"/><Relationship Id="rId32" Type="http://schemas.openxmlformats.org/officeDocument/2006/relationships/image" Target="../media/image99.emf"/><Relationship Id="rId5" Type="http://schemas.openxmlformats.org/officeDocument/2006/relationships/oleObject" Target="../embeddings/oleObject26.bin"/><Relationship Id="rId15" Type="http://schemas.openxmlformats.org/officeDocument/2006/relationships/image" Target="../media/image90.jpeg"/><Relationship Id="rId23" Type="http://schemas.openxmlformats.org/officeDocument/2006/relationships/oleObject" Target="../embeddings/oleObject34.bin"/><Relationship Id="rId28" Type="http://schemas.openxmlformats.org/officeDocument/2006/relationships/image" Target="../media/image97.emf"/><Relationship Id="rId10" Type="http://schemas.openxmlformats.org/officeDocument/2006/relationships/image" Target="../media/image87.emf"/><Relationship Id="rId19" Type="http://schemas.openxmlformats.org/officeDocument/2006/relationships/oleObject" Target="../embeddings/oleObject32.bin"/><Relationship Id="rId31" Type="http://schemas.openxmlformats.org/officeDocument/2006/relationships/oleObject" Target="../embeddings/oleObject38.bin"/><Relationship Id="rId4" Type="http://schemas.openxmlformats.org/officeDocument/2006/relationships/image" Target="../media/image84.emf"/><Relationship Id="rId9" Type="http://schemas.openxmlformats.org/officeDocument/2006/relationships/oleObject" Target="../embeddings/oleObject28.bin"/><Relationship Id="rId14" Type="http://schemas.openxmlformats.org/officeDocument/2006/relationships/image" Target="../media/image89.emf"/><Relationship Id="rId22" Type="http://schemas.openxmlformats.org/officeDocument/2006/relationships/image" Target="../media/image94.emf"/><Relationship Id="rId27" Type="http://schemas.openxmlformats.org/officeDocument/2006/relationships/oleObject" Target="../embeddings/oleObject36.bin"/><Relationship Id="rId30" Type="http://schemas.openxmlformats.org/officeDocument/2006/relationships/image" Target="../media/image98.emf"/><Relationship Id="rId35" Type="http://schemas.openxmlformats.org/officeDocument/2006/relationships/image" Target="../media/image102.png"/><Relationship Id="rId8" Type="http://schemas.openxmlformats.org/officeDocument/2006/relationships/image" Target="../media/image86.emf"/></Relationships>
</file>

<file path=ppt/slides/_rels/slide7.xml.rels><?xml version="1.0" encoding="UTF-8" standalone="yes"?>
<Relationships xmlns="http://schemas.openxmlformats.org/package/2006/relationships"><Relationship Id="rId13" Type="http://schemas.openxmlformats.org/officeDocument/2006/relationships/tags" Target="../tags/tag14.xml"/><Relationship Id="rId18" Type="http://schemas.openxmlformats.org/officeDocument/2006/relationships/oleObject" Target="../embeddings/oleObject40.bin"/><Relationship Id="rId26" Type="http://schemas.openxmlformats.org/officeDocument/2006/relationships/image" Target="../media/image111.jpeg"/><Relationship Id="rId39" Type="http://schemas.openxmlformats.org/officeDocument/2006/relationships/image" Target="../media/image124.png"/><Relationship Id="rId21" Type="http://schemas.openxmlformats.org/officeDocument/2006/relationships/image" Target="../media/image106.png"/><Relationship Id="rId34" Type="http://schemas.openxmlformats.org/officeDocument/2006/relationships/image" Target="../media/image119.jpeg"/><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image" Target="../media/image103.emf"/><Relationship Id="rId25" Type="http://schemas.openxmlformats.org/officeDocument/2006/relationships/image" Target="../media/image110.jpeg"/><Relationship Id="rId33" Type="http://schemas.openxmlformats.org/officeDocument/2006/relationships/image" Target="../media/image118.jpeg"/><Relationship Id="rId38" Type="http://schemas.openxmlformats.org/officeDocument/2006/relationships/image" Target="../media/image123.jpeg"/><Relationship Id="rId2" Type="http://schemas.openxmlformats.org/officeDocument/2006/relationships/tags" Target="../tags/tag3.xml"/><Relationship Id="rId16" Type="http://schemas.openxmlformats.org/officeDocument/2006/relationships/oleObject" Target="../embeddings/oleObject39.bin"/><Relationship Id="rId20" Type="http://schemas.openxmlformats.org/officeDocument/2006/relationships/image" Target="../media/image105.jpeg"/><Relationship Id="rId29" Type="http://schemas.openxmlformats.org/officeDocument/2006/relationships/image" Target="../media/image114.jpe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image" Target="../media/image109.png"/><Relationship Id="rId32" Type="http://schemas.openxmlformats.org/officeDocument/2006/relationships/image" Target="../media/image117.jpeg"/><Relationship Id="rId37" Type="http://schemas.openxmlformats.org/officeDocument/2006/relationships/image" Target="../media/image122.jpeg"/><Relationship Id="rId5" Type="http://schemas.openxmlformats.org/officeDocument/2006/relationships/tags" Target="../tags/tag6.xml"/><Relationship Id="rId15" Type="http://schemas.openxmlformats.org/officeDocument/2006/relationships/notesSlide" Target="../notesSlides/notesSlide7.xml"/><Relationship Id="rId23" Type="http://schemas.openxmlformats.org/officeDocument/2006/relationships/image" Target="../media/image108.png"/><Relationship Id="rId28" Type="http://schemas.openxmlformats.org/officeDocument/2006/relationships/image" Target="../media/image113.jpeg"/><Relationship Id="rId36" Type="http://schemas.openxmlformats.org/officeDocument/2006/relationships/image" Target="../media/image121.jpeg"/><Relationship Id="rId10" Type="http://schemas.openxmlformats.org/officeDocument/2006/relationships/tags" Target="../tags/tag11.xml"/><Relationship Id="rId19" Type="http://schemas.openxmlformats.org/officeDocument/2006/relationships/image" Target="../media/image104.emf"/><Relationship Id="rId31" Type="http://schemas.openxmlformats.org/officeDocument/2006/relationships/image" Target="../media/image116.png"/><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slideLayout" Target="../slideLayouts/slideLayout2.xml"/><Relationship Id="rId22" Type="http://schemas.openxmlformats.org/officeDocument/2006/relationships/image" Target="../media/image107.png"/><Relationship Id="rId27" Type="http://schemas.openxmlformats.org/officeDocument/2006/relationships/image" Target="../media/image112.jpeg"/><Relationship Id="rId30" Type="http://schemas.openxmlformats.org/officeDocument/2006/relationships/image" Target="../media/image115.jpeg"/><Relationship Id="rId35" Type="http://schemas.openxmlformats.org/officeDocument/2006/relationships/image" Target="../media/image120.jpeg"/><Relationship Id="rId8" Type="http://schemas.openxmlformats.org/officeDocument/2006/relationships/tags" Target="../tags/tag9.xml"/><Relationship Id="rId3" Type="http://schemas.openxmlformats.org/officeDocument/2006/relationships/tags" Target="../tags/tag4.xml"/></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44.bin"/><Relationship Id="rId13" Type="http://schemas.openxmlformats.org/officeDocument/2006/relationships/image" Target="../media/image132.jpeg"/><Relationship Id="rId3" Type="http://schemas.openxmlformats.org/officeDocument/2006/relationships/image" Target="../media/image125.emf"/><Relationship Id="rId7" Type="http://schemas.openxmlformats.org/officeDocument/2006/relationships/image" Target="../media/image127.emf"/><Relationship Id="rId12" Type="http://schemas.openxmlformats.org/officeDocument/2006/relationships/image" Target="../media/image131.jpeg"/><Relationship Id="rId2" Type="http://schemas.openxmlformats.org/officeDocument/2006/relationships/oleObject" Target="../embeddings/oleObject41.bin"/><Relationship Id="rId1" Type="http://schemas.openxmlformats.org/officeDocument/2006/relationships/slideLayout" Target="../slideLayouts/slideLayout2.xml"/><Relationship Id="rId6" Type="http://schemas.openxmlformats.org/officeDocument/2006/relationships/oleObject" Target="../embeddings/oleObject43.bin"/><Relationship Id="rId11" Type="http://schemas.openxmlformats.org/officeDocument/2006/relationships/image" Target="../media/image130.jpeg"/><Relationship Id="rId5" Type="http://schemas.openxmlformats.org/officeDocument/2006/relationships/image" Target="../media/image126.emf"/><Relationship Id="rId10" Type="http://schemas.openxmlformats.org/officeDocument/2006/relationships/image" Target="../media/image129.jpeg"/><Relationship Id="rId4" Type="http://schemas.openxmlformats.org/officeDocument/2006/relationships/oleObject" Target="../embeddings/oleObject42.bin"/><Relationship Id="rId9" Type="http://schemas.openxmlformats.org/officeDocument/2006/relationships/image" Target="../media/image128.emf"/></Relationships>
</file>

<file path=ppt/slides/_rels/slide9.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image" Target="../media/image133.png"/><Relationship Id="rId1" Type="http://schemas.openxmlformats.org/officeDocument/2006/relationships/slideLayout" Target="../slideLayouts/slideLayout1.xml"/><Relationship Id="rId6" Type="http://schemas.openxmlformats.org/officeDocument/2006/relationships/image" Target="../media/image137.png"/><Relationship Id="rId5" Type="http://schemas.openxmlformats.org/officeDocument/2006/relationships/image" Target="../media/image136.png"/><Relationship Id="rId10" Type="http://schemas.openxmlformats.org/officeDocument/2006/relationships/image" Target="../media/image141.png"/><Relationship Id="rId4" Type="http://schemas.openxmlformats.org/officeDocument/2006/relationships/image" Target="../media/image135.png"/><Relationship Id="rId9" Type="http://schemas.openxmlformats.org/officeDocument/2006/relationships/image" Target="../media/image1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E9DBF568-CFE6-55C5-FC04-7A5859155951}"/>
              </a:ext>
            </a:extLst>
          </p:cNvPr>
          <p:cNvSpPr/>
          <p:nvPr/>
        </p:nvSpPr>
        <p:spPr>
          <a:xfrm>
            <a:off x="1257953" y="272130"/>
            <a:ext cx="8502194" cy="61414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a:extLst>
              <a:ext uri="{FF2B5EF4-FFF2-40B4-BE49-F238E27FC236}">
                <a16:creationId xmlns:a16="http://schemas.microsoft.com/office/drawing/2014/main" id="{BB03761E-A1F5-AD24-7171-E323794E0C42}"/>
              </a:ext>
            </a:extLst>
          </p:cNvPr>
          <p:cNvGrpSpPr/>
          <p:nvPr/>
        </p:nvGrpSpPr>
        <p:grpSpPr>
          <a:xfrm>
            <a:off x="1257953" y="190968"/>
            <a:ext cx="8341156" cy="6141482"/>
            <a:chOff x="75878" y="120683"/>
            <a:chExt cx="8341156" cy="6141482"/>
          </a:xfrm>
        </p:grpSpPr>
        <p:pic>
          <p:nvPicPr>
            <p:cNvPr id="4" name="图片 3"/>
            <p:cNvPicPr>
              <a:picLocks noChangeAspect="1"/>
            </p:cNvPicPr>
            <p:nvPr/>
          </p:nvPicPr>
          <p:blipFill>
            <a:blip r:embed="rId3"/>
            <a:stretch>
              <a:fillRect/>
            </a:stretch>
          </p:blipFill>
          <p:spPr>
            <a:xfrm>
              <a:off x="997430" y="201845"/>
              <a:ext cx="2235200" cy="3124200"/>
            </a:xfrm>
            <a:prstGeom prst="rect">
              <a:avLst/>
            </a:prstGeom>
            <a:ln>
              <a:noFill/>
            </a:ln>
          </p:spPr>
        </p:pic>
        <p:sp>
          <p:nvSpPr>
            <p:cNvPr id="7" name="文本框 6"/>
            <p:cNvSpPr txBox="1"/>
            <p:nvPr/>
          </p:nvSpPr>
          <p:spPr>
            <a:xfrm>
              <a:off x="4261701" y="120683"/>
              <a:ext cx="306070" cy="460375"/>
            </a:xfrm>
            <a:prstGeom prst="rect">
              <a:avLst/>
            </a:prstGeom>
            <a:noFill/>
            <a:ln>
              <a:noFill/>
            </a:ln>
          </p:spPr>
          <p:txBody>
            <a:bodyPr wrap="square" rtlCol="0">
              <a:spAutoFit/>
            </a:bodyPr>
            <a:lstStyle/>
            <a:p>
              <a:r>
                <a:rPr lang="en-US" altLang="zh-CN" sz="2400" b="1" dirty="0"/>
                <a:t>b</a:t>
              </a:r>
            </a:p>
          </p:txBody>
        </p:sp>
        <p:sp>
          <p:nvSpPr>
            <p:cNvPr id="8" name="文本框 7"/>
            <p:cNvSpPr txBox="1"/>
            <p:nvPr/>
          </p:nvSpPr>
          <p:spPr>
            <a:xfrm>
              <a:off x="475944" y="120683"/>
              <a:ext cx="306070" cy="460375"/>
            </a:xfrm>
            <a:prstGeom prst="rect">
              <a:avLst/>
            </a:prstGeom>
            <a:noFill/>
            <a:ln>
              <a:noFill/>
            </a:ln>
          </p:spPr>
          <p:txBody>
            <a:bodyPr wrap="square" rtlCol="0">
              <a:spAutoFit/>
            </a:bodyPr>
            <a:lstStyle/>
            <a:p>
              <a:r>
                <a:rPr lang="en-US" altLang="zh-CN" sz="2400" b="1" dirty="0"/>
                <a:t>a</a:t>
              </a:r>
            </a:p>
          </p:txBody>
        </p:sp>
        <p:sp>
          <p:nvSpPr>
            <p:cNvPr id="9" name="文本框 8"/>
            <p:cNvSpPr txBox="1"/>
            <p:nvPr/>
          </p:nvSpPr>
          <p:spPr>
            <a:xfrm>
              <a:off x="475944" y="3126054"/>
              <a:ext cx="306070" cy="460375"/>
            </a:xfrm>
            <a:prstGeom prst="rect">
              <a:avLst/>
            </a:prstGeom>
            <a:noFill/>
            <a:ln>
              <a:noFill/>
            </a:ln>
          </p:spPr>
          <p:txBody>
            <a:bodyPr wrap="square" rtlCol="0">
              <a:spAutoFit/>
            </a:bodyPr>
            <a:lstStyle/>
            <a:p>
              <a:r>
                <a:rPr lang="en-US" altLang="zh-CN" sz="2400" b="1" dirty="0"/>
                <a:t>c</a:t>
              </a:r>
            </a:p>
          </p:txBody>
        </p:sp>
        <p:pic>
          <p:nvPicPr>
            <p:cNvPr id="13" name="图片 12"/>
            <p:cNvPicPr>
              <a:picLocks noChangeAspect="1"/>
            </p:cNvPicPr>
            <p:nvPr/>
          </p:nvPicPr>
          <p:blipFill>
            <a:blip r:embed="rId4"/>
            <a:stretch>
              <a:fillRect/>
            </a:stretch>
          </p:blipFill>
          <p:spPr>
            <a:xfrm>
              <a:off x="4438759" y="595992"/>
              <a:ext cx="3978275" cy="2722880"/>
            </a:xfrm>
            <a:prstGeom prst="rect">
              <a:avLst/>
            </a:prstGeom>
            <a:ln>
              <a:noFill/>
            </a:ln>
          </p:spPr>
        </p:pic>
        <p:pic>
          <p:nvPicPr>
            <p:cNvPr id="15" name="图片 14"/>
            <p:cNvPicPr>
              <a:picLocks noChangeAspect="1"/>
            </p:cNvPicPr>
            <p:nvPr/>
          </p:nvPicPr>
          <p:blipFill>
            <a:blip r:embed="rId5"/>
            <a:stretch>
              <a:fillRect/>
            </a:stretch>
          </p:blipFill>
          <p:spPr>
            <a:xfrm>
              <a:off x="4438759" y="3515155"/>
              <a:ext cx="3978275" cy="2747010"/>
            </a:xfrm>
            <a:prstGeom prst="rect">
              <a:avLst/>
            </a:prstGeom>
            <a:ln>
              <a:noFill/>
            </a:ln>
          </p:spPr>
        </p:pic>
        <p:pic>
          <p:nvPicPr>
            <p:cNvPr id="5" name="图片 4">
              <a:extLst>
                <a:ext uri="{FF2B5EF4-FFF2-40B4-BE49-F238E27FC236}">
                  <a16:creationId xmlns:a16="http://schemas.microsoft.com/office/drawing/2014/main" id="{79CEF321-6324-C693-B849-0BE793CE1F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7775" y="3622551"/>
              <a:ext cx="939820" cy="720000"/>
            </a:xfrm>
            <a:prstGeom prst="rect">
              <a:avLst/>
            </a:prstGeom>
          </p:spPr>
        </p:pic>
        <p:pic>
          <p:nvPicPr>
            <p:cNvPr id="2" name="图片 1">
              <a:extLst>
                <a:ext uri="{FF2B5EF4-FFF2-40B4-BE49-F238E27FC236}">
                  <a16:creationId xmlns:a16="http://schemas.microsoft.com/office/drawing/2014/main" id="{02513AFD-8D9C-EC27-B007-815DF439F28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27775" y="4393791"/>
              <a:ext cx="939820" cy="720000"/>
            </a:xfrm>
            <a:prstGeom prst="rect">
              <a:avLst/>
            </a:prstGeom>
          </p:spPr>
        </p:pic>
        <p:pic>
          <p:nvPicPr>
            <p:cNvPr id="11" name="图片 10">
              <a:extLst>
                <a:ext uri="{FF2B5EF4-FFF2-40B4-BE49-F238E27FC236}">
                  <a16:creationId xmlns:a16="http://schemas.microsoft.com/office/drawing/2014/main" id="{9A0F0EF1-204F-427B-17B6-1B8FCABDF2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27775" y="5165031"/>
              <a:ext cx="939820" cy="720000"/>
            </a:xfrm>
            <a:prstGeom prst="rect">
              <a:avLst/>
            </a:prstGeom>
          </p:spPr>
        </p:pic>
        <p:sp>
          <p:nvSpPr>
            <p:cNvPr id="3" name="文本框 2">
              <a:extLst>
                <a:ext uri="{FF2B5EF4-FFF2-40B4-BE49-F238E27FC236}">
                  <a16:creationId xmlns:a16="http://schemas.microsoft.com/office/drawing/2014/main" id="{56502C63-3283-5BC1-A9B1-4399E3788514}"/>
                </a:ext>
              </a:extLst>
            </p:cNvPr>
            <p:cNvSpPr txBox="1"/>
            <p:nvPr/>
          </p:nvSpPr>
          <p:spPr>
            <a:xfrm>
              <a:off x="75878" y="3820286"/>
              <a:ext cx="1295921" cy="276999"/>
            </a:xfrm>
            <a:prstGeom prst="rect">
              <a:avLst/>
            </a:prstGeom>
            <a:noFill/>
          </p:spPr>
          <p:txBody>
            <a:bodyPr wrap="square" rtlCol="0">
              <a:spAutoFit/>
            </a:bodyPr>
            <a:lstStyle/>
            <a:p>
              <a:pPr algn="r"/>
              <a:r>
                <a:rPr lang="en-US" altLang="zh-CN" sz="1200" dirty="0">
                  <a:latin typeface="Arial" panose="020B0604020202020204" pitchFamily="34" charset="0"/>
                  <a:cs typeface="Arial" panose="020B0604020202020204" pitchFamily="34" charset="0"/>
                </a:rPr>
                <a:t>Para-carcinoma</a:t>
              </a:r>
              <a:endParaRPr lang="zh-CN" altLang="en-US" sz="1200" dirty="0">
                <a:latin typeface="Arial" panose="020B0604020202020204" pitchFamily="34" charset="0"/>
                <a:cs typeface="Arial" panose="020B0604020202020204" pitchFamily="34" charset="0"/>
              </a:endParaRPr>
            </a:p>
          </p:txBody>
        </p:sp>
        <p:sp>
          <p:nvSpPr>
            <p:cNvPr id="6" name="文本框 5">
              <a:extLst>
                <a:ext uri="{FF2B5EF4-FFF2-40B4-BE49-F238E27FC236}">
                  <a16:creationId xmlns:a16="http://schemas.microsoft.com/office/drawing/2014/main" id="{E32EA974-7226-A56F-DDBB-74E99FE82E75}"/>
                </a:ext>
              </a:extLst>
            </p:cNvPr>
            <p:cNvSpPr txBox="1"/>
            <p:nvPr/>
          </p:nvSpPr>
          <p:spPr>
            <a:xfrm>
              <a:off x="75878" y="4934621"/>
              <a:ext cx="800133" cy="276999"/>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Tumor</a:t>
              </a:r>
              <a:endParaRPr lang="zh-CN" altLang="en-US" sz="1200" dirty="0">
                <a:latin typeface="Arial" panose="020B0604020202020204" pitchFamily="34" charset="0"/>
                <a:cs typeface="Arial" panose="020B0604020202020204" pitchFamily="34" charset="0"/>
              </a:endParaRPr>
            </a:p>
          </p:txBody>
        </p:sp>
        <p:sp>
          <p:nvSpPr>
            <p:cNvPr id="14" name="文本框 13">
              <a:extLst>
                <a:ext uri="{FF2B5EF4-FFF2-40B4-BE49-F238E27FC236}">
                  <a16:creationId xmlns:a16="http://schemas.microsoft.com/office/drawing/2014/main" id="{757CC345-7C23-5106-381D-3A7FF5088958}"/>
                </a:ext>
              </a:extLst>
            </p:cNvPr>
            <p:cNvSpPr txBox="1"/>
            <p:nvPr/>
          </p:nvSpPr>
          <p:spPr>
            <a:xfrm>
              <a:off x="421439" y="4578328"/>
              <a:ext cx="950360" cy="276999"/>
            </a:xfrm>
            <a:prstGeom prst="rect">
              <a:avLst/>
            </a:prstGeom>
            <a:noFill/>
          </p:spPr>
          <p:txBody>
            <a:bodyPr wrap="square" rtlCol="0">
              <a:spAutoFit/>
            </a:bodyPr>
            <a:lstStyle/>
            <a:p>
              <a:pPr algn="r"/>
              <a:r>
                <a:rPr lang="en-US" altLang="zh-CN" sz="1200" dirty="0">
                  <a:latin typeface="Arial" panose="020B0604020202020204" pitchFamily="34" charset="0"/>
                  <a:cs typeface="Arial" panose="020B0604020202020204" pitchFamily="34" charset="0"/>
                </a:rPr>
                <a:t>Grade II</a:t>
              </a:r>
              <a:endParaRPr lang="zh-CN" altLang="en-US" sz="1200" dirty="0">
                <a:latin typeface="Arial" panose="020B0604020202020204" pitchFamily="34" charset="0"/>
                <a:cs typeface="Arial" panose="020B0604020202020204" pitchFamily="34" charset="0"/>
              </a:endParaRPr>
            </a:p>
          </p:txBody>
        </p:sp>
        <p:sp>
          <p:nvSpPr>
            <p:cNvPr id="16" name="文本框 15">
              <a:extLst>
                <a:ext uri="{FF2B5EF4-FFF2-40B4-BE49-F238E27FC236}">
                  <a16:creationId xmlns:a16="http://schemas.microsoft.com/office/drawing/2014/main" id="{48840622-C59E-74A5-C8D9-9AFACF0A2B87}"/>
                </a:ext>
              </a:extLst>
            </p:cNvPr>
            <p:cNvSpPr txBox="1"/>
            <p:nvPr/>
          </p:nvSpPr>
          <p:spPr>
            <a:xfrm>
              <a:off x="555873" y="5336370"/>
              <a:ext cx="815926" cy="276999"/>
            </a:xfrm>
            <a:prstGeom prst="rect">
              <a:avLst/>
            </a:prstGeom>
            <a:noFill/>
          </p:spPr>
          <p:txBody>
            <a:bodyPr wrap="square" rtlCol="0">
              <a:spAutoFit/>
            </a:bodyPr>
            <a:lstStyle/>
            <a:p>
              <a:pPr algn="r"/>
              <a:r>
                <a:rPr lang="en-US" altLang="zh-CN" sz="1200" dirty="0">
                  <a:latin typeface="Arial" panose="020B0604020202020204" pitchFamily="34" charset="0"/>
                  <a:cs typeface="Arial" panose="020B0604020202020204" pitchFamily="34" charset="0"/>
                </a:rPr>
                <a:t>Grade III</a:t>
              </a:r>
              <a:endParaRPr lang="zh-CN" altLang="en-US" sz="1200" dirty="0">
                <a:latin typeface="Arial" panose="020B0604020202020204" pitchFamily="34" charset="0"/>
                <a:cs typeface="Arial" panose="020B0604020202020204" pitchFamily="34" charset="0"/>
              </a:endParaRPr>
            </a:p>
          </p:txBody>
        </p:sp>
        <p:grpSp>
          <p:nvGrpSpPr>
            <p:cNvPr id="18" name="组合 17">
              <a:extLst>
                <a:ext uri="{FF2B5EF4-FFF2-40B4-BE49-F238E27FC236}">
                  <a16:creationId xmlns:a16="http://schemas.microsoft.com/office/drawing/2014/main" id="{63BB6252-BE89-E104-8A69-02AC0E241329}"/>
                </a:ext>
              </a:extLst>
            </p:cNvPr>
            <p:cNvGrpSpPr/>
            <p:nvPr/>
          </p:nvGrpSpPr>
          <p:grpSpPr>
            <a:xfrm>
              <a:off x="2341044" y="3706656"/>
              <a:ext cx="1900828" cy="2160000"/>
              <a:chOff x="1797685" y="4095576"/>
              <a:chExt cx="1900828" cy="2160000"/>
            </a:xfrm>
          </p:grpSpPr>
          <p:pic>
            <p:nvPicPr>
              <p:cNvPr id="12" name="图片 11"/>
              <p:cNvPicPr>
                <a:picLocks noChangeAspect="1"/>
              </p:cNvPicPr>
              <p:nvPr/>
            </p:nvPicPr>
            <p:blipFill>
              <a:blip r:embed="rId9"/>
              <a:srcRect r="28563"/>
              <a:stretch>
                <a:fillRect/>
              </a:stretch>
            </p:blipFill>
            <p:spPr>
              <a:xfrm>
                <a:off x="1797685" y="4095576"/>
                <a:ext cx="1744887" cy="2160000"/>
              </a:xfrm>
              <a:prstGeom prst="rect">
                <a:avLst/>
              </a:prstGeom>
              <a:ln>
                <a:noFill/>
              </a:ln>
            </p:spPr>
          </p:pic>
          <p:pic>
            <p:nvPicPr>
              <p:cNvPr id="17" name="图片 16">
                <a:extLst>
                  <a:ext uri="{FF2B5EF4-FFF2-40B4-BE49-F238E27FC236}">
                    <a16:creationId xmlns:a16="http://schemas.microsoft.com/office/drawing/2014/main" id="{10F38830-0B83-46A1-ECF6-FCBD57A2C6D1}"/>
                  </a:ext>
                </a:extLst>
              </p:cNvPr>
              <p:cNvPicPr>
                <a:picLocks noChangeAspect="1"/>
              </p:cNvPicPr>
              <p:nvPr/>
            </p:nvPicPr>
            <p:blipFill>
              <a:blip r:embed="rId9"/>
              <a:srcRect l="66670" b="68422"/>
              <a:stretch>
                <a:fillRect/>
              </a:stretch>
            </p:blipFill>
            <p:spPr>
              <a:xfrm>
                <a:off x="2884403" y="4179524"/>
                <a:ext cx="814110" cy="682091"/>
              </a:xfrm>
              <a:prstGeom prst="rect">
                <a:avLst/>
              </a:prstGeom>
              <a:ln>
                <a:noFill/>
              </a:ln>
            </p:spPr>
          </p:pic>
        </p:grpSp>
        <p:cxnSp>
          <p:nvCxnSpPr>
            <p:cNvPr id="20" name="直接连接符 19">
              <a:extLst>
                <a:ext uri="{FF2B5EF4-FFF2-40B4-BE49-F238E27FC236}">
                  <a16:creationId xmlns:a16="http://schemas.microsoft.com/office/drawing/2014/main" id="{4436AD6F-385D-762A-B211-EB8982C27649}"/>
                </a:ext>
              </a:extLst>
            </p:cNvPr>
            <p:cNvCxnSpPr/>
            <p:nvPr/>
          </p:nvCxnSpPr>
          <p:spPr>
            <a:xfrm>
              <a:off x="674299" y="4665057"/>
              <a:ext cx="0" cy="854788"/>
            </a:xfrm>
            <a:prstGeom prst="line">
              <a:avLst/>
            </a:prstGeom>
            <a:ln w="19050"/>
          </p:spPr>
          <p:style>
            <a:lnRef idx="1">
              <a:schemeClr val="dk1"/>
            </a:lnRef>
            <a:fillRef idx="0">
              <a:schemeClr val="dk1"/>
            </a:fillRef>
            <a:effectRef idx="0">
              <a:schemeClr val="dk1"/>
            </a:effectRef>
            <a:fontRef idx="minor">
              <a:schemeClr val="tx1"/>
            </a:fontRef>
          </p:style>
        </p:cxnSp>
        <p:sp>
          <p:nvSpPr>
            <p:cNvPr id="10" name="文本框 9"/>
            <p:cNvSpPr txBox="1"/>
            <p:nvPr/>
          </p:nvSpPr>
          <p:spPr>
            <a:xfrm>
              <a:off x="4261701" y="3126054"/>
              <a:ext cx="306070" cy="460375"/>
            </a:xfrm>
            <a:prstGeom prst="rect">
              <a:avLst/>
            </a:prstGeom>
            <a:noFill/>
            <a:ln>
              <a:noFill/>
            </a:ln>
          </p:spPr>
          <p:txBody>
            <a:bodyPr wrap="square" rtlCol="0">
              <a:spAutoFit/>
            </a:bodyPr>
            <a:lstStyle/>
            <a:p>
              <a:r>
                <a:rPr lang="en-US" altLang="zh-CN" sz="2400" b="1"/>
                <a:t>d</a:t>
              </a:r>
            </a:p>
          </p:txBody>
        </p:sp>
      </p:grpSp>
      <p:sp>
        <p:nvSpPr>
          <p:cNvPr id="22" name="文本框 21">
            <a:extLst>
              <a:ext uri="{FF2B5EF4-FFF2-40B4-BE49-F238E27FC236}">
                <a16:creationId xmlns:a16="http://schemas.microsoft.com/office/drawing/2014/main" id="{03B8A4DF-5839-9576-9BBF-C5DA9BA07098}"/>
              </a:ext>
            </a:extLst>
          </p:cNvPr>
          <p:cNvSpPr txBox="1"/>
          <p:nvPr/>
        </p:nvSpPr>
        <p:spPr>
          <a:xfrm>
            <a:off x="0" y="0"/>
            <a:ext cx="1510301" cy="381936"/>
          </a:xfrm>
          <a:prstGeom prst="rect">
            <a:avLst/>
          </a:prstGeom>
          <a:noFill/>
        </p:spPr>
        <p:txBody>
          <a:bodyPr wrap="square" rtlCol="0">
            <a:spAutoFit/>
          </a:bodyPr>
          <a:lstStyle/>
          <a:p>
            <a:r>
              <a:rPr lang="en-US" altLang="zh-CN" b="1" dirty="0">
                <a:solidFill>
                  <a:srgbClr val="FF0000"/>
                </a:solidFill>
                <a:latin typeface="Arial" panose="020B0604020202020204" pitchFamily="34" charset="0"/>
                <a:cs typeface="Arial" panose="020B0604020202020204" pitchFamily="34" charset="0"/>
              </a:rPr>
              <a:t>Figure 1</a:t>
            </a:r>
            <a:endParaRPr lang="zh-CN" altLang="en-US" b="1" dirty="0">
              <a:solidFill>
                <a:srgbClr val="FF0000"/>
              </a:solidFill>
              <a:latin typeface="Arial" panose="020B0604020202020204" pitchFamily="34" charset="0"/>
              <a:cs typeface="Arial" panose="020B0604020202020204" pitchFamily="34" charset="0"/>
            </a:endParaRPr>
          </a:p>
        </p:txBody>
      </p:sp>
      <p:pic>
        <p:nvPicPr>
          <p:cNvPr id="64" name="Picture 63">
            <a:extLst>
              <a:ext uri="{FF2B5EF4-FFF2-40B4-BE49-F238E27FC236}">
                <a16:creationId xmlns:a16="http://schemas.microsoft.com/office/drawing/2014/main" id="{845F7D2D-04FF-430B-8182-DBEACF28C1D4}"/>
              </a:ext>
            </a:extLst>
          </p:cNvPr>
          <p:cNvPicPr>
            <a:picLocks noChangeAspect="1"/>
          </p:cNvPicPr>
          <p:nvPr/>
        </p:nvPicPr>
        <p:blipFill>
          <a:blip r:embed="rId10"/>
          <a:stretch>
            <a:fillRect/>
          </a:stretch>
        </p:blipFill>
        <p:spPr>
          <a:xfrm>
            <a:off x="12557456" y="421155"/>
            <a:ext cx="8516850" cy="627942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387985" y="226695"/>
            <a:ext cx="11535410" cy="285115"/>
          </a:xfrm>
          <a:prstGeom prst="rect">
            <a:avLst/>
          </a:prstGeom>
          <a:noFill/>
        </p:spPr>
        <p:txBody>
          <a:bodyPr wrap="square" rtlCol="0" anchor="t">
            <a:noAutofit/>
          </a:bodyPr>
          <a:lstStyle/>
          <a:p>
            <a:r>
              <a:rPr lang="en-US" altLang="zh-CN" b="1" dirty="0"/>
              <a:t>Fig. S3:</a:t>
            </a:r>
            <a:endParaRPr lang="zh-CN" altLang="en-US" b="1" dirty="0"/>
          </a:p>
        </p:txBody>
      </p:sp>
      <p:pic>
        <p:nvPicPr>
          <p:cNvPr id="13" name="图片 12"/>
          <p:cNvPicPr>
            <a:picLocks noChangeAspect="1"/>
          </p:cNvPicPr>
          <p:nvPr/>
        </p:nvPicPr>
        <p:blipFill>
          <a:blip r:embed="rId2"/>
          <a:stretch>
            <a:fillRect/>
          </a:stretch>
        </p:blipFill>
        <p:spPr>
          <a:xfrm>
            <a:off x="1366984" y="1104331"/>
            <a:ext cx="5023485" cy="33147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99C60-BFC4-7123-CEB8-0FD6CC910CCE}"/>
            </a:ext>
          </a:extLst>
        </p:cNvPr>
        <p:cNvGrpSpPr/>
        <p:nvPr/>
      </p:nvGrpSpPr>
      <p:grpSpPr>
        <a:xfrm>
          <a:off x="0" y="0"/>
          <a:ext cx="0" cy="0"/>
          <a:chOff x="0" y="0"/>
          <a:chExt cx="0" cy="0"/>
        </a:xfrm>
      </p:grpSpPr>
      <p:sp>
        <p:nvSpPr>
          <p:cNvPr id="5" name="文本框 4">
            <a:extLst>
              <a:ext uri="{FF2B5EF4-FFF2-40B4-BE49-F238E27FC236}">
                <a16:creationId xmlns:a16="http://schemas.microsoft.com/office/drawing/2014/main" id="{E87E5A9C-5255-0F60-31B0-DA72A1FD43E1}"/>
              </a:ext>
            </a:extLst>
          </p:cNvPr>
          <p:cNvSpPr txBox="1"/>
          <p:nvPr/>
        </p:nvSpPr>
        <p:spPr>
          <a:xfrm>
            <a:off x="1208405" y="467995"/>
            <a:ext cx="10714990" cy="285115"/>
          </a:xfrm>
          <a:prstGeom prst="rect">
            <a:avLst/>
          </a:prstGeom>
          <a:noFill/>
        </p:spPr>
        <p:txBody>
          <a:bodyPr wrap="square" rtlCol="0" anchor="t">
            <a:noAutofit/>
          </a:bodyPr>
          <a:lstStyle/>
          <a:p>
            <a:r>
              <a:rPr lang="en-US" altLang="zh-CN" b="1" dirty="0"/>
              <a:t>Table 1. Relationship between DCBLD1 expression and tumor characteristics in patients with  breast cancer. </a:t>
            </a:r>
            <a:endParaRPr lang="zh-CN" altLang="en-US" b="1" dirty="0"/>
          </a:p>
        </p:txBody>
      </p:sp>
      <p:graphicFrame>
        <p:nvGraphicFramePr>
          <p:cNvPr id="4" name="表格 3">
            <a:extLst>
              <a:ext uri="{FF2B5EF4-FFF2-40B4-BE49-F238E27FC236}">
                <a16:creationId xmlns:a16="http://schemas.microsoft.com/office/drawing/2014/main" id="{80C5B131-6784-CBCC-072E-A303E0129121}"/>
              </a:ext>
            </a:extLst>
          </p:cNvPr>
          <p:cNvGraphicFramePr/>
          <p:nvPr>
            <p:custDataLst>
              <p:tags r:id="rId1"/>
            </p:custDataLst>
          </p:nvPr>
        </p:nvGraphicFramePr>
        <p:xfrm>
          <a:off x="2900679" y="1177925"/>
          <a:ext cx="7955389" cy="5083175"/>
        </p:xfrm>
        <a:graphic>
          <a:graphicData uri="http://schemas.openxmlformats.org/drawingml/2006/table">
            <a:tbl>
              <a:tblPr/>
              <a:tblGrid>
                <a:gridCol w="2754689">
                  <a:extLst>
                    <a:ext uri="{9D8B030D-6E8A-4147-A177-3AD203B41FA5}">
                      <a16:colId xmlns:a16="http://schemas.microsoft.com/office/drawing/2014/main" val="20000"/>
                    </a:ext>
                  </a:extLst>
                </a:gridCol>
                <a:gridCol w="1824160">
                  <a:extLst>
                    <a:ext uri="{9D8B030D-6E8A-4147-A177-3AD203B41FA5}">
                      <a16:colId xmlns:a16="http://schemas.microsoft.com/office/drawing/2014/main" val="20001"/>
                    </a:ext>
                  </a:extLst>
                </a:gridCol>
                <a:gridCol w="1015122">
                  <a:extLst>
                    <a:ext uri="{9D8B030D-6E8A-4147-A177-3AD203B41FA5}">
                      <a16:colId xmlns:a16="http://schemas.microsoft.com/office/drawing/2014/main" val="20002"/>
                    </a:ext>
                  </a:extLst>
                </a:gridCol>
                <a:gridCol w="1137513">
                  <a:extLst>
                    <a:ext uri="{9D8B030D-6E8A-4147-A177-3AD203B41FA5}">
                      <a16:colId xmlns:a16="http://schemas.microsoft.com/office/drawing/2014/main" val="20003"/>
                    </a:ext>
                  </a:extLst>
                </a:gridCol>
                <a:gridCol w="1223905">
                  <a:extLst>
                    <a:ext uri="{9D8B030D-6E8A-4147-A177-3AD203B41FA5}">
                      <a16:colId xmlns:a16="http://schemas.microsoft.com/office/drawing/2014/main" val="20004"/>
                    </a:ext>
                  </a:extLst>
                </a:gridCol>
              </a:tblGrid>
              <a:tr h="367030">
                <a:tc rowSpan="2">
                  <a:txBody>
                    <a:bodyPr/>
                    <a:lstStyle/>
                    <a:p>
                      <a:pPr marL="85725" indent="0" algn="ctr">
                        <a:lnSpc>
                          <a:spcPts val="1200"/>
                        </a:lnSpc>
                        <a:spcBef>
                          <a:spcPct val="0"/>
                        </a:spcBef>
                        <a:spcAft>
                          <a:spcPct val="0"/>
                        </a:spcAft>
                      </a:pPr>
                      <a:r>
                        <a:rPr lang="en-US" altLang="zh-CN" sz="1200" b="1" dirty="0">
                          <a:solidFill>
                            <a:srgbClr val="000000"/>
                          </a:solidFill>
                          <a:latin typeface="Arial" panose="020B0604020202020204"/>
                          <a:ea typeface="微软雅黑" panose="020B0503020204020204" charset="-122"/>
                        </a:rPr>
                        <a:t>Characteristic</a:t>
                      </a:r>
                    </a:p>
                  </a:txBody>
                  <a:tcPr marL="68580" marR="6858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chemeClr val="accent1">
                        <a:lumMod val="60000"/>
                        <a:lumOff val="40000"/>
                      </a:schemeClr>
                    </a:solidFill>
                  </a:tcPr>
                </a:tc>
                <a:tc rowSpan="2">
                  <a:txBody>
                    <a:bodyPr/>
                    <a:lstStyle/>
                    <a:p>
                      <a:pPr marL="85725" indent="0" algn="ctr">
                        <a:lnSpc>
                          <a:spcPts val="1200"/>
                        </a:lnSpc>
                        <a:spcBef>
                          <a:spcPct val="0"/>
                        </a:spcBef>
                        <a:spcAft>
                          <a:spcPct val="0"/>
                        </a:spcAft>
                      </a:pPr>
                      <a:r>
                        <a:rPr lang="en-US" altLang="zh-CN" sz="1200" b="1" dirty="0">
                          <a:solidFill>
                            <a:srgbClr val="000000"/>
                          </a:solidFill>
                          <a:latin typeface="Arial" panose="020B0604020202020204"/>
                          <a:ea typeface="微软雅黑" panose="020B0503020204020204" charset="-122"/>
                        </a:rPr>
                        <a:t>No. of patients</a:t>
                      </a:r>
                    </a:p>
                  </a:txBody>
                  <a:tcPr marL="68580" marR="68580" marT="0" marB="0" anchor="ctr">
                    <a:lnL>
                      <a:noFill/>
                    </a:lnL>
                    <a:lnR>
                      <a:noFill/>
                    </a:lnR>
                    <a:lnT w="12700" cap="flat" cmpd="sng" algn="ctr">
                      <a:solidFill>
                        <a:schemeClr val="tx1"/>
                      </a:solidFill>
                      <a:prstDash val="solid"/>
                      <a:round/>
                      <a:headEnd type="none" w="med" len="med"/>
                      <a:tailEnd type="none" w="med" len="med"/>
                    </a:lnT>
                    <a:lnB>
                      <a:noFill/>
                    </a:lnB>
                    <a:solidFill>
                      <a:schemeClr val="accent1">
                        <a:lumMod val="60000"/>
                        <a:lumOff val="40000"/>
                      </a:schemeClr>
                    </a:solidFill>
                  </a:tcPr>
                </a:tc>
                <a:tc gridSpan="2">
                  <a:txBody>
                    <a:bodyPr/>
                    <a:lstStyle/>
                    <a:p>
                      <a:pPr marL="85725" indent="0" algn="ctr">
                        <a:lnSpc>
                          <a:spcPts val="1200"/>
                        </a:lnSpc>
                        <a:spcBef>
                          <a:spcPct val="0"/>
                        </a:spcBef>
                        <a:spcAft>
                          <a:spcPct val="0"/>
                        </a:spcAft>
                      </a:pPr>
                      <a:r>
                        <a:rPr lang="en-US" altLang="zh-CN" sz="1200" b="1" dirty="0">
                          <a:solidFill>
                            <a:srgbClr val="000000"/>
                          </a:solidFill>
                          <a:latin typeface="Arial" panose="020B0604020202020204"/>
                          <a:ea typeface="Arial" panose="020B0604020202020204"/>
                        </a:rPr>
                        <a:t>DCBLD1</a:t>
                      </a:r>
                      <a:r>
                        <a:rPr lang="en-US" altLang="zh-CN" sz="1200" b="1" dirty="0">
                          <a:solidFill>
                            <a:srgbClr val="000000"/>
                          </a:solidFill>
                          <a:latin typeface="Arial" panose="020B0604020202020204"/>
                          <a:ea typeface="微软雅黑" panose="020B0503020204020204" charset="-122"/>
                        </a:rPr>
                        <a:t> expression</a:t>
                      </a:r>
                    </a:p>
                  </a:txBody>
                  <a:tcPr marL="68580" marR="68580" marT="0" marB="0" anchor="ctr">
                    <a:lnL>
                      <a:noFill/>
                    </a:lnL>
                    <a:lnR>
                      <a:noFill/>
                    </a:lnR>
                    <a:lnT w="12700" cap="flat" cmpd="sng" algn="ctr">
                      <a:solidFill>
                        <a:schemeClr val="tx1"/>
                      </a:solidFill>
                      <a:prstDash val="solid"/>
                      <a:round/>
                      <a:headEnd type="none" w="med" len="med"/>
                      <a:tailEnd type="none" w="med" len="med"/>
                    </a:lnT>
                    <a:lnB>
                      <a:noFill/>
                    </a:lnB>
                    <a:solidFill>
                      <a:schemeClr val="accent1">
                        <a:lumMod val="60000"/>
                        <a:lumOff val="40000"/>
                      </a:schemeClr>
                    </a:solidFill>
                  </a:tcPr>
                </a:tc>
                <a:tc hMerge="1">
                  <a:txBody>
                    <a:bodyPr/>
                    <a:lstStyle/>
                    <a:p>
                      <a:endParaRPr lang="zh-CN"/>
                    </a:p>
                  </a:txBody>
                  <a:tcPr>
                    <a:lnR>
                      <a:noFill/>
                    </a:lnR>
                    <a:lnT w="6350" cap="flat" cmpd="sng">
                      <a:solidFill>
                        <a:srgbClr val="000008"/>
                      </a:solidFill>
                      <a:prstDash val="solid"/>
                      <a:headEnd type="none" w="med" len="med"/>
                      <a:tailEnd type="none" w="med" len="med"/>
                    </a:lnT>
                    <a:lnB>
                      <a:noFill/>
                    </a:lnB>
                  </a:tcPr>
                </a:tc>
                <a:tc rowSpan="2">
                  <a:txBody>
                    <a:bodyPr/>
                    <a:lstStyle/>
                    <a:p>
                      <a:pPr marL="85725" indent="0" algn="ctr">
                        <a:lnSpc>
                          <a:spcPts val="1200"/>
                        </a:lnSpc>
                        <a:spcBef>
                          <a:spcPct val="0"/>
                        </a:spcBef>
                        <a:spcAft>
                          <a:spcPct val="0"/>
                        </a:spcAft>
                      </a:pPr>
                      <a:r>
                        <a:rPr lang="en-US" altLang="zh-CN" sz="1200" b="1" dirty="0">
                          <a:solidFill>
                            <a:srgbClr val="000000"/>
                          </a:solidFill>
                          <a:latin typeface="Arial" panose="020B0604020202020204"/>
                          <a:ea typeface="微软雅黑" panose="020B0503020204020204" charset="-122"/>
                        </a:rPr>
                        <a:t>p value</a:t>
                      </a: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accent1">
                        <a:lumMod val="60000"/>
                        <a:lumOff val="40000"/>
                      </a:schemeClr>
                    </a:solidFill>
                  </a:tcPr>
                </a:tc>
                <a:extLst>
                  <a:ext uri="{0D108BD9-81ED-4DB2-BD59-A6C34878D82A}">
                    <a16:rowId xmlns:a16="http://schemas.microsoft.com/office/drawing/2014/main" val="10000"/>
                  </a:ext>
                </a:extLst>
              </a:tr>
              <a:tr h="183515">
                <a:tc vMerge="1">
                  <a:txBody>
                    <a:bodyPr/>
                    <a:lstStyle/>
                    <a:p>
                      <a:endParaRPr lang="zh-CN"/>
                    </a:p>
                  </a:txBody>
                  <a:tcPr>
                    <a:lnL>
                      <a:noFill/>
                    </a:lnL>
                    <a:lnR>
                      <a:noFill/>
                    </a:lnR>
                    <a:lnB>
                      <a:noFill/>
                    </a:lnB>
                  </a:tcPr>
                </a:tc>
                <a:tc vMerge="1">
                  <a:txBody>
                    <a:bodyPr/>
                    <a:lstStyle/>
                    <a:p>
                      <a:endParaRPr lang="zh-CN"/>
                    </a:p>
                  </a:txBody>
                  <a:tcPr>
                    <a:lnL>
                      <a:noFill/>
                    </a:lnL>
                    <a:lnR>
                      <a:noFill/>
                    </a:lnR>
                    <a:lnB>
                      <a:noFill/>
                    </a:lnB>
                  </a:tcPr>
                </a:tc>
                <a:tc>
                  <a:txBody>
                    <a:bodyPr/>
                    <a:lstStyle/>
                    <a:p>
                      <a:pPr marL="85725" indent="0" algn="ctr">
                        <a:lnSpc>
                          <a:spcPts val="1200"/>
                        </a:lnSpc>
                        <a:spcBef>
                          <a:spcPct val="0"/>
                        </a:spcBef>
                        <a:spcAft>
                          <a:spcPct val="0"/>
                        </a:spcAft>
                      </a:pPr>
                      <a:r>
                        <a:rPr lang="en-US" altLang="zh-CN" sz="1200" b="1" dirty="0">
                          <a:solidFill>
                            <a:srgbClr val="000000"/>
                          </a:solidFill>
                          <a:latin typeface="Arial" panose="020B0604020202020204"/>
                          <a:ea typeface="微软雅黑" panose="020B0503020204020204" charset="-122"/>
                        </a:rPr>
                        <a:t>Low</a:t>
                      </a:r>
                    </a:p>
                  </a:txBody>
                  <a:tcPr marL="68580" marR="68580" marT="0" marB="0" anchor="ctr">
                    <a:lnL>
                      <a:noFill/>
                    </a:lnL>
                    <a:lnR>
                      <a:noFill/>
                    </a:lnR>
                    <a:lnT>
                      <a:noFill/>
                    </a:lnT>
                    <a:lnB>
                      <a:noFill/>
                    </a:lnB>
                    <a:solidFill>
                      <a:schemeClr val="accent1">
                        <a:lumMod val="60000"/>
                        <a:lumOff val="40000"/>
                      </a:schemeClr>
                    </a:solidFill>
                  </a:tcPr>
                </a:tc>
                <a:tc>
                  <a:txBody>
                    <a:bodyPr/>
                    <a:lstStyle/>
                    <a:p>
                      <a:pPr marL="85725" indent="0" algn="ctr">
                        <a:lnSpc>
                          <a:spcPts val="1200"/>
                        </a:lnSpc>
                        <a:spcBef>
                          <a:spcPct val="0"/>
                        </a:spcBef>
                        <a:spcAft>
                          <a:spcPct val="0"/>
                        </a:spcAft>
                      </a:pPr>
                      <a:r>
                        <a:rPr lang="en-US" altLang="zh-CN" sz="1200" b="1" dirty="0">
                          <a:solidFill>
                            <a:srgbClr val="000000"/>
                          </a:solidFill>
                          <a:latin typeface="Arial" panose="020B0604020202020204"/>
                          <a:ea typeface="微软雅黑" panose="020B0503020204020204" charset="-122"/>
                        </a:rPr>
                        <a:t>High</a:t>
                      </a:r>
                    </a:p>
                  </a:txBody>
                  <a:tcPr marL="68580" marR="68580" marT="0" marB="0" anchor="ctr">
                    <a:lnL>
                      <a:noFill/>
                    </a:lnL>
                    <a:lnR>
                      <a:noFill/>
                    </a:lnR>
                    <a:lnT>
                      <a:noFill/>
                    </a:lnT>
                    <a:lnB>
                      <a:noFill/>
                    </a:lnB>
                    <a:solidFill>
                      <a:schemeClr val="accent1">
                        <a:lumMod val="60000"/>
                        <a:lumOff val="40000"/>
                      </a:schemeClr>
                    </a:solidFill>
                  </a:tcPr>
                </a:tc>
                <a:tc vMerge="1">
                  <a:txBody>
                    <a:bodyPr/>
                    <a:lstStyle/>
                    <a:p>
                      <a:endParaRPr lang="zh-CN"/>
                    </a:p>
                  </a:txBody>
                  <a:tcPr>
                    <a:lnL>
                      <a:noFill/>
                    </a:lnL>
                    <a:lnR>
                      <a:noFill/>
                    </a:lnR>
                    <a:lnB>
                      <a:noFill/>
                    </a:lnB>
                  </a:tcPr>
                </a:tc>
                <a:extLst>
                  <a:ext uri="{0D108BD9-81ED-4DB2-BD59-A6C34878D82A}">
                    <a16:rowId xmlns:a16="http://schemas.microsoft.com/office/drawing/2014/main" val="10001"/>
                  </a:ext>
                </a:extLst>
              </a:tr>
              <a:tr h="184150">
                <a:tc>
                  <a:txBody>
                    <a:bodyPr/>
                    <a:lstStyle/>
                    <a:p>
                      <a:pPr marL="85725" indent="0" algn="ctr">
                        <a:lnSpc>
                          <a:spcPts val="1200"/>
                        </a:lnSpc>
                        <a:spcBef>
                          <a:spcPct val="0"/>
                        </a:spcBef>
                        <a:spcAft>
                          <a:spcPct val="0"/>
                        </a:spcAft>
                      </a:pPr>
                      <a:r>
                        <a:rPr lang="en-US" altLang="zh-CN" sz="1200" dirty="0">
                          <a:solidFill>
                            <a:srgbClr val="000000"/>
                          </a:solidFill>
                          <a:latin typeface="Arial" panose="020B0604020202020204"/>
                          <a:ea typeface="微软雅黑" panose="020B0503020204020204" charset="-122"/>
                        </a:rPr>
                        <a:t>All patients</a:t>
                      </a:r>
                    </a:p>
                  </a:txBody>
                  <a:tcPr marL="68580" marR="68580" marT="0" marB="0" anchor="ctr">
                    <a:lnL w="12700" cap="flat" cmpd="sng" algn="ctr">
                      <a:solidFill>
                        <a:schemeClr val="tx1"/>
                      </a:solidFill>
                      <a:prstDash val="solid"/>
                      <a:round/>
                      <a:headEnd type="none" w="med" len="med"/>
                      <a:tailEnd type="none" w="med" len="med"/>
                    </a:lnL>
                    <a:lnR>
                      <a:noFill/>
                    </a:lnR>
                    <a:lnT>
                      <a:noFill/>
                    </a:lnT>
                    <a:lnB w="6350" cap="flat" cmpd="sng">
                      <a:solidFill>
                        <a:srgbClr val="000008"/>
                      </a:solidFill>
                      <a:prstDash val="solid"/>
                      <a:headEnd type="none" w="med" len="med"/>
                      <a:tailEnd type="none" w="med" len="med"/>
                    </a:lnB>
                    <a:noFill/>
                  </a:tcPr>
                </a:tc>
                <a:tc>
                  <a:txBody>
                    <a:bodyPr/>
                    <a:lstStyle/>
                    <a:p>
                      <a:pPr marL="85725" indent="0" algn="ctr">
                        <a:lnSpc>
                          <a:spcPts val="1200"/>
                        </a:lnSpc>
                        <a:spcBef>
                          <a:spcPct val="0"/>
                        </a:spcBef>
                        <a:spcAft>
                          <a:spcPct val="0"/>
                        </a:spcAft>
                      </a:pPr>
                      <a:r>
                        <a:rPr lang="en-US" altLang="zh-CN" sz="1200" dirty="0">
                          <a:solidFill>
                            <a:srgbClr val="000000"/>
                          </a:solidFill>
                          <a:latin typeface="Arial" panose="020B0604020202020204"/>
                          <a:ea typeface="Arial" panose="020B0604020202020204"/>
                        </a:rPr>
                        <a:t>133</a:t>
                      </a:r>
                    </a:p>
                  </a:txBody>
                  <a:tcPr marL="68580" marR="68580" marT="0" marB="0" anchor="ctr">
                    <a:lnL>
                      <a:noFill/>
                    </a:lnL>
                    <a:lnR>
                      <a:noFill/>
                    </a:lnR>
                    <a:lnT>
                      <a:noFill/>
                    </a:lnT>
                    <a:lnB w="6350" cap="flat" cmpd="sng">
                      <a:solidFill>
                        <a:srgbClr val="000008"/>
                      </a:solidFill>
                      <a:prstDash val="solid"/>
                      <a:headEnd type="none" w="med" len="med"/>
                      <a:tailEnd type="none" w="med" len="med"/>
                    </a:lnB>
                    <a:noFill/>
                  </a:tcPr>
                </a:tc>
                <a:tc>
                  <a:txBody>
                    <a:bodyPr/>
                    <a:lstStyle/>
                    <a:p>
                      <a:pPr marL="85725" indent="0" algn="ctr">
                        <a:lnSpc>
                          <a:spcPts val="1200"/>
                        </a:lnSpc>
                        <a:spcBef>
                          <a:spcPct val="0"/>
                        </a:spcBef>
                        <a:spcAft>
                          <a:spcPct val="0"/>
                        </a:spcAft>
                      </a:pPr>
                      <a:r>
                        <a:rPr lang="en-US" altLang="zh-CN" sz="1200" dirty="0">
                          <a:solidFill>
                            <a:srgbClr val="000000"/>
                          </a:solidFill>
                          <a:latin typeface="Arial" panose="020B0604020202020204"/>
                          <a:ea typeface="Arial" panose="020B0604020202020204"/>
                        </a:rPr>
                        <a:t>52</a:t>
                      </a:r>
                    </a:p>
                  </a:txBody>
                  <a:tcPr marL="68580" marR="68580" marT="0" marB="0" anchor="ctr">
                    <a:lnL>
                      <a:noFill/>
                    </a:lnL>
                    <a:lnR>
                      <a:noFill/>
                    </a:lnR>
                    <a:lnT>
                      <a:noFill/>
                    </a:lnT>
                    <a:lnB w="6350" cap="flat" cmpd="sng">
                      <a:solidFill>
                        <a:srgbClr val="000008"/>
                      </a:solidFill>
                      <a:prstDash val="solid"/>
                      <a:headEnd type="none" w="med" len="med"/>
                      <a:tailEnd type="none" w="med" len="med"/>
                    </a:lnB>
                    <a:noFill/>
                  </a:tcPr>
                </a:tc>
                <a:tc>
                  <a:txBody>
                    <a:bodyPr/>
                    <a:lstStyle/>
                    <a:p>
                      <a:pPr marL="85725" indent="0" algn="ctr">
                        <a:lnSpc>
                          <a:spcPts val="1200"/>
                        </a:lnSpc>
                        <a:spcBef>
                          <a:spcPct val="0"/>
                        </a:spcBef>
                        <a:spcAft>
                          <a:spcPct val="0"/>
                        </a:spcAft>
                      </a:pPr>
                      <a:r>
                        <a:rPr lang="en-US" altLang="zh-CN" sz="1200" dirty="0">
                          <a:solidFill>
                            <a:srgbClr val="000000"/>
                          </a:solidFill>
                          <a:latin typeface="Arial" panose="020B0604020202020204"/>
                          <a:ea typeface="Arial" panose="020B0604020202020204"/>
                        </a:rPr>
                        <a:t>81</a:t>
                      </a:r>
                    </a:p>
                  </a:txBody>
                  <a:tcPr marL="68580" marR="68580" marT="0" marB="0" anchor="ctr">
                    <a:lnL>
                      <a:noFill/>
                    </a:lnL>
                    <a:lnR>
                      <a:noFill/>
                    </a:lnR>
                    <a:lnT>
                      <a:noFill/>
                    </a:lnT>
                    <a:lnB w="6350" cap="flat" cmpd="sng">
                      <a:solidFill>
                        <a:srgbClr val="000008"/>
                      </a:solidFill>
                      <a:prstDash val="solid"/>
                      <a:headEnd type="none" w="med" len="med"/>
                      <a:tailEnd type="none" w="med" len="med"/>
                    </a:lnB>
                    <a:noFill/>
                  </a:tcPr>
                </a:tc>
                <a:tc>
                  <a:txBody>
                    <a:bodyPr/>
                    <a:lstStyle/>
                    <a:p>
                      <a:pPr marL="85725" indent="0" algn="ctr">
                        <a:lnSpc>
                          <a:spcPts val="1200"/>
                        </a:lnSpc>
                        <a:spcBef>
                          <a:spcPct val="0"/>
                        </a:spcBef>
                        <a:spcAft>
                          <a:spcPct val="0"/>
                        </a:spcAft>
                      </a:pPr>
                      <a:r>
                        <a:rPr lang="en-US" altLang="zh-CN" sz="1200" dirty="0">
                          <a:solidFill>
                            <a:srgbClr val="000000"/>
                          </a:solidFill>
                          <a:latin typeface="Arial" panose="020B0604020202020204"/>
                          <a:ea typeface="微软雅黑" panose="020B0503020204020204" charset="-122"/>
                        </a:rPr>
                        <a:t> </a:t>
                      </a:r>
                    </a:p>
                  </a:txBody>
                  <a:tcPr marL="68580" marR="68580" marT="0" marB="0" anchor="ctr">
                    <a:lnL>
                      <a:noFill/>
                    </a:lnL>
                    <a:lnR w="12700" cap="flat" cmpd="sng" algn="ctr">
                      <a:solidFill>
                        <a:schemeClr val="tx1"/>
                      </a:solidFill>
                      <a:prstDash val="solid"/>
                      <a:round/>
                      <a:headEnd type="none" w="med" len="med"/>
                      <a:tailEnd type="none" w="med" len="med"/>
                    </a:lnR>
                    <a:lnT>
                      <a:noFill/>
                    </a:lnT>
                    <a:lnB w="6350" cap="flat" cmpd="sng">
                      <a:solidFill>
                        <a:srgbClr val="000008"/>
                      </a:solidFill>
                      <a:prstDash val="solid"/>
                      <a:headEnd type="none" w="med" len="med"/>
                      <a:tailEnd type="none" w="med" len="med"/>
                    </a:lnB>
                    <a:noFill/>
                  </a:tcPr>
                </a:tc>
                <a:extLst>
                  <a:ext uri="{0D108BD9-81ED-4DB2-BD59-A6C34878D82A}">
                    <a16:rowId xmlns:a16="http://schemas.microsoft.com/office/drawing/2014/main" val="10002"/>
                  </a:ext>
                </a:extLst>
              </a:tr>
              <a:tr h="183515">
                <a:tc>
                  <a:txBody>
                    <a:bodyPr/>
                    <a:lstStyle/>
                    <a:p>
                      <a:pPr marL="85725" indent="0" algn="ctr">
                        <a:lnSpc>
                          <a:spcPts val="1200"/>
                        </a:lnSpc>
                        <a:spcBef>
                          <a:spcPct val="0"/>
                        </a:spcBef>
                        <a:spcAft>
                          <a:spcPct val="0"/>
                        </a:spcAft>
                      </a:pPr>
                      <a:r>
                        <a:rPr lang="en-US" altLang="zh-CN" sz="1200" dirty="0">
                          <a:solidFill>
                            <a:srgbClr val="000000"/>
                          </a:solidFill>
                          <a:latin typeface="Arial" panose="020B0604020202020204"/>
                          <a:ea typeface="微软雅黑" panose="020B0503020204020204" charset="-122"/>
                        </a:rPr>
                        <a:t>Age (years)</a:t>
                      </a:r>
                    </a:p>
                  </a:txBody>
                  <a:tcPr marL="68580" marR="68580" marT="0" marB="0" anchor="ctr">
                    <a:lnL w="12700" cap="flat" cmpd="sng" algn="ctr">
                      <a:solidFill>
                        <a:schemeClr val="tx1"/>
                      </a:solidFill>
                      <a:prstDash val="solid"/>
                      <a:round/>
                      <a:headEnd type="none" w="med" len="med"/>
                      <a:tailEnd type="none" w="med" len="med"/>
                    </a:lnL>
                    <a:lnR>
                      <a:noFill/>
                    </a:lnR>
                    <a:lnT w="6350" cap="flat" cmpd="sng">
                      <a:solidFill>
                        <a:srgbClr val="000008"/>
                      </a:solidFill>
                      <a:prstDash val="solid"/>
                      <a:headEnd type="none" w="med" len="med"/>
                      <a:tailEnd type="none" w="med" len="med"/>
                    </a:lnT>
                    <a:lnB>
                      <a:noFill/>
                    </a:lnB>
                    <a:noFill/>
                  </a:tcPr>
                </a:tc>
                <a:tc>
                  <a:txBody>
                    <a:bodyPr/>
                    <a:lstStyle/>
                    <a:p>
                      <a:pPr marL="85725" indent="0" algn="ctr">
                        <a:lnSpc>
                          <a:spcPts val="1200"/>
                        </a:lnSpc>
                        <a:spcBef>
                          <a:spcPct val="0"/>
                        </a:spcBef>
                        <a:spcAft>
                          <a:spcPct val="0"/>
                        </a:spcAft>
                      </a:pPr>
                      <a:r>
                        <a:rPr lang="en-US" altLang="zh-CN" sz="1200">
                          <a:solidFill>
                            <a:srgbClr val="000000"/>
                          </a:solidFill>
                          <a:latin typeface="Arial" panose="020B0604020202020204"/>
                          <a:ea typeface="微软雅黑" panose="020B0503020204020204" charset="-122"/>
                        </a:rPr>
                        <a:t> </a:t>
                      </a:r>
                    </a:p>
                  </a:txBody>
                  <a:tcPr marL="68580" marR="68580" marT="0" marB="0" anchor="ctr">
                    <a:lnL>
                      <a:noFill/>
                    </a:lnL>
                    <a:lnR>
                      <a:noFill/>
                    </a:lnR>
                    <a:lnT w="6350" cap="flat" cmpd="sng">
                      <a:solidFill>
                        <a:srgbClr val="000008"/>
                      </a:solidFill>
                      <a:prstDash val="solid"/>
                      <a:headEnd type="none" w="med" len="med"/>
                      <a:tailEnd type="none" w="med" len="med"/>
                    </a:lnT>
                    <a:lnB>
                      <a:noFill/>
                    </a:lnB>
                    <a:noFill/>
                  </a:tcPr>
                </a:tc>
                <a:tc>
                  <a:txBody>
                    <a:bodyPr/>
                    <a:lstStyle/>
                    <a:p>
                      <a:pPr marL="85725" indent="0" algn="ctr">
                        <a:lnSpc>
                          <a:spcPts val="1200"/>
                        </a:lnSpc>
                        <a:spcBef>
                          <a:spcPct val="0"/>
                        </a:spcBef>
                        <a:spcAft>
                          <a:spcPct val="0"/>
                        </a:spcAft>
                      </a:pPr>
                      <a:r>
                        <a:rPr lang="en-US" altLang="zh-CN" sz="1200" dirty="0">
                          <a:solidFill>
                            <a:srgbClr val="000000"/>
                          </a:solidFill>
                          <a:latin typeface="Arial" panose="020B0604020202020204"/>
                          <a:ea typeface="微软雅黑" panose="020B0503020204020204" charset="-122"/>
                        </a:rPr>
                        <a:t> </a:t>
                      </a:r>
                    </a:p>
                  </a:txBody>
                  <a:tcPr marL="68580" marR="68580" marT="0" marB="0" anchor="ctr">
                    <a:lnL>
                      <a:noFill/>
                    </a:lnL>
                    <a:lnR>
                      <a:noFill/>
                    </a:lnR>
                    <a:lnT w="6350" cap="flat" cmpd="sng">
                      <a:solidFill>
                        <a:srgbClr val="000008"/>
                      </a:solidFill>
                      <a:prstDash val="solid"/>
                      <a:headEnd type="none" w="med" len="med"/>
                      <a:tailEnd type="none" w="med" len="med"/>
                    </a:lnT>
                    <a:lnB>
                      <a:noFill/>
                    </a:lnB>
                    <a:noFill/>
                  </a:tcPr>
                </a:tc>
                <a:tc>
                  <a:txBody>
                    <a:bodyPr/>
                    <a:lstStyle/>
                    <a:p>
                      <a:pPr marL="85725" indent="0" algn="ctr">
                        <a:lnSpc>
                          <a:spcPts val="1200"/>
                        </a:lnSpc>
                        <a:spcBef>
                          <a:spcPct val="0"/>
                        </a:spcBef>
                        <a:spcAft>
                          <a:spcPct val="0"/>
                        </a:spcAft>
                      </a:pPr>
                      <a:r>
                        <a:rPr lang="en-US" altLang="zh-CN" sz="1200" dirty="0">
                          <a:solidFill>
                            <a:srgbClr val="000000"/>
                          </a:solidFill>
                          <a:latin typeface="Arial" panose="020B0604020202020204"/>
                          <a:ea typeface="微软雅黑" panose="020B0503020204020204" charset="-122"/>
                        </a:rPr>
                        <a:t> </a:t>
                      </a:r>
                    </a:p>
                  </a:txBody>
                  <a:tcPr marL="68580" marR="68580" marT="0" marB="0" anchor="ctr">
                    <a:lnL>
                      <a:noFill/>
                    </a:lnL>
                    <a:lnR>
                      <a:noFill/>
                    </a:lnR>
                    <a:lnT w="6350" cap="flat" cmpd="sng">
                      <a:solidFill>
                        <a:srgbClr val="000008"/>
                      </a:solidFill>
                      <a:prstDash val="solid"/>
                      <a:headEnd type="none" w="med" len="med"/>
                      <a:tailEnd type="none" w="med" len="med"/>
                    </a:lnT>
                    <a:lnB>
                      <a:noFill/>
                    </a:lnB>
                    <a:noFill/>
                  </a:tcPr>
                </a:tc>
                <a:tc>
                  <a:txBody>
                    <a:bodyPr/>
                    <a:lstStyle/>
                    <a:p>
                      <a:pPr marL="85725" indent="0" algn="ctr">
                        <a:lnSpc>
                          <a:spcPts val="1200"/>
                        </a:lnSpc>
                        <a:spcBef>
                          <a:spcPct val="0"/>
                        </a:spcBef>
                        <a:spcAft>
                          <a:spcPct val="0"/>
                        </a:spcAft>
                      </a:pPr>
                      <a:r>
                        <a:rPr lang="en-US" altLang="zh-CN" sz="1200">
                          <a:solidFill>
                            <a:srgbClr val="000000"/>
                          </a:solidFill>
                          <a:latin typeface="Arial" panose="020B0604020202020204"/>
                          <a:ea typeface="Arial" panose="020B0604020202020204"/>
                        </a:rPr>
                        <a:t>0.945</a:t>
                      </a:r>
                    </a:p>
                  </a:txBody>
                  <a:tcPr marL="68580" marR="68580" marT="0" marB="0" anchor="ctr">
                    <a:lnL>
                      <a:noFill/>
                    </a:lnL>
                    <a:lnR w="12700" cap="flat" cmpd="sng" algn="ctr">
                      <a:solidFill>
                        <a:schemeClr val="tx1"/>
                      </a:solidFill>
                      <a:prstDash val="solid"/>
                      <a:round/>
                      <a:headEnd type="none" w="med" len="med"/>
                      <a:tailEnd type="none" w="med" len="med"/>
                    </a:lnR>
                    <a:lnT w="6350" cap="flat" cmpd="sng">
                      <a:solidFill>
                        <a:srgbClr val="000008"/>
                      </a:solidFill>
                      <a:prstDash val="solid"/>
                      <a:headEnd type="none" w="med" len="med"/>
                      <a:tailEnd type="none" w="med" len="med"/>
                    </a:lnT>
                    <a:lnB>
                      <a:noFill/>
                    </a:lnB>
                    <a:noFill/>
                  </a:tcPr>
                </a:tc>
                <a:extLst>
                  <a:ext uri="{0D108BD9-81ED-4DB2-BD59-A6C34878D82A}">
                    <a16:rowId xmlns:a16="http://schemas.microsoft.com/office/drawing/2014/main" val="10003"/>
                  </a:ext>
                </a:extLst>
              </a:tr>
              <a:tr h="183515">
                <a:tc>
                  <a:txBody>
                    <a:bodyPr/>
                    <a:lstStyle/>
                    <a:p>
                      <a:pPr marL="85725" indent="0" algn="ctr">
                        <a:lnSpc>
                          <a:spcPts val="1200"/>
                        </a:lnSpc>
                        <a:spcBef>
                          <a:spcPct val="0"/>
                        </a:spcBef>
                        <a:spcAft>
                          <a:spcPct val="0"/>
                        </a:spcAft>
                      </a:pPr>
                      <a:r>
                        <a:rPr lang="en-US" altLang="zh-CN" sz="1200" dirty="0">
                          <a:solidFill>
                            <a:srgbClr val="000000"/>
                          </a:solidFill>
                          <a:latin typeface="Arial" panose="020B0604020202020204"/>
                          <a:ea typeface="微软雅黑" panose="020B0503020204020204" charset="-122"/>
                        </a:rPr>
                        <a:t>≤</a:t>
                      </a:r>
                      <a:r>
                        <a:rPr lang="en-US" altLang="zh-CN" sz="1200" dirty="0">
                          <a:solidFill>
                            <a:srgbClr val="000000"/>
                          </a:solidFill>
                          <a:latin typeface="Arial" panose="020B0604020202020204"/>
                          <a:ea typeface="Arial" panose="020B0604020202020204"/>
                        </a:rPr>
                        <a:t>47</a:t>
                      </a:r>
                    </a:p>
                  </a:txBody>
                  <a:tcPr marL="68580" marR="68580" marT="0" marB="0" anchor="b">
                    <a:lnL w="12700" cap="flat" cmpd="sng" algn="ctr">
                      <a:solidFill>
                        <a:schemeClr val="tx1"/>
                      </a:solidFill>
                      <a:prstDash val="solid"/>
                      <a:round/>
                      <a:headEnd type="none" w="med" len="med"/>
                      <a:tailEnd type="none" w="med" len="med"/>
                    </a:lnL>
                    <a:lnR>
                      <a:noFill/>
                    </a:lnR>
                    <a:lnT>
                      <a:noFill/>
                    </a:lnT>
                    <a:lnB>
                      <a:noFill/>
                    </a:lnB>
                    <a:noFill/>
                  </a:tcPr>
                </a:tc>
                <a:tc>
                  <a:txBody>
                    <a:bodyPr/>
                    <a:lstStyle/>
                    <a:p>
                      <a:pPr marL="85725" indent="0" algn="ctr">
                        <a:lnSpc>
                          <a:spcPts val="1200"/>
                        </a:lnSpc>
                        <a:spcBef>
                          <a:spcPct val="0"/>
                        </a:spcBef>
                        <a:spcAft>
                          <a:spcPct val="0"/>
                        </a:spcAft>
                      </a:pPr>
                      <a:r>
                        <a:rPr lang="en-US" altLang="zh-CN" sz="1200" dirty="0">
                          <a:solidFill>
                            <a:srgbClr val="000000"/>
                          </a:solidFill>
                          <a:latin typeface="Arial" panose="020B0604020202020204"/>
                          <a:ea typeface="Arial" panose="020B0604020202020204"/>
                        </a:rPr>
                        <a:t>67</a:t>
                      </a:r>
                    </a:p>
                  </a:txBody>
                  <a:tcPr marL="68580" marR="68580" marT="0" marB="0" anchor="ctr">
                    <a:lnL>
                      <a:noFill/>
                    </a:lnL>
                    <a:lnR>
                      <a:noFill/>
                    </a:lnR>
                    <a:lnT>
                      <a:noFill/>
                    </a:lnT>
                    <a:lnB>
                      <a:noFill/>
                    </a:lnB>
                    <a:noFill/>
                  </a:tcPr>
                </a:tc>
                <a:tc>
                  <a:txBody>
                    <a:bodyPr/>
                    <a:lstStyle/>
                    <a:p>
                      <a:pPr marL="85725" indent="0" algn="ctr">
                        <a:lnSpc>
                          <a:spcPts val="1200"/>
                        </a:lnSpc>
                        <a:spcBef>
                          <a:spcPct val="0"/>
                        </a:spcBef>
                        <a:spcAft>
                          <a:spcPct val="0"/>
                        </a:spcAft>
                      </a:pPr>
                      <a:r>
                        <a:rPr lang="en-US" altLang="zh-CN" sz="1200">
                          <a:solidFill>
                            <a:srgbClr val="000000"/>
                          </a:solidFill>
                          <a:latin typeface="Arial" panose="020B0604020202020204"/>
                          <a:ea typeface="Arial" panose="020B0604020202020204"/>
                        </a:rPr>
                        <a:t>26</a:t>
                      </a:r>
                    </a:p>
                  </a:txBody>
                  <a:tcPr marL="68580" marR="68580" marT="0" marB="0" anchor="ctr">
                    <a:lnL>
                      <a:noFill/>
                    </a:lnL>
                    <a:lnR>
                      <a:noFill/>
                    </a:lnR>
                    <a:lnT>
                      <a:noFill/>
                    </a:lnT>
                    <a:lnB>
                      <a:noFill/>
                    </a:lnB>
                    <a:noFill/>
                  </a:tcPr>
                </a:tc>
                <a:tc>
                  <a:txBody>
                    <a:bodyPr/>
                    <a:lstStyle/>
                    <a:p>
                      <a:pPr marL="85725" indent="0" algn="ctr">
                        <a:lnSpc>
                          <a:spcPts val="1200"/>
                        </a:lnSpc>
                        <a:spcBef>
                          <a:spcPct val="0"/>
                        </a:spcBef>
                        <a:spcAft>
                          <a:spcPct val="0"/>
                        </a:spcAft>
                      </a:pPr>
                      <a:r>
                        <a:rPr lang="en-US" altLang="zh-CN" sz="1200" dirty="0">
                          <a:solidFill>
                            <a:srgbClr val="000000"/>
                          </a:solidFill>
                          <a:latin typeface="Arial" panose="020B0604020202020204"/>
                          <a:ea typeface="Arial" panose="020B0604020202020204"/>
                        </a:rPr>
                        <a:t>41</a:t>
                      </a:r>
                    </a:p>
                  </a:txBody>
                  <a:tcPr marL="68580" marR="68580" marT="0" marB="0" anchor="ctr">
                    <a:lnL>
                      <a:noFill/>
                    </a:lnL>
                    <a:lnR>
                      <a:noFill/>
                    </a:lnR>
                    <a:lnT>
                      <a:noFill/>
                    </a:lnT>
                    <a:lnB>
                      <a:noFill/>
                    </a:lnB>
                    <a:noFill/>
                  </a:tcPr>
                </a:tc>
                <a:tc>
                  <a:txBody>
                    <a:bodyPr/>
                    <a:lstStyle/>
                    <a:p>
                      <a:pPr marL="85725" indent="0" algn="ctr">
                        <a:lnSpc>
                          <a:spcPts val="1200"/>
                        </a:lnSpc>
                        <a:spcBef>
                          <a:spcPct val="0"/>
                        </a:spcBef>
                        <a:spcAft>
                          <a:spcPct val="0"/>
                        </a:spcAft>
                      </a:pPr>
                      <a:r>
                        <a:rPr lang="en-US" altLang="zh-CN" sz="1200" dirty="0">
                          <a:solidFill>
                            <a:srgbClr val="000000"/>
                          </a:solidFill>
                          <a:latin typeface="Arial" panose="020B0604020202020204"/>
                          <a:ea typeface="微软雅黑" panose="020B0503020204020204" charset="-122"/>
                        </a:rPr>
                        <a:t> </a:t>
                      </a:r>
                    </a:p>
                  </a:txBody>
                  <a:tcPr marL="68580" marR="68580" marT="0" marB="0" anchor="ctr">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10004"/>
                  </a:ext>
                </a:extLst>
              </a:tr>
              <a:tr h="183515">
                <a:tc>
                  <a:txBody>
                    <a:bodyPr/>
                    <a:lstStyle/>
                    <a:p>
                      <a:pPr marL="85725" indent="0" algn="ctr">
                        <a:lnSpc>
                          <a:spcPts val="1200"/>
                        </a:lnSpc>
                        <a:spcBef>
                          <a:spcPct val="0"/>
                        </a:spcBef>
                        <a:spcAft>
                          <a:spcPct val="0"/>
                        </a:spcAft>
                      </a:pPr>
                      <a:r>
                        <a:rPr lang="zh-CN" sz="1200" dirty="0">
                          <a:solidFill>
                            <a:srgbClr val="000000"/>
                          </a:solidFill>
                          <a:latin typeface="Arial" panose="020B0604020202020204"/>
                          <a:ea typeface="微软雅黑" panose="020B0503020204020204" charset="-122"/>
                        </a:rPr>
                        <a:t>＞</a:t>
                      </a:r>
                      <a:r>
                        <a:rPr lang="en-US" altLang="zh-CN" sz="1200" dirty="0">
                          <a:solidFill>
                            <a:srgbClr val="000000"/>
                          </a:solidFill>
                          <a:latin typeface="Arial" panose="020B0604020202020204"/>
                          <a:ea typeface="Arial" panose="020B0604020202020204"/>
                        </a:rPr>
                        <a:t>47</a:t>
                      </a:r>
                    </a:p>
                  </a:txBody>
                  <a:tcPr marL="68580" marR="68580" marT="0" marB="0" anchor="b">
                    <a:lnL w="12700" cap="flat" cmpd="sng" algn="ctr">
                      <a:solidFill>
                        <a:schemeClr val="tx1"/>
                      </a:solidFill>
                      <a:prstDash val="solid"/>
                      <a:round/>
                      <a:headEnd type="none" w="med" len="med"/>
                      <a:tailEnd type="none" w="med" len="med"/>
                    </a:lnL>
                    <a:lnR>
                      <a:noFill/>
                    </a:lnR>
                    <a:lnT>
                      <a:noFill/>
                    </a:lnT>
                    <a:lnB w="6350" cap="flat" cmpd="sng">
                      <a:solidFill>
                        <a:srgbClr val="000008"/>
                      </a:solidFill>
                      <a:prstDash val="solid"/>
                      <a:headEnd type="none" w="med" len="med"/>
                      <a:tailEnd type="none" w="med" len="med"/>
                    </a:lnB>
                    <a:noFill/>
                  </a:tcPr>
                </a:tc>
                <a:tc>
                  <a:txBody>
                    <a:bodyPr/>
                    <a:lstStyle/>
                    <a:p>
                      <a:pPr marL="85725" indent="0" algn="ctr">
                        <a:lnSpc>
                          <a:spcPts val="1200"/>
                        </a:lnSpc>
                        <a:spcBef>
                          <a:spcPct val="0"/>
                        </a:spcBef>
                        <a:spcAft>
                          <a:spcPct val="0"/>
                        </a:spcAft>
                      </a:pPr>
                      <a:r>
                        <a:rPr lang="en-US" altLang="zh-CN" sz="1200" dirty="0">
                          <a:solidFill>
                            <a:srgbClr val="000000"/>
                          </a:solidFill>
                          <a:latin typeface="Arial" panose="020B0604020202020204"/>
                          <a:ea typeface="Arial" panose="020B0604020202020204"/>
                        </a:rPr>
                        <a:t>66</a:t>
                      </a:r>
                    </a:p>
                  </a:txBody>
                  <a:tcPr marL="68580" marR="68580" marT="0" marB="0" anchor="ctr">
                    <a:lnL>
                      <a:noFill/>
                    </a:lnL>
                    <a:lnR>
                      <a:noFill/>
                    </a:lnR>
                    <a:lnT>
                      <a:noFill/>
                    </a:lnT>
                    <a:lnB w="6350" cap="flat" cmpd="sng">
                      <a:solidFill>
                        <a:srgbClr val="000008"/>
                      </a:solidFill>
                      <a:prstDash val="solid"/>
                      <a:headEnd type="none" w="med" len="med"/>
                      <a:tailEnd type="none" w="med" len="med"/>
                    </a:lnB>
                    <a:noFill/>
                  </a:tcPr>
                </a:tc>
                <a:tc>
                  <a:txBody>
                    <a:bodyPr/>
                    <a:lstStyle/>
                    <a:p>
                      <a:pPr marL="85725" indent="0" algn="ctr">
                        <a:lnSpc>
                          <a:spcPts val="1200"/>
                        </a:lnSpc>
                        <a:spcBef>
                          <a:spcPct val="0"/>
                        </a:spcBef>
                        <a:spcAft>
                          <a:spcPct val="0"/>
                        </a:spcAft>
                      </a:pPr>
                      <a:r>
                        <a:rPr lang="en-US" altLang="zh-CN" sz="1200">
                          <a:solidFill>
                            <a:srgbClr val="000000"/>
                          </a:solidFill>
                          <a:latin typeface="Arial" panose="020B0604020202020204"/>
                          <a:ea typeface="Arial" panose="020B0604020202020204"/>
                        </a:rPr>
                        <a:t>26</a:t>
                      </a:r>
                    </a:p>
                  </a:txBody>
                  <a:tcPr marL="68580" marR="68580" marT="0" marB="0" anchor="ctr">
                    <a:lnL>
                      <a:noFill/>
                    </a:lnL>
                    <a:lnR>
                      <a:noFill/>
                    </a:lnR>
                    <a:lnT>
                      <a:noFill/>
                    </a:lnT>
                    <a:lnB w="6350" cap="flat" cmpd="sng">
                      <a:solidFill>
                        <a:srgbClr val="000008"/>
                      </a:solidFill>
                      <a:prstDash val="solid"/>
                      <a:headEnd type="none" w="med" len="med"/>
                      <a:tailEnd type="none" w="med" len="med"/>
                    </a:lnB>
                    <a:noFill/>
                  </a:tcPr>
                </a:tc>
                <a:tc>
                  <a:txBody>
                    <a:bodyPr/>
                    <a:lstStyle/>
                    <a:p>
                      <a:pPr marL="85725" indent="0" algn="ctr">
                        <a:lnSpc>
                          <a:spcPts val="1200"/>
                        </a:lnSpc>
                        <a:spcBef>
                          <a:spcPct val="0"/>
                        </a:spcBef>
                        <a:spcAft>
                          <a:spcPct val="0"/>
                        </a:spcAft>
                      </a:pPr>
                      <a:r>
                        <a:rPr lang="en-US" altLang="zh-CN" sz="1200" dirty="0">
                          <a:solidFill>
                            <a:srgbClr val="000000"/>
                          </a:solidFill>
                          <a:latin typeface="Arial" panose="020B0604020202020204"/>
                          <a:ea typeface="Arial" panose="020B0604020202020204"/>
                        </a:rPr>
                        <a:t>40</a:t>
                      </a:r>
                    </a:p>
                  </a:txBody>
                  <a:tcPr marL="68580" marR="68580" marT="0" marB="0" anchor="ctr">
                    <a:lnL>
                      <a:noFill/>
                    </a:lnL>
                    <a:lnR>
                      <a:noFill/>
                    </a:lnR>
                    <a:lnT>
                      <a:noFill/>
                    </a:lnT>
                    <a:lnB w="6350" cap="flat" cmpd="sng">
                      <a:solidFill>
                        <a:srgbClr val="000008"/>
                      </a:solidFill>
                      <a:prstDash val="solid"/>
                      <a:headEnd type="none" w="med" len="med"/>
                      <a:tailEnd type="none" w="med" len="med"/>
                    </a:lnB>
                    <a:noFill/>
                  </a:tcPr>
                </a:tc>
                <a:tc>
                  <a:txBody>
                    <a:bodyPr/>
                    <a:lstStyle/>
                    <a:p>
                      <a:pPr marL="85725" indent="0" algn="ctr">
                        <a:lnSpc>
                          <a:spcPts val="1200"/>
                        </a:lnSpc>
                        <a:spcBef>
                          <a:spcPct val="0"/>
                        </a:spcBef>
                        <a:spcAft>
                          <a:spcPct val="0"/>
                        </a:spcAft>
                      </a:pPr>
                      <a:r>
                        <a:rPr lang="en-US" altLang="zh-CN" sz="1200">
                          <a:solidFill>
                            <a:srgbClr val="000000"/>
                          </a:solidFill>
                          <a:latin typeface="Arial" panose="020B0604020202020204"/>
                          <a:ea typeface="微软雅黑" panose="020B0503020204020204" charset="-122"/>
                        </a:rPr>
                        <a:t> </a:t>
                      </a:r>
                    </a:p>
                  </a:txBody>
                  <a:tcPr marL="68580" marR="68580" marT="0" marB="0" anchor="ctr">
                    <a:lnL>
                      <a:noFill/>
                    </a:lnL>
                    <a:lnR w="12700" cap="flat" cmpd="sng" algn="ctr">
                      <a:solidFill>
                        <a:schemeClr val="tx1"/>
                      </a:solidFill>
                      <a:prstDash val="solid"/>
                      <a:round/>
                      <a:headEnd type="none" w="med" len="med"/>
                      <a:tailEnd type="none" w="med" len="med"/>
                    </a:lnR>
                    <a:lnT>
                      <a:noFill/>
                    </a:lnT>
                    <a:lnB w="6350" cap="flat" cmpd="sng">
                      <a:solidFill>
                        <a:srgbClr val="000008"/>
                      </a:solidFill>
                      <a:prstDash val="solid"/>
                      <a:headEnd type="none" w="med" len="med"/>
                      <a:tailEnd type="none" w="med" len="med"/>
                    </a:lnB>
                    <a:noFill/>
                  </a:tcPr>
                </a:tc>
                <a:extLst>
                  <a:ext uri="{0D108BD9-81ED-4DB2-BD59-A6C34878D82A}">
                    <a16:rowId xmlns:a16="http://schemas.microsoft.com/office/drawing/2014/main" val="10005"/>
                  </a:ext>
                </a:extLst>
              </a:tr>
              <a:tr h="367030">
                <a:tc>
                  <a:txBody>
                    <a:bodyPr/>
                    <a:lstStyle/>
                    <a:p>
                      <a:pPr marL="85725" indent="0" algn="ctr">
                        <a:lnSpc>
                          <a:spcPts val="1200"/>
                        </a:lnSpc>
                        <a:spcBef>
                          <a:spcPct val="0"/>
                        </a:spcBef>
                        <a:spcAft>
                          <a:spcPct val="0"/>
                        </a:spcAft>
                      </a:pPr>
                      <a:r>
                        <a:rPr lang="en-US" altLang="zh-CN" sz="1200" dirty="0">
                          <a:solidFill>
                            <a:srgbClr val="000000"/>
                          </a:solidFill>
                          <a:latin typeface="Arial" panose="020B0604020202020204"/>
                          <a:ea typeface="Arial" panose="020B0604020202020204"/>
                        </a:rPr>
                        <a:t>Grade</a:t>
                      </a:r>
                    </a:p>
                  </a:txBody>
                  <a:tcPr marL="68580" marR="68580" marT="0" marB="0" anchor="ctr">
                    <a:lnL w="12700" cap="flat" cmpd="sng" algn="ctr">
                      <a:solidFill>
                        <a:schemeClr val="tx1"/>
                      </a:solidFill>
                      <a:prstDash val="solid"/>
                      <a:round/>
                      <a:headEnd type="none" w="med" len="med"/>
                      <a:tailEnd type="none" w="med" len="med"/>
                    </a:lnL>
                    <a:lnR>
                      <a:noFill/>
                    </a:lnR>
                    <a:lnT w="6350" cap="flat" cmpd="sng">
                      <a:solidFill>
                        <a:srgbClr val="000008"/>
                      </a:solidFill>
                      <a:prstDash val="solid"/>
                      <a:headEnd type="none" w="med" len="med"/>
                      <a:tailEnd type="none" w="med" len="med"/>
                    </a:lnT>
                    <a:lnB>
                      <a:noFill/>
                    </a:lnB>
                    <a:noFill/>
                  </a:tcPr>
                </a:tc>
                <a:tc>
                  <a:txBody>
                    <a:bodyPr/>
                    <a:lstStyle/>
                    <a:p>
                      <a:pPr marL="85725" indent="0" algn="ctr">
                        <a:lnSpc>
                          <a:spcPts val="1200"/>
                        </a:lnSpc>
                        <a:spcBef>
                          <a:spcPct val="0"/>
                        </a:spcBef>
                        <a:spcAft>
                          <a:spcPct val="0"/>
                        </a:spcAft>
                      </a:pPr>
                      <a:r>
                        <a:rPr lang="en-US" altLang="zh-CN" sz="1200" dirty="0">
                          <a:solidFill>
                            <a:srgbClr val="000000"/>
                          </a:solidFill>
                          <a:latin typeface="Arial" panose="020B0604020202020204"/>
                          <a:ea typeface="微软雅黑" panose="020B0503020204020204" charset="-122"/>
                        </a:rPr>
                        <a:t> </a:t>
                      </a:r>
                    </a:p>
                  </a:txBody>
                  <a:tcPr marL="68580" marR="68580" marT="0" marB="0" anchor="ctr">
                    <a:lnL>
                      <a:noFill/>
                    </a:lnL>
                    <a:lnR>
                      <a:noFill/>
                    </a:lnR>
                    <a:lnT w="6350" cap="flat" cmpd="sng">
                      <a:solidFill>
                        <a:srgbClr val="000008"/>
                      </a:solidFill>
                      <a:prstDash val="solid"/>
                      <a:headEnd type="none" w="med" len="med"/>
                      <a:tailEnd type="none" w="med" len="med"/>
                    </a:lnT>
                    <a:lnB>
                      <a:noFill/>
                    </a:lnB>
                    <a:noFill/>
                  </a:tcPr>
                </a:tc>
                <a:tc>
                  <a:txBody>
                    <a:bodyPr/>
                    <a:lstStyle/>
                    <a:p>
                      <a:pPr marL="85725" indent="0" algn="ctr">
                        <a:lnSpc>
                          <a:spcPts val="1200"/>
                        </a:lnSpc>
                        <a:spcBef>
                          <a:spcPct val="0"/>
                        </a:spcBef>
                        <a:spcAft>
                          <a:spcPct val="0"/>
                        </a:spcAft>
                      </a:pPr>
                      <a:r>
                        <a:rPr lang="en-US" altLang="zh-CN" sz="1200" dirty="0">
                          <a:solidFill>
                            <a:srgbClr val="000000"/>
                          </a:solidFill>
                          <a:latin typeface="Arial" panose="020B0604020202020204"/>
                          <a:ea typeface="微软雅黑" panose="020B0503020204020204" charset="-122"/>
                        </a:rPr>
                        <a:t> </a:t>
                      </a:r>
                    </a:p>
                  </a:txBody>
                  <a:tcPr marL="68580" marR="68580" marT="0" marB="0" anchor="ctr">
                    <a:lnL>
                      <a:noFill/>
                    </a:lnL>
                    <a:lnR>
                      <a:noFill/>
                    </a:lnR>
                    <a:lnT w="6350" cap="flat" cmpd="sng">
                      <a:solidFill>
                        <a:srgbClr val="000008"/>
                      </a:solidFill>
                      <a:prstDash val="solid"/>
                      <a:headEnd type="none" w="med" len="med"/>
                      <a:tailEnd type="none" w="med" len="med"/>
                    </a:lnT>
                    <a:lnB>
                      <a:noFill/>
                    </a:lnB>
                    <a:noFill/>
                  </a:tcPr>
                </a:tc>
                <a:tc>
                  <a:txBody>
                    <a:bodyPr/>
                    <a:lstStyle/>
                    <a:p>
                      <a:pPr marL="85725" indent="0" algn="ctr">
                        <a:lnSpc>
                          <a:spcPts val="1200"/>
                        </a:lnSpc>
                        <a:spcBef>
                          <a:spcPct val="0"/>
                        </a:spcBef>
                        <a:spcAft>
                          <a:spcPct val="0"/>
                        </a:spcAft>
                      </a:pPr>
                      <a:r>
                        <a:rPr lang="en-US" altLang="zh-CN" sz="1200" dirty="0">
                          <a:solidFill>
                            <a:srgbClr val="000000"/>
                          </a:solidFill>
                          <a:latin typeface="Arial" panose="020B0604020202020204"/>
                          <a:ea typeface="微软雅黑" panose="020B0503020204020204" charset="-122"/>
                        </a:rPr>
                        <a:t> </a:t>
                      </a:r>
                    </a:p>
                  </a:txBody>
                  <a:tcPr marL="68580" marR="68580" marT="0" marB="0" anchor="ctr">
                    <a:lnL>
                      <a:noFill/>
                    </a:lnL>
                    <a:lnR>
                      <a:noFill/>
                    </a:lnR>
                    <a:lnT w="6350" cap="flat" cmpd="sng">
                      <a:solidFill>
                        <a:srgbClr val="000008"/>
                      </a:solidFill>
                      <a:prstDash val="solid"/>
                      <a:headEnd type="none" w="med" len="med"/>
                      <a:tailEnd type="none" w="med" len="med"/>
                    </a:lnT>
                    <a:lnB>
                      <a:noFill/>
                    </a:lnB>
                    <a:noFill/>
                  </a:tcPr>
                </a:tc>
                <a:tc>
                  <a:txBody>
                    <a:bodyPr/>
                    <a:lstStyle/>
                    <a:p>
                      <a:pPr marL="85725" indent="0" algn="ctr">
                        <a:lnSpc>
                          <a:spcPts val="1200"/>
                        </a:lnSpc>
                        <a:spcBef>
                          <a:spcPct val="0"/>
                        </a:spcBef>
                        <a:spcAft>
                          <a:spcPct val="0"/>
                        </a:spcAft>
                      </a:pPr>
                      <a:r>
                        <a:rPr lang="en-US" altLang="zh-CN" sz="1200" dirty="0">
                          <a:solidFill>
                            <a:srgbClr val="000000"/>
                          </a:solidFill>
                          <a:latin typeface="Arial" panose="020B0604020202020204"/>
                          <a:ea typeface="Arial" panose="020B0604020202020204"/>
                        </a:rPr>
                        <a:t>P</a:t>
                      </a:r>
                      <a:r>
                        <a:rPr lang="zh-CN" sz="1200" dirty="0">
                          <a:solidFill>
                            <a:srgbClr val="000000"/>
                          </a:solidFill>
                          <a:latin typeface="Arial" panose="020B0604020202020204"/>
                          <a:ea typeface="微软雅黑" panose="020B0503020204020204" charset="-122"/>
                        </a:rPr>
                        <a:t>＜</a:t>
                      </a:r>
                      <a:r>
                        <a:rPr lang="en-US" altLang="zh-CN" sz="1200" dirty="0">
                          <a:solidFill>
                            <a:srgbClr val="000000"/>
                          </a:solidFill>
                          <a:latin typeface="Arial" panose="020B0604020202020204"/>
                          <a:ea typeface="Arial" panose="020B0604020202020204"/>
                        </a:rPr>
                        <a:t>0.001</a:t>
                      </a:r>
                    </a:p>
                  </a:txBody>
                  <a:tcPr marL="68580" marR="68580" marT="0" marB="0" anchor="ctr">
                    <a:lnL>
                      <a:noFill/>
                    </a:lnL>
                    <a:lnR w="12700" cap="flat" cmpd="sng" algn="ctr">
                      <a:solidFill>
                        <a:schemeClr val="tx1"/>
                      </a:solidFill>
                      <a:prstDash val="solid"/>
                      <a:round/>
                      <a:headEnd type="none" w="med" len="med"/>
                      <a:tailEnd type="none" w="med" len="med"/>
                    </a:lnR>
                    <a:lnT w="6350" cap="flat" cmpd="sng">
                      <a:solidFill>
                        <a:srgbClr val="000008"/>
                      </a:solidFill>
                      <a:prstDash val="solid"/>
                      <a:headEnd type="none" w="med" len="med"/>
                      <a:tailEnd type="none" w="med" len="med"/>
                    </a:lnT>
                    <a:lnB>
                      <a:noFill/>
                    </a:lnB>
                    <a:noFill/>
                  </a:tcPr>
                </a:tc>
                <a:extLst>
                  <a:ext uri="{0D108BD9-81ED-4DB2-BD59-A6C34878D82A}">
                    <a16:rowId xmlns:a16="http://schemas.microsoft.com/office/drawing/2014/main" val="10006"/>
                  </a:ext>
                </a:extLst>
              </a:tr>
              <a:tr h="213360">
                <a:tc>
                  <a:txBody>
                    <a:bodyPr/>
                    <a:lstStyle/>
                    <a:p>
                      <a:pPr marL="85725" indent="0" algn="ctr">
                        <a:lnSpc>
                          <a:spcPts val="1200"/>
                        </a:lnSpc>
                        <a:spcBef>
                          <a:spcPct val="0"/>
                        </a:spcBef>
                        <a:spcAft>
                          <a:spcPct val="0"/>
                        </a:spcAft>
                      </a:pPr>
                      <a:r>
                        <a:rPr lang="en-US" altLang="zh-CN" sz="1200" dirty="0">
                          <a:solidFill>
                            <a:srgbClr val="000000"/>
                          </a:solidFill>
                          <a:latin typeface="Arial" panose="020B0604020202020204"/>
                          <a:ea typeface="Arial" panose="020B0604020202020204"/>
                        </a:rPr>
                        <a:t>II</a:t>
                      </a:r>
                    </a:p>
                  </a:txBody>
                  <a:tcPr marL="68580" marR="68580" marT="0" marB="0" anchor="ctr">
                    <a:lnL w="12700" cap="flat" cmpd="sng" algn="ctr">
                      <a:solidFill>
                        <a:schemeClr val="tx1"/>
                      </a:solidFill>
                      <a:prstDash val="solid"/>
                      <a:round/>
                      <a:headEnd type="none" w="med" len="med"/>
                      <a:tailEnd type="none" w="med" len="med"/>
                    </a:lnL>
                    <a:lnR>
                      <a:noFill/>
                    </a:lnR>
                    <a:lnT>
                      <a:noFill/>
                    </a:lnT>
                    <a:lnB>
                      <a:noFill/>
                    </a:lnB>
                    <a:noFill/>
                  </a:tcPr>
                </a:tc>
                <a:tc>
                  <a:txBody>
                    <a:bodyPr/>
                    <a:lstStyle/>
                    <a:p>
                      <a:pPr marL="85725" indent="0" algn="ctr">
                        <a:lnSpc>
                          <a:spcPts val="1200"/>
                        </a:lnSpc>
                        <a:spcBef>
                          <a:spcPct val="0"/>
                        </a:spcBef>
                        <a:spcAft>
                          <a:spcPct val="0"/>
                        </a:spcAft>
                      </a:pPr>
                      <a:r>
                        <a:rPr lang="en-US" altLang="zh-CN" sz="1200" dirty="0">
                          <a:solidFill>
                            <a:srgbClr val="000000"/>
                          </a:solidFill>
                          <a:latin typeface="Arial" panose="020B0604020202020204"/>
                          <a:ea typeface="Arial" panose="020B0604020202020204"/>
                        </a:rPr>
                        <a:t>75</a:t>
                      </a:r>
                    </a:p>
                  </a:txBody>
                  <a:tcPr marL="68580" marR="68580" marT="0" marB="0" anchor="ctr">
                    <a:lnL>
                      <a:noFill/>
                    </a:lnL>
                    <a:lnR>
                      <a:noFill/>
                    </a:lnR>
                    <a:lnT>
                      <a:noFill/>
                    </a:lnT>
                    <a:lnB>
                      <a:noFill/>
                    </a:lnB>
                    <a:noFill/>
                  </a:tcPr>
                </a:tc>
                <a:tc>
                  <a:txBody>
                    <a:bodyPr/>
                    <a:lstStyle/>
                    <a:p>
                      <a:pPr marL="85725" indent="0" algn="ctr">
                        <a:lnSpc>
                          <a:spcPts val="1200"/>
                        </a:lnSpc>
                        <a:spcBef>
                          <a:spcPct val="0"/>
                        </a:spcBef>
                        <a:spcAft>
                          <a:spcPct val="0"/>
                        </a:spcAft>
                      </a:pPr>
                      <a:r>
                        <a:rPr lang="en-US" altLang="zh-CN" sz="1200">
                          <a:solidFill>
                            <a:srgbClr val="000000"/>
                          </a:solidFill>
                          <a:latin typeface="Arial" panose="020B0604020202020204"/>
                          <a:ea typeface="Arial" panose="020B0604020202020204"/>
                        </a:rPr>
                        <a:t>48</a:t>
                      </a:r>
                    </a:p>
                  </a:txBody>
                  <a:tcPr marL="68580" marR="68580" marT="0" marB="0" anchor="ctr">
                    <a:lnL>
                      <a:noFill/>
                    </a:lnL>
                    <a:lnR>
                      <a:noFill/>
                    </a:lnR>
                    <a:lnT>
                      <a:noFill/>
                    </a:lnT>
                    <a:lnB>
                      <a:noFill/>
                    </a:lnB>
                    <a:noFill/>
                  </a:tcPr>
                </a:tc>
                <a:tc>
                  <a:txBody>
                    <a:bodyPr/>
                    <a:lstStyle/>
                    <a:p>
                      <a:pPr marL="85725" indent="0" algn="ctr">
                        <a:lnSpc>
                          <a:spcPts val="1200"/>
                        </a:lnSpc>
                        <a:spcBef>
                          <a:spcPct val="0"/>
                        </a:spcBef>
                        <a:spcAft>
                          <a:spcPct val="0"/>
                        </a:spcAft>
                      </a:pPr>
                      <a:r>
                        <a:rPr lang="en-US" altLang="zh-CN" sz="1200">
                          <a:solidFill>
                            <a:srgbClr val="000000"/>
                          </a:solidFill>
                          <a:latin typeface="Arial" panose="020B0604020202020204"/>
                          <a:ea typeface="Arial" panose="020B0604020202020204"/>
                        </a:rPr>
                        <a:t>27</a:t>
                      </a:r>
                    </a:p>
                  </a:txBody>
                  <a:tcPr marL="68580" marR="68580" marT="0" marB="0" anchor="ctr">
                    <a:lnL>
                      <a:noFill/>
                    </a:lnL>
                    <a:lnR>
                      <a:noFill/>
                    </a:lnR>
                    <a:lnT>
                      <a:noFill/>
                    </a:lnT>
                    <a:lnB>
                      <a:noFill/>
                    </a:lnB>
                    <a:noFill/>
                  </a:tcPr>
                </a:tc>
                <a:tc>
                  <a:txBody>
                    <a:bodyPr/>
                    <a:lstStyle/>
                    <a:p>
                      <a:pPr marL="85725" indent="0" algn="ctr">
                        <a:lnSpc>
                          <a:spcPts val="1200"/>
                        </a:lnSpc>
                        <a:spcBef>
                          <a:spcPct val="0"/>
                        </a:spcBef>
                        <a:spcAft>
                          <a:spcPct val="0"/>
                        </a:spcAft>
                      </a:pPr>
                      <a:r>
                        <a:rPr lang="en-US" altLang="zh-CN" sz="1200" dirty="0">
                          <a:solidFill>
                            <a:srgbClr val="000000"/>
                          </a:solidFill>
                          <a:latin typeface="Arial" panose="020B0604020202020204"/>
                          <a:ea typeface="微软雅黑" panose="020B0503020204020204" charset="-122"/>
                        </a:rPr>
                        <a:t> </a:t>
                      </a:r>
                    </a:p>
                  </a:txBody>
                  <a:tcPr marL="68580" marR="68580" marT="0" marB="0" anchor="ctr">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10007"/>
                  </a:ext>
                </a:extLst>
              </a:tr>
              <a:tr h="198755">
                <a:tc>
                  <a:txBody>
                    <a:bodyPr/>
                    <a:lstStyle/>
                    <a:p>
                      <a:pPr marL="85725" indent="0" algn="ctr">
                        <a:lnSpc>
                          <a:spcPts val="1200"/>
                        </a:lnSpc>
                        <a:spcBef>
                          <a:spcPct val="0"/>
                        </a:spcBef>
                        <a:spcAft>
                          <a:spcPct val="0"/>
                        </a:spcAft>
                      </a:pPr>
                      <a:r>
                        <a:rPr lang="en-US" altLang="zh-CN" sz="1200">
                          <a:solidFill>
                            <a:srgbClr val="000000"/>
                          </a:solidFill>
                          <a:latin typeface="Arial" panose="020B0604020202020204"/>
                          <a:ea typeface="Arial" panose="020B0604020202020204"/>
                        </a:rPr>
                        <a:t>III</a:t>
                      </a:r>
                    </a:p>
                  </a:txBody>
                  <a:tcPr marL="68580" marR="68580" marT="0" marB="0" anchor="ctr">
                    <a:lnL w="12700" cap="flat" cmpd="sng" algn="ctr">
                      <a:solidFill>
                        <a:schemeClr val="tx1"/>
                      </a:solidFill>
                      <a:prstDash val="solid"/>
                      <a:round/>
                      <a:headEnd type="none" w="med" len="med"/>
                      <a:tailEnd type="none" w="med" len="med"/>
                    </a:lnL>
                    <a:lnR>
                      <a:noFill/>
                    </a:lnR>
                    <a:lnT>
                      <a:noFill/>
                    </a:lnT>
                    <a:lnB w="6350" cap="flat" cmpd="sng">
                      <a:solidFill>
                        <a:srgbClr val="000008"/>
                      </a:solidFill>
                      <a:prstDash val="solid"/>
                      <a:headEnd type="none" w="med" len="med"/>
                      <a:tailEnd type="none" w="med" len="med"/>
                    </a:lnB>
                    <a:noFill/>
                  </a:tcPr>
                </a:tc>
                <a:tc>
                  <a:txBody>
                    <a:bodyPr/>
                    <a:lstStyle/>
                    <a:p>
                      <a:pPr marL="85725" indent="0" algn="ctr">
                        <a:lnSpc>
                          <a:spcPts val="1200"/>
                        </a:lnSpc>
                        <a:spcBef>
                          <a:spcPct val="0"/>
                        </a:spcBef>
                        <a:spcAft>
                          <a:spcPct val="0"/>
                        </a:spcAft>
                      </a:pPr>
                      <a:r>
                        <a:rPr lang="en-US" altLang="zh-CN" sz="1200">
                          <a:solidFill>
                            <a:srgbClr val="000000"/>
                          </a:solidFill>
                          <a:latin typeface="Arial" panose="020B0604020202020204"/>
                          <a:ea typeface="Arial" panose="020B0604020202020204"/>
                        </a:rPr>
                        <a:t>58</a:t>
                      </a:r>
                    </a:p>
                  </a:txBody>
                  <a:tcPr marL="68580" marR="68580" marT="0" marB="0" anchor="ctr">
                    <a:lnL>
                      <a:noFill/>
                    </a:lnL>
                    <a:lnR>
                      <a:noFill/>
                    </a:lnR>
                    <a:lnT>
                      <a:noFill/>
                    </a:lnT>
                    <a:lnB w="6350" cap="flat" cmpd="sng">
                      <a:solidFill>
                        <a:srgbClr val="000008"/>
                      </a:solidFill>
                      <a:prstDash val="solid"/>
                      <a:headEnd type="none" w="med" len="med"/>
                      <a:tailEnd type="none" w="med" len="med"/>
                    </a:lnB>
                    <a:noFill/>
                  </a:tcPr>
                </a:tc>
                <a:tc>
                  <a:txBody>
                    <a:bodyPr/>
                    <a:lstStyle/>
                    <a:p>
                      <a:pPr marL="85725" indent="0" algn="ctr">
                        <a:lnSpc>
                          <a:spcPts val="1200"/>
                        </a:lnSpc>
                        <a:spcBef>
                          <a:spcPct val="0"/>
                        </a:spcBef>
                        <a:spcAft>
                          <a:spcPct val="0"/>
                        </a:spcAft>
                      </a:pPr>
                      <a:r>
                        <a:rPr lang="en-US" altLang="zh-CN" sz="1200" dirty="0">
                          <a:solidFill>
                            <a:srgbClr val="000000"/>
                          </a:solidFill>
                          <a:latin typeface="Arial" panose="020B0604020202020204"/>
                          <a:ea typeface="Arial" panose="020B0604020202020204"/>
                        </a:rPr>
                        <a:t>4</a:t>
                      </a:r>
                    </a:p>
                  </a:txBody>
                  <a:tcPr marL="68580" marR="68580" marT="0" marB="0" anchor="ctr">
                    <a:lnL>
                      <a:noFill/>
                    </a:lnL>
                    <a:lnR>
                      <a:noFill/>
                    </a:lnR>
                    <a:lnT>
                      <a:noFill/>
                    </a:lnT>
                    <a:lnB w="6350" cap="flat" cmpd="sng">
                      <a:solidFill>
                        <a:srgbClr val="000008"/>
                      </a:solidFill>
                      <a:prstDash val="solid"/>
                      <a:headEnd type="none" w="med" len="med"/>
                      <a:tailEnd type="none" w="med" len="med"/>
                    </a:lnB>
                    <a:noFill/>
                  </a:tcPr>
                </a:tc>
                <a:tc>
                  <a:txBody>
                    <a:bodyPr/>
                    <a:lstStyle/>
                    <a:p>
                      <a:pPr marL="85725" indent="0" algn="ctr">
                        <a:lnSpc>
                          <a:spcPts val="1200"/>
                        </a:lnSpc>
                        <a:spcBef>
                          <a:spcPct val="0"/>
                        </a:spcBef>
                        <a:spcAft>
                          <a:spcPct val="0"/>
                        </a:spcAft>
                      </a:pPr>
                      <a:r>
                        <a:rPr lang="en-US" altLang="zh-CN" sz="1200">
                          <a:solidFill>
                            <a:srgbClr val="000000"/>
                          </a:solidFill>
                          <a:latin typeface="Arial" panose="020B0604020202020204"/>
                          <a:ea typeface="Arial" panose="020B0604020202020204"/>
                        </a:rPr>
                        <a:t>54</a:t>
                      </a:r>
                    </a:p>
                  </a:txBody>
                  <a:tcPr marL="68580" marR="68580" marT="0" marB="0" anchor="ctr">
                    <a:lnL>
                      <a:noFill/>
                    </a:lnL>
                    <a:lnR>
                      <a:noFill/>
                    </a:lnR>
                    <a:lnT>
                      <a:noFill/>
                    </a:lnT>
                    <a:lnB w="6350" cap="flat" cmpd="sng">
                      <a:solidFill>
                        <a:srgbClr val="000008"/>
                      </a:solidFill>
                      <a:prstDash val="solid"/>
                      <a:headEnd type="none" w="med" len="med"/>
                      <a:tailEnd type="none" w="med" len="med"/>
                    </a:lnB>
                    <a:noFill/>
                  </a:tcPr>
                </a:tc>
                <a:tc>
                  <a:txBody>
                    <a:bodyPr/>
                    <a:lstStyle/>
                    <a:p>
                      <a:pPr marL="85725" indent="0" algn="ctr">
                        <a:lnSpc>
                          <a:spcPts val="1200"/>
                        </a:lnSpc>
                        <a:spcBef>
                          <a:spcPct val="0"/>
                        </a:spcBef>
                        <a:spcAft>
                          <a:spcPct val="0"/>
                        </a:spcAft>
                      </a:pPr>
                      <a:r>
                        <a:rPr lang="en-US" altLang="zh-CN" sz="1200" dirty="0">
                          <a:solidFill>
                            <a:srgbClr val="000000"/>
                          </a:solidFill>
                          <a:latin typeface="Arial" panose="020B0604020202020204"/>
                          <a:ea typeface="微软雅黑" panose="020B0503020204020204" charset="-122"/>
                        </a:rPr>
                        <a:t> </a:t>
                      </a:r>
                    </a:p>
                  </a:txBody>
                  <a:tcPr marL="68580" marR="68580" marT="0" marB="0" anchor="ctr">
                    <a:lnL>
                      <a:noFill/>
                    </a:lnL>
                    <a:lnR w="12700" cap="flat" cmpd="sng" algn="ctr">
                      <a:solidFill>
                        <a:schemeClr val="tx1"/>
                      </a:solidFill>
                      <a:prstDash val="solid"/>
                      <a:round/>
                      <a:headEnd type="none" w="med" len="med"/>
                      <a:tailEnd type="none" w="med" len="med"/>
                    </a:lnR>
                    <a:lnT>
                      <a:noFill/>
                    </a:lnT>
                    <a:lnB w="6350" cap="flat" cmpd="sng">
                      <a:solidFill>
                        <a:srgbClr val="000008"/>
                      </a:solidFill>
                      <a:prstDash val="solid"/>
                      <a:headEnd type="none" w="med" len="med"/>
                      <a:tailEnd type="none" w="med" len="med"/>
                    </a:lnB>
                    <a:noFill/>
                  </a:tcPr>
                </a:tc>
                <a:extLst>
                  <a:ext uri="{0D108BD9-81ED-4DB2-BD59-A6C34878D82A}">
                    <a16:rowId xmlns:a16="http://schemas.microsoft.com/office/drawing/2014/main" val="10008"/>
                  </a:ext>
                </a:extLst>
              </a:tr>
              <a:tr h="198755">
                <a:tc>
                  <a:txBody>
                    <a:bodyPr/>
                    <a:lstStyle/>
                    <a:p>
                      <a:pPr marL="85725" indent="0" algn="ctr">
                        <a:lnSpc>
                          <a:spcPts val="1200"/>
                        </a:lnSpc>
                        <a:spcBef>
                          <a:spcPct val="0"/>
                        </a:spcBef>
                        <a:spcAft>
                          <a:spcPct val="0"/>
                        </a:spcAft>
                      </a:pPr>
                      <a:r>
                        <a:rPr lang="en-US" altLang="zh-CN" sz="1200" dirty="0">
                          <a:solidFill>
                            <a:srgbClr val="000000"/>
                          </a:solidFill>
                          <a:latin typeface="Arial" panose="020B0604020202020204"/>
                          <a:ea typeface="Arial" panose="020B0604020202020204"/>
                        </a:rPr>
                        <a:t>tumor size (cm)</a:t>
                      </a:r>
                    </a:p>
                  </a:txBody>
                  <a:tcPr marL="68580" marR="68580" marT="0" marB="0" anchor="ctr">
                    <a:lnL w="12700" cap="flat" cmpd="sng" algn="ctr">
                      <a:solidFill>
                        <a:schemeClr val="tx1"/>
                      </a:solidFill>
                      <a:prstDash val="solid"/>
                      <a:round/>
                      <a:headEnd type="none" w="med" len="med"/>
                      <a:tailEnd type="none" w="med" len="med"/>
                    </a:lnL>
                    <a:lnR>
                      <a:noFill/>
                    </a:lnR>
                    <a:lnT w="6350" cap="flat" cmpd="sng">
                      <a:solidFill>
                        <a:srgbClr val="000008"/>
                      </a:solidFill>
                      <a:prstDash val="solid"/>
                      <a:headEnd type="none" w="med" len="med"/>
                      <a:tailEnd type="none" w="med" len="med"/>
                    </a:lnT>
                    <a:lnB>
                      <a:noFill/>
                    </a:lnB>
                    <a:noFill/>
                  </a:tcPr>
                </a:tc>
                <a:tc>
                  <a:txBody>
                    <a:bodyPr/>
                    <a:lstStyle/>
                    <a:p>
                      <a:pPr marL="85725" indent="0" algn="ctr">
                        <a:lnSpc>
                          <a:spcPts val="1200"/>
                        </a:lnSpc>
                        <a:spcBef>
                          <a:spcPct val="0"/>
                        </a:spcBef>
                        <a:spcAft>
                          <a:spcPct val="0"/>
                        </a:spcAft>
                      </a:pPr>
                      <a:r>
                        <a:rPr lang="en-US" altLang="zh-CN" sz="1200" dirty="0">
                          <a:solidFill>
                            <a:srgbClr val="000000"/>
                          </a:solidFill>
                          <a:latin typeface="Arial" panose="020B0604020202020204"/>
                          <a:ea typeface="微软雅黑" panose="020B0503020204020204" charset="-122"/>
                        </a:rPr>
                        <a:t> </a:t>
                      </a:r>
                    </a:p>
                  </a:txBody>
                  <a:tcPr marL="68580" marR="68580" marT="0" marB="0" anchor="ctr">
                    <a:lnL>
                      <a:noFill/>
                    </a:lnL>
                    <a:lnR>
                      <a:noFill/>
                    </a:lnR>
                    <a:lnT w="6350" cap="flat" cmpd="sng">
                      <a:solidFill>
                        <a:srgbClr val="000008"/>
                      </a:solidFill>
                      <a:prstDash val="solid"/>
                      <a:headEnd type="none" w="med" len="med"/>
                      <a:tailEnd type="none" w="med" len="med"/>
                    </a:lnT>
                    <a:lnB>
                      <a:noFill/>
                    </a:lnB>
                    <a:noFill/>
                  </a:tcPr>
                </a:tc>
                <a:tc>
                  <a:txBody>
                    <a:bodyPr/>
                    <a:lstStyle/>
                    <a:p>
                      <a:pPr marL="85725" indent="0" algn="ctr">
                        <a:lnSpc>
                          <a:spcPts val="1200"/>
                        </a:lnSpc>
                        <a:spcBef>
                          <a:spcPct val="0"/>
                        </a:spcBef>
                        <a:spcAft>
                          <a:spcPct val="0"/>
                        </a:spcAft>
                      </a:pPr>
                      <a:r>
                        <a:rPr lang="en-US" altLang="zh-CN" sz="1200">
                          <a:solidFill>
                            <a:srgbClr val="000000"/>
                          </a:solidFill>
                          <a:latin typeface="Arial" panose="020B0604020202020204"/>
                          <a:ea typeface="微软雅黑" panose="020B0503020204020204" charset="-122"/>
                        </a:rPr>
                        <a:t> </a:t>
                      </a:r>
                    </a:p>
                  </a:txBody>
                  <a:tcPr marL="68580" marR="68580" marT="0" marB="0" anchor="ctr">
                    <a:lnL>
                      <a:noFill/>
                    </a:lnL>
                    <a:lnR>
                      <a:noFill/>
                    </a:lnR>
                    <a:lnT w="6350" cap="flat" cmpd="sng">
                      <a:solidFill>
                        <a:srgbClr val="000008"/>
                      </a:solidFill>
                      <a:prstDash val="solid"/>
                      <a:headEnd type="none" w="med" len="med"/>
                      <a:tailEnd type="none" w="med" len="med"/>
                    </a:lnT>
                    <a:lnB>
                      <a:noFill/>
                    </a:lnB>
                    <a:noFill/>
                  </a:tcPr>
                </a:tc>
                <a:tc>
                  <a:txBody>
                    <a:bodyPr/>
                    <a:lstStyle/>
                    <a:p>
                      <a:pPr marL="85725" indent="0" algn="ctr">
                        <a:lnSpc>
                          <a:spcPts val="1200"/>
                        </a:lnSpc>
                        <a:spcBef>
                          <a:spcPct val="0"/>
                        </a:spcBef>
                        <a:spcAft>
                          <a:spcPct val="0"/>
                        </a:spcAft>
                      </a:pPr>
                      <a:r>
                        <a:rPr lang="en-US" altLang="zh-CN" sz="1200">
                          <a:solidFill>
                            <a:srgbClr val="000000"/>
                          </a:solidFill>
                          <a:latin typeface="Arial" panose="020B0604020202020204"/>
                          <a:ea typeface="微软雅黑" panose="020B0503020204020204" charset="-122"/>
                        </a:rPr>
                        <a:t> </a:t>
                      </a:r>
                    </a:p>
                  </a:txBody>
                  <a:tcPr marL="68580" marR="68580" marT="0" marB="0" anchor="ctr">
                    <a:lnL>
                      <a:noFill/>
                    </a:lnL>
                    <a:lnR>
                      <a:noFill/>
                    </a:lnR>
                    <a:lnT w="6350" cap="flat" cmpd="sng">
                      <a:solidFill>
                        <a:srgbClr val="000008"/>
                      </a:solidFill>
                      <a:prstDash val="solid"/>
                      <a:headEnd type="none" w="med" len="med"/>
                      <a:tailEnd type="none" w="med" len="med"/>
                    </a:lnT>
                    <a:lnB>
                      <a:noFill/>
                    </a:lnB>
                    <a:noFill/>
                  </a:tcPr>
                </a:tc>
                <a:tc>
                  <a:txBody>
                    <a:bodyPr/>
                    <a:lstStyle/>
                    <a:p>
                      <a:pPr marL="85725" indent="0" algn="ctr">
                        <a:lnSpc>
                          <a:spcPts val="1200"/>
                        </a:lnSpc>
                        <a:spcBef>
                          <a:spcPct val="0"/>
                        </a:spcBef>
                        <a:spcAft>
                          <a:spcPct val="0"/>
                        </a:spcAft>
                      </a:pPr>
                      <a:r>
                        <a:rPr lang="en-US" altLang="zh-CN" sz="1200" dirty="0">
                          <a:solidFill>
                            <a:srgbClr val="000000"/>
                          </a:solidFill>
                          <a:latin typeface="Arial" panose="020B0604020202020204"/>
                          <a:ea typeface="Arial" panose="020B0604020202020204"/>
                        </a:rPr>
                        <a:t>0.574</a:t>
                      </a:r>
                    </a:p>
                  </a:txBody>
                  <a:tcPr marL="68580" marR="68580" marT="0" marB="0" anchor="ctr">
                    <a:lnL>
                      <a:noFill/>
                    </a:lnL>
                    <a:lnR w="12700" cap="flat" cmpd="sng" algn="ctr">
                      <a:solidFill>
                        <a:schemeClr val="tx1"/>
                      </a:solidFill>
                      <a:prstDash val="solid"/>
                      <a:round/>
                      <a:headEnd type="none" w="med" len="med"/>
                      <a:tailEnd type="none" w="med" len="med"/>
                    </a:lnR>
                    <a:lnT w="6350" cap="flat" cmpd="sng">
                      <a:solidFill>
                        <a:srgbClr val="000008"/>
                      </a:solidFill>
                      <a:prstDash val="solid"/>
                      <a:headEnd type="none" w="med" len="med"/>
                      <a:tailEnd type="none" w="med" len="med"/>
                    </a:lnT>
                    <a:lnB>
                      <a:noFill/>
                    </a:lnB>
                    <a:noFill/>
                  </a:tcPr>
                </a:tc>
                <a:extLst>
                  <a:ext uri="{0D108BD9-81ED-4DB2-BD59-A6C34878D82A}">
                    <a16:rowId xmlns:a16="http://schemas.microsoft.com/office/drawing/2014/main" val="10009"/>
                  </a:ext>
                </a:extLst>
              </a:tr>
              <a:tr h="180975">
                <a:tc>
                  <a:txBody>
                    <a:bodyPr/>
                    <a:lstStyle/>
                    <a:p>
                      <a:pPr marL="85725" indent="0" algn="ctr">
                        <a:lnSpc>
                          <a:spcPts val="1200"/>
                        </a:lnSpc>
                        <a:spcBef>
                          <a:spcPct val="0"/>
                        </a:spcBef>
                        <a:spcAft>
                          <a:spcPct val="0"/>
                        </a:spcAft>
                      </a:pPr>
                      <a:r>
                        <a:rPr lang="zh-CN" sz="1200">
                          <a:solidFill>
                            <a:srgbClr val="000000"/>
                          </a:solidFill>
                          <a:latin typeface="Arial" panose="020B0604020202020204"/>
                          <a:ea typeface="微软雅黑" panose="020B0503020204020204" charset="-122"/>
                        </a:rPr>
                        <a:t>＜</a:t>
                      </a:r>
                      <a:r>
                        <a:rPr lang="en-US" altLang="zh-CN" sz="1200">
                          <a:solidFill>
                            <a:srgbClr val="000000"/>
                          </a:solidFill>
                          <a:latin typeface="Arial" panose="020B0604020202020204"/>
                          <a:ea typeface="Arial" panose="020B0604020202020204"/>
                        </a:rPr>
                        <a:t>3.5</a:t>
                      </a:r>
                    </a:p>
                  </a:txBody>
                  <a:tcPr marL="68580" marR="68580" marT="0" marB="0" anchor="b">
                    <a:lnL w="12700" cap="flat" cmpd="sng" algn="ctr">
                      <a:solidFill>
                        <a:schemeClr val="tx1"/>
                      </a:solidFill>
                      <a:prstDash val="solid"/>
                      <a:round/>
                      <a:headEnd type="none" w="med" len="med"/>
                      <a:tailEnd type="none" w="med" len="med"/>
                    </a:lnL>
                    <a:lnR>
                      <a:noFill/>
                    </a:lnR>
                    <a:lnT>
                      <a:noFill/>
                    </a:lnT>
                    <a:lnB>
                      <a:noFill/>
                    </a:lnB>
                    <a:noFill/>
                  </a:tcPr>
                </a:tc>
                <a:tc>
                  <a:txBody>
                    <a:bodyPr/>
                    <a:lstStyle/>
                    <a:p>
                      <a:pPr marL="85725" indent="0" algn="ctr">
                        <a:lnSpc>
                          <a:spcPts val="1200"/>
                        </a:lnSpc>
                        <a:spcBef>
                          <a:spcPct val="0"/>
                        </a:spcBef>
                        <a:spcAft>
                          <a:spcPct val="0"/>
                        </a:spcAft>
                      </a:pPr>
                      <a:r>
                        <a:rPr lang="en-US" altLang="zh-CN" sz="1200" dirty="0">
                          <a:solidFill>
                            <a:srgbClr val="000000"/>
                          </a:solidFill>
                          <a:latin typeface="Arial" panose="020B0604020202020204"/>
                          <a:ea typeface="Arial" panose="020B0604020202020204"/>
                        </a:rPr>
                        <a:t>68</a:t>
                      </a:r>
                    </a:p>
                  </a:txBody>
                  <a:tcPr marL="68580" marR="68580" marT="0" marB="0" anchor="ctr">
                    <a:lnL>
                      <a:noFill/>
                    </a:lnL>
                    <a:lnR>
                      <a:noFill/>
                    </a:lnR>
                    <a:lnT>
                      <a:noFill/>
                    </a:lnT>
                    <a:lnB>
                      <a:noFill/>
                    </a:lnB>
                    <a:noFill/>
                  </a:tcPr>
                </a:tc>
                <a:tc>
                  <a:txBody>
                    <a:bodyPr/>
                    <a:lstStyle/>
                    <a:p>
                      <a:pPr marL="85725" indent="0" algn="ctr">
                        <a:lnSpc>
                          <a:spcPts val="1200"/>
                        </a:lnSpc>
                        <a:spcBef>
                          <a:spcPct val="0"/>
                        </a:spcBef>
                        <a:spcAft>
                          <a:spcPct val="0"/>
                        </a:spcAft>
                      </a:pPr>
                      <a:r>
                        <a:rPr lang="en-US" altLang="zh-CN" sz="1200">
                          <a:solidFill>
                            <a:srgbClr val="000000"/>
                          </a:solidFill>
                          <a:latin typeface="Arial" panose="020B0604020202020204"/>
                          <a:ea typeface="Arial" panose="020B0604020202020204"/>
                        </a:rPr>
                        <a:t>25</a:t>
                      </a:r>
                    </a:p>
                  </a:txBody>
                  <a:tcPr marL="68580" marR="68580" marT="0" marB="0" anchor="ctr">
                    <a:lnL>
                      <a:noFill/>
                    </a:lnL>
                    <a:lnR>
                      <a:noFill/>
                    </a:lnR>
                    <a:lnT>
                      <a:noFill/>
                    </a:lnT>
                    <a:lnB>
                      <a:noFill/>
                    </a:lnB>
                    <a:noFill/>
                  </a:tcPr>
                </a:tc>
                <a:tc>
                  <a:txBody>
                    <a:bodyPr/>
                    <a:lstStyle/>
                    <a:p>
                      <a:pPr marL="85725" indent="0" algn="ctr">
                        <a:lnSpc>
                          <a:spcPts val="1200"/>
                        </a:lnSpc>
                        <a:spcBef>
                          <a:spcPct val="0"/>
                        </a:spcBef>
                        <a:spcAft>
                          <a:spcPct val="0"/>
                        </a:spcAft>
                      </a:pPr>
                      <a:r>
                        <a:rPr lang="en-US" altLang="zh-CN" sz="1200">
                          <a:solidFill>
                            <a:srgbClr val="000000"/>
                          </a:solidFill>
                          <a:latin typeface="Arial" panose="020B0604020202020204"/>
                          <a:ea typeface="Arial" panose="020B0604020202020204"/>
                        </a:rPr>
                        <a:t>43</a:t>
                      </a:r>
                    </a:p>
                  </a:txBody>
                  <a:tcPr marL="68580" marR="68580" marT="0" marB="0" anchor="ctr">
                    <a:lnL>
                      <a:noFill/>
                    </a:lnL>
                    <a:lnR>
                      <a:noFill/>
                    </a:lnR>
                    <a:lnT>
                      <a:noFill/>
                    </a:lnT>
                    <a:lnB>
                      <a:noFill/>
                    </a:lnB>
                    <a:noFill/>
                  </a:tcPr>
                </a:tc>
                <a:tc>
                  <a:txBody>
                    <a:bodyPr/>
                    <a:lstStyle/>
                    <a:p>
                      <a:pPr marL="85725" indent="0" algn="ctr">
                        <a:lnSpc>
                          <a:spcPts val="1200"/>
                        </a:lnSpc>
                        <a:spcBef>
                          <a:spcPct val="0"/>
                        </a:spcBef>
                        <a:spcAft>
                          <a:spcPct val="0"/>
                        </a:spcAft>
                      </a:pPr>
                      <a:r>
                        <a:rPr lang="en-US" altLang="zh-CN" sz="1200" dirty="0">
                          <a:solidFill>
                            <a:srgbClr val="000000"/>
                          </a:solidFill>
                          <a:latin typeface="Arial" panose="020B0604020202020204"/>
                          <a:ea typeface="微软雅黑" panose="020B0503020204020204" charset="-122"/>
                        </a:rPr>
                        <a:t> </a:t>
                      </a:r>
                    </a:p>
                  </a:txBody>
                  <a:tcPr marL="68580" marR="68580" marT="0" marB="0" anchor="ctr">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10010"/>
                  </a:ext>
                </a:extLst>
              </a:tr>
              <a:tr h="198755">
                <a:tc>
                  <a:txBody>
                    <a:bodyPr/>
                    <a:lstStyle/>
                    <a:p>
                      <a:pPr marL="85725" indent="0" algn="ctr">
                        <a:lnSpc>
                          <a:spcPts val="1200"/>
                        </a:lnSpc>
                        <a:spcBef>
                          <a:spcPct val="0"/>
                        </a:spcBef>
                        <a:spcAft>
                          <a:spcPct val="0"/>
                        </a:spcAft>
                      </a:pPr>
                      <a:r>
                        <a:rPr lang="en-US" altLang="zh-CN" sz="1200">
                          <a:solidFill>
                            <a:srgbClr val="000000"/>
                          </a:solidFill>
                          <a:latin typeface="Arial" panose="020B0604020202020204"/>
                          <a:ea typeface="微软雅黑" panose="020B0503020204020204" charset="-122"/>
                        </a:rPr>
                        <a:t>≥</a:t>
                      </a:r>
                      <a:r>
                        <a:rPr lang="en-US" altLang="zh-CN" sz="1200">
                          <a:solidFill>
                            <a:srgbClr val="000000"/>
                          </a:solidFill>
                          <a:latin typeface="Arial" panose="020B0604020202020204"/>
                          <a:ea typeface="Arial" panose="020B0604020202020204"/>
                        </a:rPr>
                        <a:t>3.5</a:t>
                      </a:r>
                    </a:p>
                  </a:txBody>
                  <a:tcPr marL="68580" marR="68580" marT="0" marB="0" anchor="b">
                    <a:lnL w="12700" cap="flat" cmpd="sng" algn="ctr">
                      <a:solidFill>
                        <a:schemeClr val="tx1"/>
                      </a:solidFill>
                      <a:prstDash val="solid"/>
                      <a:round/>
                      <a:headEnd type="none" w="med" len="med"/>
                      <a:tailEnd type="none" w="med" len="med"/>
                    </a:lnL>
                    <a:lnR>
                      <a:noFill/>
                    </a:lnR>
                    <a:lnT>
                      <a:noFill/>
                    </a:lnT>
                    <a:lnB w="6350" cap="flat" cmpd="sng">
                      <a:solidFill>
                        <a:srgbClr val="000008"/>
                      </a:solidFill>
                      <a:prstDash val="solid"/>
                      <a:headEnd type="none" w="med" len="med"/>
                      <a:tailEnd type="none" w="med" len="med"/>
                    </a:lnB>
                    <a:noFill/>
                  </a:tcPr>
                </a:tc>
                <a:tc>
                  <a:txBody>
                    <a:bodyPr/>
                    <a:lstStyle/>
                    <a:p>
                      <a:pPr marL="85725" indent="0" algn="ctr">
                        <a:lnSpc>
                          <a:spcPts val="1200"/>
                        </a:lnSpc>
                        <a:spcBef>
                          <a:spcPct val="0"/>
                        </a:spcBef>
                        <a:spcAft>
                          <a:spcPct val="0"/>
                        </a:spcAft>
                      </a:pPr>
                      <a:r>
                        <a:rPr lang="en-US" altLang="zh-CN" sz="1200">
                          <a:solidFill>
                            <a:srgbClr val="000000"/>
                          </a:solidFill>
                          <a:latin typeface="Arial" panose="020B0604020202020204"/>
                          <a:ea typeface="Arial" panose="020B0604020202020204"/>
                        </a:rPr>
                        <a:t>65</a:t>
                      </a:r>
                    </a:p>
                  </a:txBody>
                  <a:tcPr marL="68580" marR="68580" marT="0" marB="0" anchor="ctr">
                    <a:lnL>
                      <a:noFill/>
                    </a:lnL>
                    <a:lnR>
                      <a:noFill/>
                    </a:lnR>
                    <a:lnT>
                      <a:noFill/>
                    </a:lnT>
                    <a:lnB w="6350" cap="flat" cmpd="sng">
                      <a:solidFill>
                        <a:srgbClr val="000008"/>
                      </a:solidFill>
                      <a:prstDash val="solid"/>
                      <a:headEnd type="none" w="med" len="med"/>
                      <a:tailEnd type="none" w="med" len="med"/>
                    </a:lnB>
                    <a:noFill/>
                  </a:tcPr>
                </a:tc>
                <a:tc>
                  <a:txBody>
                    <a:bodyPr/>
                    <a:lstStyle/>
                    <a:p>
                      <a:pPr marL="85725" indent="0" algn="ctr">
                        <a:lnSpc>
                          <a:spcPts val="1200"/>
                        </a:lnSpc>
                        <a:spcBef>
                          <a:spcPct val="0"/>
                        </a:spcBef>
                        <a:spcAft>
                          <a:spcPct val="0"/>
                        </a:spcAft>
                      </a:pPr>
                      <a:r>
                        <a:rPr lang="en-US" altLang="zh-CN" sz="1200">
                          <a:solidFill>
                            <a:srgbClr val="000000"/>
                          </a:solidFill>
                          <a:latin typeface="Arial" panose="020B0604020202020204"/>
                          <a:ea typeface="Arial" panose="020B0604020202020204"/>
                        </a:rPr>
                        <a:t>27</a:t>
                      </a:r>
                    </a:p>
                  </a:txBody>
                  <a:tcPr marL="68580" marR="68580" marT="0" marB="0" anchor="ctr">
                    <a:lnL>
                      <a:noFill/>
                    </a:lnL>
                    <a:lnR>
                      <a:noFill/>
                    </a:lnR>
                    <a:lnT>
                      <a:noFill/>
                    </a:lnT>
                    <a:lnB w="6350" cap="flat" cmpd="sng">
                      <a:solidFill>
                        <a:srgbClr val="000008"/>
                      </a:solidFill>
                      <a:prstDash val="solid"/>
                      <a:headEnd type="none" w="med" len="med"/>
                      <a:tailEnd type="none" w="med" len="med"/>
                    </a:lnB>
                    <a:noFill/>
                  </a:tcPr>
                </a:tc>
                <a:tc>
                  <a:txBody>
                    <a:bodyPr/>
                    <a:lstStyle/>
                    <a:p>
                      <a:pPr marL="85725" indent="0" algn="ctr">
                        <a:lnSpc>
                          <a:spcPts val="1200"/>
                        </a:lnSpc>
                        <a:spcBef>
                          <a:spcPct val="0"/>
                        </a:spcBef>
                        <a:spcAft>
                          <a:spcPct val="0"/>
                        </a:spcAft>
                      </a:pPr>
                      <a:r>
                        <a:rPr lang="en-US" altLang="zh-CN" sz="1200" dirty="0">
                          <a:solidFill>
                            <a:srgbClr val="000000"/>
                          </a:solidFill>
                          <a:latin typeface="Arial" panose="020B0604020202020204"/>
                          <a:ea typeface="Arial" panose="020B0604020202020204"/>
                        </a:rPr>
                        <a:t>38</a:t>
                      </a:r>
                    </a:p>
                  </a:txBody>
                  <a:tcPr marL="68580" marR="68580" marT="0" marB="0" anchor="ctr">
                    <a:lnL>
                      <a:noFill/>
                    </a:lnL>
                    <a:lnR>
                      <a:noFill/>
                    </a:lnR>
                    <a:lnT>
                      <a:noFill/>
                    </a:lnT>
                    <a:lnB w="6350" cap="flat" cmpd="sng">
                      <a:solidFill>
                        <a:srgbClr val="000008"/>
                      </a:solidFill>
                      <a:prstDash val="solid"/>
                      <a:headEnd type="none" w="med" len="med"/>
                      <a:tailEnd type="none" w="med" len="med"/>
                    </a:lnB>
                    <a:noFill/>
                  </a:tcPr>
                </a:tc>
                <a:tc>
                  <a:txBody>
                    <a:bodyPr/>
                    <a:lstStyle/>
                    <a:p>
                      <a:pPr marL="85725" indent="0" algn="ctr">
                        <a:lnSpc>
                          <a:spcPts val="1200"/>
                        </a:lnSpc>
                        <a:spcBef>
                          <a:spcPct val="0"/>
                        </a:spcBef>
                        <a:spcAft>
                          <a:spcPct val="0"/>
                        </a:spcAft>
                      </a:pPr>
                      <a:r>
                        <a:rPr lang="en-US" altLang="zh-CN" sz="1200" dirty="0">
                          <a:solidFill>
                            <a:srgbClr val="000000"/>
                          </a:solidFill>
                          <a:latin typeface="Arial" panose="020B0604020202020204"/>
                          <a:ea typeface="微软雅黑" panose="020B0503020204020204" charset="-122"/>
                        </a:rPr>
                        <a:t> </a:t>
                      </a:r>
                    </a:p>
                  </a:txBody>
                  <a:tcPr marL="68580" marR="68580" marT="0" marB="0" anchor="ctr">
                    <a:lnL>
                      <a:noFill/>
                    </a:lnL>
                    <a:lnR w="12700" cap="flat" cmpd="sng" algn="ctr">
                      <a:solidFill>
                        <a:schemeClr val="tx1"/>
                      </a:solidFill>
                      <a:prstDash val="solid"/>
                      <a:round/>
                      <a:headEnd type="none" w="med" len="med"/>
                      <a:tailEnd type="none" w="med" len="med"/>
                    </a:lnR>
                    <a:lnT>
                      <a:noFill/>
                    </a:lnT>
                    <a:lnB w="6350" cap="flat" cmpd="sng">
                      <a:solidFill>
                        <a:srgbClr val="000008"/>
                      </a:solidFill>
                      <a:prstDash val="solid"/>
                      <a:headEnd type="none" w="med" len="med"/>
                      <a:tailEnd type="none" w="med" len="med"/>
                    </a:lnB>
                    <a:noFill/>
                  </a:tcPr>
                </a:tc>
                <a:extLst>
                  <a:ext uri="{0D108BD9-81ED-4DB2-BD59-A6C34878D82A}">
                    <a16:rowId xmlns:a16="http://schemas.microsoft.com/office/drawing/2014/main" val="10011"/>
                  </a:ext>
                </a:extLst>
              </a:tr>
              <a:tr h="198755">
                <a:tc>
                  <a:txBody>
                    <a:bodyPr/>
                    <a:lstStyle/>
                    <a:p>
                      <a:pPr marL="85725" indent="0" algn="ctr">
                        <a:lnSpc>
                          <a:spcPts val="1200"/>
                        </a:lnSpc>
                        <a:spcBef>
                          <a:spcPct val="0"/>
                        </a:spcBef>
                        <a:spcAft>
                          <a:spcPct val="0"/>
                        </a:spcAft>
                      </a:pPr>
                      <a:r>
                        <a:rPr lang="en-US" altLang="zh-CN" sz="1200" dirty="0">
                          <a:latin typeface="Arial" panose="020B0604020202020204"/>
                          <a:ea typeface="Arial" panose="020B0604020202020204"/>
                        </a:rPr>
                        <a:t>T stage </a:t>
                      </a:r>
                      <a:endParaRPr lang="en-US" altLang="zh-CN" sz="1200" dirty="0">
                        <a:solidFill>
                          <a:srgbClr val="000000"/>
                        </a:solidFill>
                        <a:latin typeface="Arial" panose="020B0604020202020204"/>
                        <a:ea typeface="微软雅黑" panose="020B0503020204020204" charset="-122"/>
                        <a:hlinkClick r:id="rId4" action="ppaction://hlinkfile"/>
                      </a:endParaRPr>
                    </a:p>
                  </a:txBody>
                  <a:tcPr marL="68580" marR="68580" marT="0" marB="0" anchor="b">
                    <a:lnL w="12700" cap="flat" cmpd="sng" algn="ctr">
                      <a:solidFill>
                        <a:schemeClr val="tx1"/>
                      </a:solidFill>
                      <a:prstDash val="solid"/>
                      <a:round/>
                      <a:headEnd type="none" w="med" len="med"/>
                      <a:tailEnd type="none" w="med" len="med"/>
                    </a:lnL>
                    <a:lnR>
                      <a:noFill/>
                    </a:lnR>
                    <a:lnT w="6350" cap="flat" cmpd="sng">
                      <a:solidFill>
                        <a:srgbClr val="000008"/>
                      </a:solidFill>
                      <a:prstDash val="solid"/>
                      <a:headEnd type="none" w="med" len="med"/>
                      <a:tailEnd type="none" w="med" len="med"/>
                    </a:lnT>
                    <a:lnB>
                      <a:noFill/>
                    </a:lnB>
                    <a:noFill/>
                  </a:tcPr>
                </a:tc>
                <a:tc>
                  <a:txBody>
                    <a:bodyPr/>
                    <a:lstStyle/>
                    <a:p>
                      <a:pPr marL="85725" indent="0" algn="ctr">
                        <a:lnSpc>
                          <a:spcPts val="1200"/>
                        </a:lnSpc>
                        <a:spcBef>
                          <a:spcPct val="0"/>
                        </a:spcBef>
                        <a:spcAft>
                          <a:spcPct val="0"/>
                        </a:spcAft>
                      </a:pPr>
                      <a:r>
                        <a:rPr lang="en-US" altLang="zh-CN" sz="1200">
                          <a:solidFill>
                            <a:srgbClr val="000000"/>
                          </a:solidFill>
                          <a:latin typeface="Arial" panose="020B0604020202020204"/>
                          <a:ea typeface="微软雅黑" panose="020B0503020204020204" charset="-122"/>
                        </a:rPr>
                        <a:t> </a:t>
                      </a:r>
                    </a:p>
                  </a:txBody>
                  <a:tcPr marL="68580" marR="68580" marT="0" marB="0" anchor="ctr">
                    <a:lnL>
                      <a:noFill/>
                    </a:lnL>
                    <a:lnR>
                      <a:noFill/>
                    </a:lnR>
                    <a:lnT w="6350" cap="flat" cmpd="sng">
                      <a:solidFill>
                        <a:srgbClr val="000008"/>
                      </a:solidFill>
                      <a:prstDash val="solid"/>
                      <a:headEnd type="none" w="med" len="med"/>
                      <a:tailEnd type="none" w="med" len="med"/>
                    </a:lnT>
                    <a:lnB>
                      <a:noFill/>
                    </a:lnB>
                    <a:noFill/>
                  </a:tcPr>
                </a:tc>
                <a:tc>
                  <a:txBody>
                    <a:bodyPr/>
                    <a:lstStyle/>
                    <a:p>
                      <a:pPr marL="85725" indent="0" algn="ctr">
                        <a:lnSpc>
                          <a:spcPts val="1200"/>
                        </a:lnSpc>
                        <a:spcBef>
                          <a:spcPct val="0"/>
                        </a:spcBef>
                        <a:spcAft>
                          <a:spcPct val="0"/>
                        </a:spcAft>
                      </a:pPr>
                      <a:r>
                        <a:rPr lang="en-US" altLang="zh-CN" sz="1200">
                          <a:solidFill>
                            <a:srgbClr val="000000"/>
                          </a:solidFill>
                          <a:latin typeface="Arial" panose="020B0604020202020204"/>
                          <a:ea typeface="微软雅黑" panose="020B0503020204020204" charset="-122"/>
                        </a:rPr>
                        <a:t> </a:t>
                      </a:r>
                    </a:p>
                  </a:txBody>
                  <a:tcPr marL="68580" marR="68580" marT="0" marB="0" anchor="ctr">
                    <a:lnL>
                      <a:noFill/>
                    </a:lnL>
                    <a:lnR>
                      <a:noFill/>
                    </a:lnR>
                    <a:lnT w="6350" cap="flat" cmpd="sng">
                      <a:solidFill>
                        <a:srgbClr val="000008"/>
                      </a:solidFill>
                      <a:prstDash val="solid"/>
                      <a:headEnd type="none" w="med" len="med"/>
                      <a:tailEnd type="none" w="med" len="med"/>
                    </a:lnT>
                    <a:lnB>
                      <a:noFill/>
                    </a:lnB>
                    <a:noFill/>
                  </a:tcPr>
                </a:tc>
                <a:tc>
                  <a:txBody>
                    <a:bodyPr/>
                    <a:lstStyle/>
                    <a:p>
                      <a:pPr marL="85725" indent="0" algn="ctr">
                        <a:lnSpc>
                          <a:spcPts val="1200"/>
                        </a:lnSpc>
                        <a:spcBef>
                          <a:spcPct val="0"/>
                        </a:spcBef>
                        <a:spcAft>
                          <a:spcPct val="0"/>
                        </a:spcAft>
                      </a:pPr>
                      <a:r>
                        <a:rPr lang="en-US" altLang="zh-CN" sz="1200">
                          <a:solidFill>
                            <a:srgbClr val="000000"/>
                          </a:solidFill>
                          <a:latin typeface="Arial" panose="020B0604020202020204"/>
                          <a:ea typeface="微软雅黑" panose="020B0503020204020204" charset="-122"/>
                        </a:rPr>
                        <a:t> </a:t>
                      </a:r>
                    </a:p>
                  </a:txBody>
                  <a:tcPr marL="68580" marR="68580" marT="0" marB="0" anchor="ctr">
                    <a:lnL>
                      <a:noFill/>
                    </a:lnL>
                    <a:lnR>
                      <a:noFill/>
                    </a:lnR>
                    <a:lnT w="6350" cap="flat" cmpd="sng">
                      <a:solidFill>
                        <a:srgbClr val="000008"/>
                      </a:solidFill>
                      <a:prstDash val="solid"/>
                      <a:headEnd type="none" w="med" len="med"/>
                      <a:tailEnd type="none" w="med" len="med"/>
                    </a:lnT>
                    <a:lnB>
                      <a:noFill/>
                    </a:lnB>
                    <a:noFill/>
                  </a:tcPr>
                </a:tc>
                <a:tc>
                  <a:txBody>
                    <a:bodyPr/>
                    <a:lstStyle/>
                    <a:p>
                      <a:pPr marL="85725" indent="0" algn="ctr">
                        <a:lnSpc>
                          <a:spcPts val="1200"/>
                        </a:lnSpc>
                        <a:spcBef>
                          <a:spcPct val="0"/>
                        </a:spcBef>
                        <a:spcAft>
                          <a:spcPct val="0"/>
                        </a:spcAft>
                      </a:pPr>
                      <a:r>
                        <a:rPr lang="en-US" altLang="zh-CN" sz="1200" dirty="0">
                          <a:solidFill>
                            <a:srgbClr val="000000"/>
                          </a:solidFill>
                          <a:latin typeface="Arial" panose="020B0604020202020204"/>
                          <a:ea typeface="Arial" panose="020B0604020202020204"/>
                        </a:rPr>
                        <a:t>0.174</a:t>
                      </a:r>
                    </a:p>
                  </a:txBody>
                  <a:tcPr marL="68580" marR="68580" marT="0" marB="0" anchor="ctr">
                    <a:lnL>
                      <a:noFill/>
                    </a:lnL>
                    <a:lnR w="12700" cap="flat" cmpd="sng" algn="ctr">
                      <a:solidFill>
                        <a:schemeClr val="tx1"/>
                      </a:solidFill>
                      <a:prstDash val="solid"/>
                      <a:round/>
                      <a:headEnd type="none" w="med" len="med"/>
                      <a:tailEnd type="none" w="med" len="med"/>
                    </a:lnR>
                    <a:lnT w="6350" cap="flat" cmpd="sng">
                      <a:solidFill>
                        <a:srgbClr val="000008"/>
                      </a:solidFill>
                      <a:prstDash val="solid"/>
                      <a:headEnd type="none" w="med" len="med"/>
                      <a:tailEnd type="none" w="med" len="med"/>
                    </a:lnT>
                    <a:lnB>
                      <a:noFill/>
                    </a:lnB>
                    <a:noFill/>
                  </a:tcPr>
                </a:tc>
                <a:extLst>
                  <a:ext uri="{0D108BD9-81ED-4DB2-BD59-A6C34878D82A}">
                    <a16:rowId xmlns:a16="http://schemas.microsoft.com/office/drawing/2014/main" val="10012"/>
                  </a:ext>
                </a:extLst>
              </a:tr>
              <a:tr h="199390">
                <a:tc>
                  <a:txBody>
                    <a:bodyPr/>
                    <a:lstStyle/>
                    <a:p>
                      <a:pPr marL="85725" indent="0" algn="ctr">
                        <a:lnSpc>
                          <a:spcPts val="1200"/>
                        </a:lnSpc>
                        <a:spcBef>
                          <a:spcPct val="0"/>
                        </a:spcBef>
                        <a:spcAft>
                          <a:spcPct val="0"/>
                        </a:spcAft>
                      </a:pPr>
                      <a:r>
                        <a:rPr lang="en-US" altLang="zh-CN" sz="1200" dirty="0">
                          <a:solidFill>
                            <a:srgbClr val="000000"/>
                          </a:solidFill>
                          <a:latin typeface="Arial" panose="020B0604020202020204"/>
                          <a:ea typeface="Arial" panose="020B0604020202020204"/>
                        </a:rPr>
                        <a:t>T1</a:t>
                      </a:r>
                    </a:p>
                  </a:txBody>
                  <a:tcPr marL="68580" marR="68580" marT="0" marB="0" anchor="b">
                    <a:lnL w="12700" cap="flat" cmpd="sng" algn="ctr">
                      <a:solidFill>
                        <a:schemeClr val="tx1"/>
                      </a:solidFill>
                      <a:prstDash val="solid"/>
                      <a:round/>
                      <a:headEnd type="none" w="med" len="med"/>
                      <a:tailEnd type="none" w="med" len="med"/>
                    </a:lnL>
                    <a:lnR>
                      <a:noFill/>
                    </a:lnR>
                    <a:lnT>
                      <a:noFill/>
                    </a:lnT>
                    <a:lnB>
                      <a:noFill/>
                    </a:lnB>
                    <a:noFill/>
                  </a:tcPr>
                </a:tc>
                <a:tc>
                  <a:txBody>
                    <a:bodyPr/>
                    <a:lstStyle/>
                    <a:p>
                      <a:pPr marL="85725" indent="0" algn="ctr">
                        <a:lnSpc>
                          <a:spcPts val="1200"/>
                        </a:lnSpc>
                        <a:spcBef>
                          <a:spcPct val="0"/>
                        </a:spcBef>
                        <a:spcAft>
                          <a:spcPct val="0"/>
                        </a:spcAft>
                      </a:pPr>
                      <a:r>
                        <a:rPr lang="en-US" altLang="zh-CN" sz="1200">
                          <a:solidFill>
                            <a:srgbClr val="000000"/>
                          </a:solidFill>
                          <a:latin typeface="Arial" panose="020B0604020202020204"/>
                          <a:ea typeface="Arial" panose="020B0604020202020204"/>
                        </a:rPr>
                        <a:t>20</a:t>
                      </a:r>
                    </a:p>
                  </a:txBody>
                  <a:tcPr marL="68580" marR="68580" marT="0" marB="0" anchor="ctr">
                    <a:lnL>
                      <a:noFill/>
                    </a:lnL>
                    <a:lnR>
                      <a:noFill/>
                    </a:lnR>
                    <a:lnT>
                      <a:noFill/>
                    </a:lnT>
                    <a:lnB>
                      <a:noFill/>
                    </a:lnB>
                    <a:noFill/>
                  </a:tcPr>
                </a:tc>
                <a:tc>
                  <a:txBody>
                    <a:bodyPr/>
                    <a:lstStyle/>
                    <a:p>
                      <a:pPr marL="85725" indent="0" algn="ctr">
                        <a:lnSpc>
                          <a:spcPts val="1200"/>
                        </a:lnSpc>
                        <a:spcBef>
                          <a:spcPct val="0"/>
                        </a:spcBef>
                        <a:spcAft>
                          <a:spcPct val="0"/>
                        </a:spcAft>
                      </a:pPr>
                      <a:r>
                        <a:rPr lang="en-US" altLang="zh-CN" sz="1200" dirty="0">
                          <a:solidFill>
                            <a:srgbClr val="000000"/>
                          </a:solidFill>
                          <a:latin typeface="Arial" panose="020B0604020202020204"/>
                          <a:ea typeface="Arial" panose="020B0604020202020204"/>
                        </a:rPr>
                        <a:t>6</a:t>
                      </a:r>
                    </a:p>
                  </a:txBody>
                  <a:tcPr marL="68580" marR="68580" marT="0" marB="0" anchor="ctr">
                    <a:lnL>
                      <a:noFill/>
                    </a:lnL>
                    <a:lnR>
                      <a:noFill/>
                    </a:lnR>
                    <a:lnT>
                      <a:noFill/>
                    </a:lnT>
                    <a:lnB>
                      <a:noFill/>
                    </a:lnB>
                    <a:noFill/>
                  </a:tcPr>
                </a:tc>
                <a:tc>
                  <a:txBody>
                    <a:bodyPr/>
                    <a:lstStyle/>
                    <a:p>
                      <a:pPr marL="85725" indent="0" algn="ctr">
                        <a:lnSpc>
                          <a:spcPts val="1200"/>
                        </a:lnSpc>
                        <a:spcBef>
                          <a:spcPct val="0"/>
                        </a:spcBef>
                        <a:spcAft>
                          <a:spcPct val="0"/>
                        </a:spcAft>
                      </a:pPr>
                      <a:r>
                        <a:rPr lang="en-US" altLang="zh-CN" sz="1200" dirty="0">
                          <a:solidFill>
                            <a:srgbClr val="000000"/>
                          </a:solidFill>
                          <a:latin typeface="Arial" panose="020B0604020202020204"/>
                          <a:ea typeface="Arial" panose="020B0604020202020204"/>
                        </a:rPr>
                        <a:t>14</a:t>
                      </a:r>
                    </a:p>
                  </a:txBody>
                  <a:tcPr marL="68580" marR="68580" marT="0" marB="0" anchor="ctr">
                    <a:lnL>
                      <a:noFill/>
                    </a:lnL>
                    <a:lnR>
                      <a:noFill/>
                    </a:lnR>
                    <a:lnT>
                      <a:noFill/>
                    </a:lnT>
                    <a:lnB>
                      <a:noFill/>
                    </a:lnB>
                    <a:noFill/>
                  </a:tcPr>
                </a:tc>
                <a:tc>
                  <a:txBody>
                    <a:bodyPr/>
                    <a:lstStyle/>
                    <a:p>
                      <a:pPr marL="85725" indent="0" algn="ctr">
                        <a:lnSpc>
                          <a:spcPts val="1200"/>
                        </a:lnSpc>
                        <a:spcBef>
                          <a:spcPct val="0"/>
                        </a:spcBef>
                        <a:spcAft>
                          <a:spcPct val="0"/>
                        </a:spcAft>
                      </a:pPr>
                      <a:r>
                        <a:rPr lang="en-US" altLang="zh-CN" sz="1200" dirty="0">
                          <a:solidFill>
                            <a:srgbClr val="000000"/>
                          </a:solidFill>
                          <a:latin typeface="Arial" panose="020B0604020202020204"/>
                          <a:ea typeface="微软雅黑" panose="020B0503020204020204" charset="-122"/>
                        </a:rPr>
                        <a:t> </a:t>
                      </a:r>
                    </a:p>
                  </a:txBody>
                  <a:tcPr marL="68580" marR="68580" marT="0" marB="0" anchor="ctr">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10013"/>
                  </a:ext>
                </a:extLst>
              </a:tr>
              <a:tr h="198755">
                <a:tc>
                  <a:txBody>
                    <a:bodyPr/>
                    <a:lstStyle/>
                    <a:p>
                      <a:pPr marL="85725" indent="0" algn="ctr">
                        <a:lnSpc>
                          <a:spcPts val="1200"/>
                        </a:lnSpc>
                        <a:spcBef>
                          <a:spcPct val="0"/>
                        </a:spcBef>
                        <a:spcAft>
                          <a:spcPct val="0"/>
                        </a:spcAft>
                      </a:pPr>
                      <a:r>
                        <a:rPr lang="en-US" altLang="zh-CN" sz="1200" dirty="0">
                          <a:solidFill>
                            <a:srgbClr val="000000"/>
                          </a:solidFill>
                          <a:latin typeface="Arial" panose="020B0604020202020204"/>
                          <a:ea typeface="Arial" panose="020B0604020202020204"/>
                        </a:rPr>
                        <a:t>T2</a:t>
                      </a:r>
                    </a:p>
                  </a:txBody>
                  <a:tcPr marL="68580" marR="68580" marT="0" marB="0" anchor="b">
                    <a:lnL w="12700" cap="flat" cmpd="sng" algn="ctr">
                      <a:solidFill>
                        <a:schemeClr val="tx1"/>
                      </a:solidFill>
                      <a:prstDash val="solid"/>
                      <a:round/>
                      <a:headEnd type="none" w="med" len="med"/>
                      <a:tailEnd type="none" w="med" len="med"/>
                    </a:lnL>
                    <a:lnR>
                      <a:noFill/>
                    </a:lnR>
                    <a:lnT>
                      <a:noFill/>
                    </a:lnT>
                    <a:lnB>
                      <a:noFill/>
                    </a:lnB>
                    <a:noFill/>
                  </a:tcPr>
                </a:tc>
                <a:tc>
                  <a:txBody>
                    <a:bodyPr/>
                    <a:lstStyle/>
                    <a:p>
                      <a:pPr marL="85725" indent="0" algn="ctr">
                        <a:lnSpc>
                          <a:spcPts val="1200"/>
                        </a:lnSpc>
                        <a:spcBef>
                          <a:spcPct val="0"/>
                        </a:spcBef>
                        <a:spcAft>
                          <a:spcPct val="0"/>
                        </a:spcAft>
                      </a:pPr>
                      <a:r>
                        <a:rPr lang="en-US" altLang="zh-CN" sz="1200">
                          <a:solidFill>
                            <a:srgbClr val="000000"/>
                          </a:solidFill>
                          <a:latin typeface="Arial" panose="020B0604020202020204"/>
                          <a:ea typeface="Arial" panose="020B0604020202020204"/>
                        </a:rPr>
                        <a:t>82</a:t>
                      </a:r>
                    </a:p>
                  </a:txBody>
                  <a:tcPr marL="68580" marR="68580" marT="0" marB="0" anchor="ctr">
                    <a:lnL>
                      <a:noFill/>
                    </a:lnL>
                    <a:lnR>
                      <a:noFill/>
                    </a:lnR>
                    <a:lnT>
                      <a:noFill/>
                    </a:lnT>
                    <a:lnB>
                      <a:noFill/>
                    </a:lnB>
                    <a:noFill/>
                  </a:tcPr>
                </a:tc>
                <a:tc>
                  <a:txBody>
                    <a:bodyPr/>
                    <a:lstStyle/>
                    <a:p>
                      <a:pPr marL="85725" indent="0" algn="ctr">
                        <a:lnSpc>
                          <a:spcPts val="1200"/>
                        </a:lnSpc>
                        <a:spcBef>
                          <a:spcPct val="0"/>
                        </a:spcBef>
                        <a:spcAft>
                          <a:spcPct val="0"/>
                        </a:spcAft>
                      </a:pPr>
                      <a:r>
                        <a:rPr lang="en-US" altLang="zh-CN" sz="1200">
                          <a:solidFill>
                            <a:srgbClr val="000000"/>
                          </a:solidFill>
                          <a:latin typeface="Arial" panose="020B0604020202020204"/>
                          <a:ea typeface="Arial" panose="020B0604020202020204"/>
                        </a:rPr>
                        <a:t>31</a:t>
                      </a:r>
                    </a:p>
                  </a:txBody>
                  <a:tcPr marL="68580" marR="68580" marT="0" marB="0" anchor="ctr">
                    <a:lnL>
                      <a:noFill/>
                    </a:lnL>
                    <a:lnR>
                      <a:noFill/>
                    </a:lnR>
                    <a:lnT>
                      <a:noFill/>
                    </a:lnT>
                    <a:lnB>
                      <a:noFill/>
                    </a:lnB>
                    <a:noFill/>
                  </a:tcPr>
                </a:tc>
                <a:tc>
                  <a:txBody>
                    <a:bodyPr/>
                    <a:lstStyle/>
                    <a:p>
                      <a:pPr marL="85725" indent="0" algn="ctr">
                        <a:lnSpc>
                          <a:spcPts val="1200"/>
                        </a:lnSpc>
                        <a:spcBef>
                          <a:spcPct val="0"/>
                        </a:spcBef>
                        <a:spcAft>
                          <a:spcPct val="0"/>
                        </a:spcAft>
                      </a:pPr>
                      <a:r>
                        <a:rPr lang="en-US" altLang="zh-CN" sz="1200">
                          <a:solidFill>
                            <a:srgbClr val="000000"/>
                          </a:solidFill>
                          <a:latin typeface="Arial" panose="020B0604020202020204"/>
                          <a:ea typeface="Arial" panose="020B0604020202020204"/>
                        </a:rPr>
                        <a:t>51</a:t>
                      </a:r>
                    </a:p>
                  </a:txBody>
                  <a:tcPr marL="68580" marR="68580" marT="0" marB="0" anchor="ctr">
                    <a:lnL>
                      <a:noFill/>
                    </a:lnL>
                    <a:lnR>
                      <a:noFill/>
                    </a:lnR>
                    <a:lnT>
                      <a:noFill/>
                    </a:lnT>
                    <a:lnB>
                      <a:noFill/>
                    </a:lnB>
                    <a:noFill/>
                  </a:tcPr>
                </a:tc>
                <a:tc>
                  <a:txBody>
                    <a:bodyPr/>
                    <a:lstStyle/>
                    <a:p>
                      <a:pPr marL="85725" indent="0" algn="ctr">
                        <a:lnSpc>
                          <a:spcPts val="1200"/>
                        </a:lnSpc>
                        <a:spcBef>
                          <a:spcPct val="0"/>
                        </a:spcBef>
                        <a:spcAft>
                          <a:spcPct val="0"/>
                        </a:spcAft>
                      </a:pPr>
                      <a:r>
                        <a:rPr lang="en-US" altLang="zh-CN" sz="1200" dirty="0">
                          <a:solidFill>
                            <a:srgbClr val="000000"/>
                          </a:solidFill>
                          <a:latin typeface="Arial" panose="020B0604020202020204"/>
                          <a:ea typeface="微软雅黑" panose="020B0503020204020204" charset="-122"/>
                        </a:rPr>
                        <a:t> </a:t>
                      </a:r>
                    </a:p>
                  </a:txBody>
                  <a:tcPr marL="68580" marR="68580" marT="0" marB="0" anchor="ctr">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10014"/>
                  </a:ext>
                </a:extLst>
              </a:tr>
              <a:tr h="198755">
                <a:tc>
                  <a:txBody>
                    <a:bodyPr/>
                    <a:lstStyle/>
                    <a:p>
                      <a:pPr marL="85725" indent="0" algn="ctr">
                        <a:lnSpc>
                          <a:spcPts val="1200"/>
                        </a:lnSpc>
                        <a:spcBef>
                          <a:spcPct val="0"/>
                        </a:spcBef>
                        <a:spcAft>
                          <a:spcPct val="0"/>
                        </a:spcAft>
                      </a:pPr>
                      <a:r>
                        <a:rPr lang="en-US" altLang="zh-CN" sz="1200" dirty="0">
                          <a:solidFill>
                            <a:srgbClr val="000000"/>
                          </a:solidFill>
                          <a:latin typeface="Arial" panose="020B0604020202020204"/>
                          <a:ea typeface="Arial" panose="020B0604020202020204"/>
                        </a:rPr>
                        <a:t>T3</a:t>
                      </a:r>
                    </a:p>
                  </a:txBody>
                  <a:tcPr marL="68580" marR="68580" marT="0" marB="0" anchor="b">
                    <a:lnL w="12700" cap="flat" cmpd="sng" algn="ctr">
                      <a:solidFill>
                        <a:schemeClr val="tx1"/>
                      </a:solidFill>
                      <a:prstDash val="solid"/>
                      <a:round/>
                      <a:headEnd type="none" w="med" len="med"/>
                      <a:tailEnd type="none" w="med" len="med"/>
                    </a:lnL>
                    <a:lnR>
                      <a:noFill/>
                    </a:lnR>
                    <a:lnT>
                      <a:noFill/>
                    </a:lnT>
                    <a:lnB w="6350" cap="flat" cmpd="sng">
                      <a:solidFill>
                        <a:srgbClr val="000008"/>
                      </a:solidFill>
                      <a:prstDash val="solid"/>
                      <a:headEnd type="none" w="med" len="med"/>
                      <a:tailEnd type="none" w="med" len="med"/>
                    </a:lnB>
                    <a:noFill/>
                  </a:tcPr>
                </a:tc>
                <a:tc>
                  <a:txBody>
                    <a:bodyPr/>
                    <a:lstStyle/>
                    <a:p>
                      <a:pPr marL="85725" indent="0" algn="ctr">
                        <a:lnSpc>
                          <a:spcPts val="1200"/>
                        </a:lnSpc>
                        <a:spcBef>
                          <a:spcPct val="0"/>
                        </a:spcBef>
                        <a:spcAft>
                          <a:spcPct val="0"/>
                        </a:spcAft>
                      </a:pPr>
                      <a:r>
                        <a:rPr lang="en-US" altLang="zh-CN" sz="1200">
                          <a:solidFill>
                            <a:srgbClr val="000000"/>
                          </a:solidFill>
                          <a:latin typeface="Arial" panose="020B0604020202020204"/>
                          <a:ea typeface="Arial" panose="020B0604020202020204"/>
                        </a:rPr>
                        <a:t>31</a:t>
                      </a:r>
                    </a:p>
                  </a:txBody>
                  <a:tcPr marL="68580" marR="68580" marT="0" marB="0" anchor="ctr">
                    <a:lnL>
                      <a:noFill/>
                    </a:lnL>
                    <a:lnR>
                      <a:noFill/>
                    </a:lnR>
                    <a:lnT>
                      <a:noFill/>
                    </a:lnT>
                    <a:lnB w="6350" cap="flat" cmpd="sng">
                      <a:solidFill>
                        <a:srgbClr val="000008"/>
                      </a:solidFill>
                      <a:prstDash val="solid"/>
                      <a:headEnd type="none" w="med" len="med"/>
                      <a:tailEnd type="none" w="med" len="med"/>
                    </a:lnB>
                    <a:noFill/>
                  </a:tcPr>
                </a:tc>
                <a:tc>
                  <a:txBody>
                    <a:bodyPr/>
                    <a:lstStyle/>
                    <a:p>
                      <a:pPr marL="85725" indent="0" algn="ctr">
                        <a:lnSpc>
                          <a:spcPts val="1200"/>
                        </a:lnSpc>
                        <a:spcBef>
                          <a:spcPct val="0"/>
                        </a:spcBef>
                        <a:spcAft>
                          <a:spcPct val="0"/>
                        </a:spcAft>
                      </a:pPr>
                      <a:r>
                        <a:rPr lang="en-US" altLang="zh-CN" sz="1200" dirty="0">
                          <a:solidFill>
                            <a:srgbClr val="000000"/>
                          </a:solidFill>
                          <a:latin typeface="Arial" panose="020B0604020202020204"/>
                          <a:ea typeface="Arial" panose="020B0604020202020204"/>
                        </a:rPr>
                        <a:t>15</a:t>
                      </a:r>
                    </a:p>
                  </a:txBody>
                  <a:tcPr marL="68580" marR="68580" marT="0" marB="0" anchor="ctr">
                    <a:lnL>
                      <a:noFill/>
                    </a:lnL>
                    <a:lnR>
                      <a:noFill/>
                    </a:lnR>
                    <a:lnT>
                      <a:noFill/>
                    </a:lnT>
                    <a:lnB w="6350" cap="flat" cmpd="sng">
                      <a:solidFill>
                        <a:srgbClr val="000008"/>
                      </a:solidFill>
                      <a:prstDash val="solid"/>
                      <a:headEnd type="none" w="med" len="med"/>
                      <a:tailEnd type="none" w="med" len="med"/>
                    </a:lnB>
                    <a:noFill/>
                  </a:tcPr>
                </a:tc>
                <a:tc>
                  <a:txBody>
                    <a:bodyPr/>
                    <a:lstStyle/>
                    <a:p>
                      <a:pPr marL="85725" indent="0" algn="ctr">
                        <a:lnSpc>
                          <a:spcPts val="1200"/>
                        </a:lnSpc>
                        <a:spcBef>
                          <a:spcPct val="0"/>
                        </a:spcBef>
                        <a:spcAft>
                          <a:spcPct val="0"/>
                        </a:spcAft>
                      </a:pPr>
                      <a:r>
                        <a:rPr lang="en-US" altLang="zh-CN" sz="1200">
                          <a:solidFill>
                            <a:srgbClr val="000000"/>
                          </a:solidFill>
                          <a:latin typeface="Arial" panose="020B0604020202020204"/>
                          <a:ea typeface="Arial" panose="020B0604020202020204"/>
                        </a:rPr>
                        <a:t>16</a:t>
                      </a:r>
                    </a:p>
                  </a:txBody>
                  <a:tcPr marL="68580" marR="68580" marT="0" marB="0" anchor="ctr">
                    <a:lnL>
                      <a:noFill/>
                    </a:lnL>
                    <a:lnR>
                      <a:noFill/>
                    </a:lnR>
                    <a:lnT>
                      <a:noFill/>
                    </a:lnT>
                    <a:lnB w="6350" cap="flat" cmpd="sng">
                      <a:solidFill>
                        <a:srgbClr val="000008"/>
                      </a:solidFill>
                      <a:prstDash val="solid"/>
                      <a:headEnd type="none" w="med" len="med"/>
                      <a:tailEnd type="none" w="med" len="med"/>
                    </a:lnB>
                    <a:noFill/>
                  </a:tcPr>
                </a:tc>
                <a:tc>
                  <a:txBody>
                    <a:bodyPr/>
                    <a:lstStyle/>
                    <a:p>
                      <a:pPr marL="85725" indent="0" algn="ctr">
                        <a:lnSpc>
                          <a:spcPts val="1200"/>
                        </a:lnSpc>
                        <a:spcBef>
                          <a:spcPct val="0"/>
                        </a:spcBef>
                        <a:spcAft>
                          <a:spcPct val="0"/>
                        </a:spcAft>
                      </a:pPr>
                      <a:r>
                        <a:rPr lang="en-US" altLang="zh-CN" sz="1200" dirty="0">
                          <a:solidFill>
                            <a:srgbClr val="000000"/>
                          </a:solidFill>
                          <a:latin typeface="Arial" panose="020B0604020202020204"/>
                          <a:ea typeface="微软雅黑" panose="020B0503020204020204" charset="-122"/>
                        </a:rPr>
                        <a:t> </a:t>
                      </a:r>
                    </a:p>
                  </a:txBody>
                  <a:tcPr marL="68580" marR="68580" marT="0" marB="0" anchor="ctr">
                    <a:lnL>
                      <a:noFill/>
                    </a:lnL>
                    <a:lnR w="12700" cap="flat" cmpd="sng" algn="ctr">
                      <a:solidFill>
                        <a:schemeClr val="tx1"/>
                      </a:solidFill>
                      <a:prstDash val="solid"/>
                      <a:round/>
                      <a:headEnd type="none" w="med" len="med"/>
                      <a:tailEnd type="none" w="med" len="med"/>
                    </a:lnR>
                    <a:lnT>
                      <a:noFill/>
                    </a:lnT>
                    <a:lnB w="6350" cap="flat" cmpd="sng">
                      <a:solidFill>
                        <a:srgbClr val="000008"/>
                      </a:solidFill>
                      <a:prstDash val="solid"/>
                      <a:headEnd type="none" w="med" len="med"/>
                      <a:tailEnd type="none" w="med" len="med"/>
                    </a:lnB>
                    <a:noFill/>
                  </a:tcPr>
                </a:tc>
                <a:extLst>
                  <a:ext uri="{0D108BD9-81ED-4DB2-BD59-A6C34878D82A}">
                    <a16:rowId xmlns:a16="http://schemas.microsoft.com/office/drawing/2014/main" val="10015"/>
                  </a:ext>
                </a:extLst>
              </a:tr>
              <a:tr h="202565">
                <a:tc>
                  <a:txBody>
                    <a:bodyPr/>
                    <a:lstStyle/>
                    <a:p>
                      <a:pPr marL="85725" indent="0" algn="ctr">
                        <a:lnSpc>
                          <a:spcPts val="1200"/>
                        </a:lnSpc>
                        <a:spcBef>
                          <a:spcPct val="0"/>
                        </a:spcBef>
                        <a:spcAft>
                          <a:spcPct val="0"/>
                        </a:spcAft>
                      </a:pPr>
                      <a:r>
                        <a:rPr lang="en-US" altLang="zh-CN" sz="1200" dirty="0">
                          <a:latin typeface="Arial" panose="020B0604020202020204"/>
                          <a:ea typeface="微软雅黑" panose="020B0503020204020204" charset="-122"/>
                        </a:rPr>
                        <a:t>Nodal Staging</a:t>
                      </a:r>
                      <a:r>
                        <a:rPr lang="zh-CN" sz="1200" dirty="0">
                          <a:latin typeface="Arial" panose="020B0604020202020204"/>
                          <a:ea typeface="微软雅黑" panose="020B0503020204020204" charset="-122"/>
                        </a:rPr>
                        <a:t>（</a:t>
                      </a:r>
                      <a:r>
                        <a:rPr lang="en-US" altLang="zh-CN" sz="1200" dirty="0">
                          <a:latin typeface="Arial" panose="020B0604020202020204"/>
                          <a:ea typeface="Arial" panose="020B0604020202020204"/>
                        </a:rPr>
                        <a:t>N</a:t>
                      </a:r>
                      <a:r>
                        <a:rPr lang="zh-CN" sz="1200" dirty="0">
                          <a:latin typeface="Arial" panose="020B0604020202020204"/>
                          <a:ea typeface="微软雅黑" panose="020B0503020204020204" charset="-122"/>
                        </a:rPr>
                        <a:t>）</a:t>
                      </a:r>
                      <a:endParaRPr lang="zh-CN" sz="1200" dirty="0">
                        <a:solidFill>
                          <a:srgbClr val="000000"/>
                        </a:solidFill>
                        <a:latin typeface="Arial" panose="020B0604020202020204"/>
                        <a:ea typeface="微软雅黑" panose="020B0503020204020204" charset="-122"/>
                      </a:endParaRPr>
                    </a:p>
                  </a:txBody>
                  <a:tcPr marL="68580" marR="68580" marT="0" marB="0" anchor="b">
                    <a:lnL w="12700" cap="flat" cmpd="sng" algn="ctr">
                      <a:solidFill>
                        <a:schemeClr val="tx1"/>
                      </a:solidFill>
                      <a:prstDash val="solid"/>
                      <a:round/>
                      <a:headEnd type="none" w="med" len="med"/>
                      <a:tailEnd type="none" w="med" len="med"/>
                    </a:lnL>
                    <a:lnR>
                      <a:noFill/>
                    </a:lnR>
                    <a:lnT w="6350" cap="flat" cmpd="sng">
                      <a:solidFill>
                        <a:srgbClr val="000008"/>
                      </a:solidFill>
                      <a:prstDash val="solid"/>
                      <a:headEnd type="none" w="med" len="med"/>
                      <a:tailEnd type="none" w="med" len="med"/>
                    </a:lnT>
                    <a:lnB>
                      <a:noFill/>
                    </a:lnB>
                    <a:noFill/>
                  </a:tcPr>
                </a:tc>
                <a:tc>
                  <a:txBody>
                    <a:bodyPr/>
                    <a:lstStyle/>
                    <a:p>
                      <a:pPr marL="85725" indent="0" algn="ctr">
                        <a:lnSpc>
                          <a:spcPts val="1200"/>
                        </a:lnSpc>
                        <a:spcBef>
                          <a:spcPct val="0"/>
                        </a:spcBef>
                        <a:spcAft>
                          <a:spcPct val="0"/>
                        </a:spcAft>
                      </a:pPr>
                      <a:r>
                        <a:rPr lang="en-US" altLang="zh-CN" sz="1200">
                          <a:solidFill>
                            <a:srgbClr val="000000"/>
                          </a:solidFill>
                          <a:latin typeface="Arial" panose="020B0604020202020204"/>
                          <a:ea typeface="微软雅黑" panose="020B0503020204020204" charset="-122"/>
                        </a:rPr>
                        <a:t> </a:t>
                      </a:r>
                    </a:p>
                  </a:txBody>
                  <a:tcPr marL="68580" marR="68580" marT="0" marB="0" anchor="ctr">
                    <a:lnL>
                      <a:noFill/>
                    </a:lnL>
                    <a:lnR>
                      <a:noFill/>
                    </a:lnR>
                    <a:lnT w="6350" cap="flat" cmpd="sng">
                      <a:solidFill>
                        <a:srgbClr val="000008"/>
                      </a:solidFill>
                      <a:prstDash val="solid"/>
                      <a:headEnd type="none" w="med" len="med"/>
                      <a:tailEnd type="none" w="med" len="med"/>
                    </a:lnT>
                    <a:lnB>
                      <a:noFill/>
                    </a:lnB>
                    <a:noFill/>
                  </a:tcPr>
                </a:tc>
                <a:tc>
                  <a:txBody>
                    <a:bodyPr/>
                    <a:lstStyle/>
                    <a:p>
                      <a:pPr marL="85725" indent="0" algn="ctr">
                        <a:lnSpc>
                          <a:spcPts val="1200"/>
                        </a:lnSpc>
                        <a:spcBef>
                          <a:spcPct val="0"/>
                        </a:spcBef>
                        <a:spcAft>
                          <a:spcPct val="0"/>
                        </a:spcAft>
                      </a:pPr>
                      <a:r>
                        <a:rPr lang="en-US" altLang="zh-CN" sz="1200">
                          <a:solidFill>
                            <a:srgbClr val="000000"/>
                          </a:solidFill>
                          <a:latin typeface="Arial" panose="020B0604020202020204"/>
                          <a:ea typeface="微软雅黑" panose="020B0503020204020204" charset="-122"/>
                        </a:rPr>
                        <a:t> </a:t>
                      </a:r>
                    </a:p>
                  </a:txBody>
                  <a:tcPr marL="68580" marR="68580" marT="0" marB="0" anchor="ctr">
                    <a:lnL>
                      <a:noFill/>
                    </a:lnL>
                    <a:lnR>
                      <a:noFill/>
                    </a:lnR>
                    <a:lnT w="6350" cap="flat" cmpd="sng">
                      <a:solidFill>
                        <a:srgbClr val="000008"/>
                      </a:solidFill>
                      <a:prstDash val="solid"/>
                      <a:headEnd type="none" w="med" len="med"/>
                      <a:tailEnd type="none" w="med" len="med"/>
                    </a:lnT>
                    <a:lnB>
                      <a:noFill/>
                    </a:lnB>
                    <a:noFill/>
                  </a:tcPr>
                </a:tc>
                <a:tc>
                  <a:txBody>
                    <a:bodyPr/>
                    <a:lstStyle/>
                    <a:p>
                      <a:pPr marL="85725" indent="0" algn="ctr">
                        <a:lnSpc>
                          <a:spcPts val="1200"/>
                        </a:lnSpc>
                        <a:spcBef>
                          <a:spcPct val="0"/>
                        </a:spcBef>
                        <a:spcAft>
                          <a:spcPct val="0"/>
                        </a:spcAft>
                      </a:pPr>
                      <a:r>
                        <a:rPr lang="en-US" altLang="zh-CN" sz="1200">
                          <a:solidFill>
                            <a:srgbClr val="000000"/>
                          </a:solidFill>
                          <a:latin typeface="Arial" panose="020B0604020202020204"/>
                          <a:ea typeface="微软雅黑" panose="020B0503020204020204" charset="-122"/>
                        </a:rPr>
                        <a:t> </a:t>
                      </a:r>
                    </a:p>
                  </a:txBody>
                  <a:tcPr marL="68580" marR="68580" marT="0" marB="0" anchor="ctr">
                    <a:lnL>
                      <a:noFill/>
                    </a:lnL>
                    <a:lnR>
                      <a:noFill/>
                    </a:lnR>
                    <a:lnT w="6350" cap="flat" cmpd="sng">
                      <a:solidFill>
                        <a:srgbClr val="000008"/>
                      </a:solidFill>
                      <a:prstDash val="solid"/>
                      <a:headEnd type="none" w="med" len="med"/>
                      <a:tailEnd type="none" w="med" len="med"/>
                    </a:lnT>
                    <a:lnB>
                      <a:noFill/>
                    </a:lnB>
                    <a:noFill/>
                  </a:tcPr>
                </a:tc>
                <a:tc>
                  <a:txBody>
                    <a:bodyPr/>
                    <a:lstStyle/>
                    <a:p>
                      <a:pPr marL="85725" indent="0" algn="ctr">
                        <a:lnSpc>
                          <a:spcPts val="1200"/>
                        </a:lnSpc>
                        <a:spcBef>
                          <a:spcPct val="0"/>
                        </a:spcBef>
                        <a:spcAft>
                          <a:spcPct val="0"/>
                        </a:spcAft>
                      </a:pPr>
                      <a:r>
                        <a:rPr lang="en-US" altLang="zh-CN" sz="1200" dirty="0">
                          <a:solidFill>
                            <a:srgbClr val="000000"/>
                          </a:solidFill>
                          <a:latin typeface="Arial" panose="020B0604020202020204"/>
                          <a:ea typeface="Arial" panose="020B0604020202020204"/>
                        </a:rPr>
                        <a:t>0.723</a:t>
                      </a:r>
                    </a:p>
                  </a:txBody>
                  <a:tcPr marL="68580" marR="68580" marT="0" marB="0" anchor="ctr">
                    <a:lnL>
                      <a:noFill/>
                    </a:lnL>
                    <a:lnR w="12700" cap="flat" cmpd="sng" algn="ctr">
                      <a:solidFill>
                        <a:schemeClr val="tx1"/>
                      </a:solidFill>
                      <a:prstDash val="solid"/>
                      <a:round/>
                      <a:headEnd type="none" w="med" len="med"/>
                      <a:tailEnd type="none" w="med" len="med"/>
                    </a:lnR>
                    <a:lnT w="6350" cap="flat" cmpd="sng">
                      <a:solidFill>
                        <a:srgbClr val="000008"/>
                      </a:solidFill>
                      <a:prstDash val="solid"/>
                      <a:headEnd type="none" w="med" len="med"/>
                      <a:tailEnd type="none" w="med" len="med"/>
                    </a:lnT>
                    <a:lnB>
                      <a:noFill/>
                    </a:lnB>
                    <a:noFill/>
                  </a:tcPr>
                </a:tc>
                <a:extLst>
                  <a:ext uri="{0D108BD9-81ED-4DB2-BD59-A6C34878D82A}">
                    <a16:rowId xmlns:a16="http://schemas.microsoft.com/office/drawing/2014/main" val="10016"/>
                  </a:ext>
                </a:extLst>
              </a:tr>
              <a:tr h="198755">
                <a:tc>
                  <a:txBody>
                    <a:bodyPr/>
                    <a:lstStyle/>
                    <a:p>
                      <a:pPr marL="85725" indent="0" algn="ctr">
                        <a:lnSpc>
                          <a:spcPts val="1200"/>
                        </a:lnSpc>
                        <a:spcBef>
                          <a:spcPct val="0"/>
                        </a:spcBef>
                        <a:spcAft>
                          <a:spcPct val="0"/>
                        </a:spcAft>
                      </a:pPr>
                      <a:r>
                        <a:rPr lang="en-US" altLang="zh-CN" sz="1200" dirty="0">
                          <a:solidFill>
                            <a:srgbClr val="000000"/>
                          </a:solidFill>
                          <a:latin typeface="Arial" panose="020B0604020202020204"/>
                          <a:ea typeface="Arial" panose="020B0604020202020204"/>
                        </a:rPr>
                        <a:t>N0</a:t>
                      </a:r>
                    </a:p>
                  </a:txBody>
                  <a:tcPr marL="68580" marR="68580" marT="0" marB="0" anchor="b">
                    <a:lnL w="12700" cap="flat" cmpd="sng" algn="ctr">
                      <a:solidFill>
                        <a:schemeClr val="tx1"/>
                      </a:solidFill>
                      <a:prstDash val="solid"/>
                      <a:round/>
                      <a:headEnd type="none" w="med" len="med"/>
                      <a:tailEnd type="none" w="med" len="med"/>
                    </a:lnL>
                    <a:lnR>
                      <a:noFill/>
                    </a:lnR>
                    <a:lnT>
                      <a:noFill/>
                    </a:lnT>
                    <a:lnB>
                      <a:noFill/>
                    </a:lnB>
                    <a:noFill/>
                  </a:tcPr>
                </a:tc>
                <a:tc>
                  <a:txBody>
                    <a:bodyPr/>
                    <a:lstStyle/>
                    <a:p>
                      <a:pPr marL="85725" indent="0" algn="ctr">
                        <a:lnSpc>
                          <a:spcPts val="1200"/>
                        </a:lnSpc>
                        <a:spcBef>
                          <a:spcPct val="0"/>
                        </a:spcBef>
                        <a:spcAft>
                          <a:spcPct val="0"/>
                        </a:spcAft>
                      </a:pPr>
                      <a:r>
                        <a:rPr lang="en-US" altLang="zh-CN" sz="1200">
                          <a:solidFill>
                            <a:srgbClr val="000000"/>
                          </a:solidFill>
                          <a:latin typeface="Arial" panose="020B0604020202020204"/>
                          <a:ea typeface="Arial" panose="020B0604020202020204"/>
                        </a:rPr>
                        <a:t>42</a:t>
                      </a:r>
                    </a:p>
                  </a:txBody>
                  <a:tcPr marL="68580" marR="68580" marT="0" marB="0" anchor="ctr">
                    <a:lnL>
                      <a:noFill/>
                    </a:lnL>
                    <a:lnR>
                      <a:noFill/>
                    </a:lnR>
                    <a:lnT>
                      <a:noFill/>
                    </a:lnT>
                    <a:lnB>
                      <a:noFill/>
                    </a:lnB>
                    <a:noFill/>
                  </a:tcPr>
                </a:tc>
                <a:tc>
                  <a:txBody>
                    <a:bodyPr/>
                    <a:lstStyle/>
                    <a:p>
                      <a:pPr marL="85725" indent="0" algn="ctr">
                        <a:lnSpc>
                          <a:spcPts val="1200"/>
                        </a:lnSpc>
                        <a:spcBef>
                          <a:spcPct val="0"/>
                        </a:spcBef>
                        <a:spcAft>
                          <a:spcPct val="0"/>
                        </a:spcAft>
                      </a:pPr>
                      <a:r>
                        <a:rPr lang="en-US" altLang="zh-CN" sz="1200">
                          <a:solidFill>
                            <a:srgbClr val="000000"/>
                          </a:solidFill>
                          <a:latin typeface="Arial" panose="020B0604020202020204"/>
                          <a:ea typeface="Arial" panose="020B0604020202020204"/>
                        </a:rPr>
                        <a:t>16</a:t>
                      </a:r>
                    </a:p>
                  </a:txBody>
                  <a:tcPr marL="68580" marR="68580" marT="0" marB="0" anchor="ctr">
                    <a:lnL>
                      <a:noFill/>
                    </a:lnL>
                    <a:lnR>
                      <a:noFill/>
                    </a:lnR>
                    <a:lnT>
                      <a:noFill/>
                    </a:lnT>
                    <a:lnB>
                      <a:noFill/>
                    </a:lnB>
                    <a:noFill/>
                  </a:tcPr>
                </a:tc>
                <a:tc>
                  <a:txBody>
                    <a:bodyPr/>
                    <a:lstStyle/>
                    <a:p>
                      <a:pPr marL="85725" indent="0" algn="ctr">
                        <a:lnSpc>
                          <a:spcPts val="1200"/>
                        </a:lnSpc>
                        <a:spcBef>
                          <a:spcPct val="0"/>
                        </a:spcBef>
                        <a:spcAft>
                          <a:spcPct val="0"/>
                        </a:spcAft>
                      </a:pPr>
                      <a:r>
                        <a:rPr lang="en-US" altLang="zh-CN" sz="1200">
                          <a:solidFill>
                            <a:srgbClr val="000000"/>
                          </a:solidFill>
                          <a:latin typeface="Arial" panose="020B0604020202020204"/>
                          <a:ea typeface="Arial" panose="020B0604020202020204"/>
                        </a:rPr>
                        <a:t>26</a:t>
                      </a:r>
                    </a:p>
                  </a:txBody>
                  <a:tcPr marL="68580" marR="68580" marT="0" marB="0" anchor="ctr">
                    <a:lnL>
                      <a:noFill/>
                    </a:lnL>
                    <a:lnR>
                      <a:noFill/>
                    </a:lnR>
                    <a:lnT>
                      <a:noFill/>
                    </a:lnT>
                    <a:lnB>
                      <a:noFill/>
                    </a:lnB>
                    <a:noFill/>
                  </a:tcPr>
                </a:tc>
                <a:tc>
                  <a:txBody>
                    <a:bodyPr/>
                    <a:lstStyle/>
                    <a:p>
                      <a:pPr marL="85725" indent="0" algn="ctr">
                        <a:lnSpc>
                          <a:spcPts val="1200"/>
                        </a:lnSpc>
                        <a:spcBef>
                          <a:spcPct val="0"/>
                        </a:spcBef>
                        <a:spcAft>
                          <a:spcPct val="0"/>
                        </a:spcAft>
                      </a:pPr>
                      <a:r>
                        <a:rPr lang="en-US" altLang="zh-CN" sz="1200" dirty="0">
                          <a:solidFill>
                            <a:srgbClr val="000000"/>
                          </a:solidFill>
                          <a:latin typeface="Arial" panose="020B0604020202020204"/>
                          <a:ea typeface="微软雅黑" panose="020B0503020204020204" charset="-122"/>
                        </a:rPr>
                        <a:t> </a:t>
                      </a:r>
                    </a:p>
                  </a:txBody>
                  <a:tcPr marL="68580" marR="68580" marT="0" marB="0" anchor="ctr">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10017"/>
                  </a:ext>
                </a:extLst>
              </a:tr>
              <a:tr h="199390">
                <a:tc>
                  <a:txBody>
                    <a:bodyPr/>
                    <a:lstStyle/>
                    <a:p>
                      <a:pPr marL="85725" indent="0" algn="ctr">
                        <a:lnSpc>
                          <a:spcPts val="1200"/>
                        </a:lnSpc>
                        <a:spcBef>
                          <a:spcPct val="0"/>
                        </a:spcBef>
                        <a:spcAft>
                          <a:spcPct val="0"/>
                        </a:spcAft>
                      </a:pPr>
                      <a:r>
                        <a:rPr lang="en-US" altLang="zh-CN" sz="1200">
                          <a:solidFill>
                            <a:srgbClr val="000000"/>
                          </a:solidFill>
                          <a:latin typeface="Arial" panose="020B0604020202020204"/>
                          <a:ea typeface="Arial" panose="020B0604020202020204"/>
                        </a:rPr>
                        <a:t>N1</a:t>
                      </a:r>
                    </a:p>
                  </a:txBody>
                  <a:tcPr marL="68580" marR="68580" marT="0" marB="0" anchor="b">
                    <a:lnL w="12700" cap="flat" cmpd="sng" algn="ctr">
                      <a:solidFill>
                        <a:schemeClr val="tx1"/>
                      </a:solidFill>
                      <a:prstDash val="solid"/>
                      <a:round/>
                      <a:headEnd type="none" w="med" len="med"/>
                      <a:tailEnd type="none" w="med" len="med"/>
                    </a:lnL>
                    <a:lnR>
                      <a:noFill/>
                    </a:lnR>
                    <a:lnT>
                      <a:noFill/>
                    </a:lnT>
                    <a:lnB>
                      <a:noFill/>
                    </a:lnB>
                    <a:noFill/>
                  </a:tcPr>
                </a:tc>
                <a:tc>
                  <a:txBody>
                    <a:bodyPr/>
                    <a:lstStyle/>
                    <a:p>
                      <a:pPr marL="85725" indent="0" algn="ctr">
                        <a:lnSpc>
                          <a:spcPts val="1200"/>
                        </a:lnSpc>
                        <a:spcBef>
                          <a:spcPct val="0"/>
                        </a:spcBef>
                        <a:spcAft>
                          <a:spcPct val="0"/>
                        </a:spcAft>
                      </a:pPr>
                      <a:r>
                        <a:rPr lang="en-US" altLang="zh-CN" sz="1200">
                          <a:solidFill>
                            <a:srgbClr val="000000"/>
                          </a:solidFill>
                          <a:latin typeface="Arial" panose="020B0604020202020204"/>
                          <a:ea typeface="Arial" panose="020B0604020202020204"/>
                        </a:rPr>
                        <a:t>40</a:t>
                      </a:r>
                    </a:p>
                  </a:txBody>
                  <a:tcPr marL="68580" marR="68580" marT="0" marB="0" anchor="ctr">
                    <a:lnL>
                      <a:noFill/>
                    </a:lnL>
                    <a:lnR>
                      <a:noFill/>
                    </a:lnR>
                    <a:lnT>
                      <a:noFill/>
                    </a:lnT>
                    <a:lnB>
                      <a:noFill/>
                    </a:lnB>
                    <a:noFill/>
                  </a:tcPr>
                </a:tc>
                <a:tc>
                  <a:txBody>
                    <a:bodyPr/>
                    <a:lstStyle/>
                    <a:p>
                      <a:pPr marL="85725" indent="0" algn="ctr">
                        <a:lnSpc>
                          <a:spcPts val="1200"/>
                        </a:lnSpc>
                        <a:spcBef>
                          <a:spcPct val="0"/>
                        </a:spcBef>
                        <a:spcAft>
                          <a:spcPct val="0"/>
                        </a:spcAft>
                      </a:pPr>
                      <a:r>
                        <a:rPr lang="en-US" altLang="zh-CN" sz="1200">
                          <a:solidFill>
                            <a:srgbClr val="000000"/>
                          </a:solidFill>
                          <a:latin typeface="Arial" panose="020B0604020202020204"/>
                          <a:ea typeface="Arial" panose="020B0604020202020204"/>
                        </a:rPr>
                        <a:t>17</a:t>
                      </a:r>
                    </a:p>
                  </a:txBody>
                  <a:tcPr marL="68580" marR="68580" marT="0" marB="0" anchor="ctr">
                    <a:lnL>
                      <a:noFill/>
                    </a:lnL>
                    <a:lnR>
                      <a:noFill/>
                    </a:lnR>
                    <a:lnT>
                      <a:noFill/>
                    </a:lnT>
                    <a:lnB>
                      <a:noFill/>
                    </a:lnB>
                    <a:noFill/>
                  </a:tcPr>
                </a:tc>
                <a:tc>
                  <a:txBody>
                    <a:bodyPr/>
                    <a:lstStyle/>
                    <a:p>
                      <a:pPr marL="85725" indent="0" algn="ctr">
                        <a:lnSpc>
                          <a:spcPts val="1200"/>
                        </a:lnSpc>
                        <a:spcBef>
                          <a:spcPct val="0"/>
                        </a:spcBef>
                        <a:spcAft>
                          <a:spcPct val="0"/>
                        </a:spcAft>
                      </a:pPr>
                      <a:r>
                        <a:rPr lang="en-US" altLang="zh-CN" sz="1200" dirty="0">
                          <a:solidFill>
                            <a:srgbClr val="000000"/>
                          </a:solidFill>
                          <a:latin typeface="Arial" panose="020B0604020202020204"/>
                          <a:ea typeface="Arial" panose="020B0604020202020204"/>
                        </a:rPr>
                        <a:t>23</a:t>
                      </a:r>
                    </a:p>
                  </a:txBody>
                  <a:tcPr marL="68580" marR="68580" marT="0" marB="0" anchor="ctr">
                    <a:lnL>
                      <a:noFill/>
                    </a:lnL>
                    <a:lnR>
                      <a:noFill/>
                    </a:lnR>
                    <a:lnT>
                      <a:noFill/>
                    </a:lnT>
                    <a:lnB>
                      <a:noFill/>
                    </a:lnB>
                    <a:noFill/>
                  </a:tcPr>
                </a:tc>
                <a:tc>
                  <a:txBody>
                    <a:bodyPr/>
                    <a:lstStyle/>
                    <a:p>
                      <a:pPr marL="85725" indent="0" algn="ctr">
                        <a:lnSpc>
                          <a:spcPts val="1200"/>
                        </a:lnSpc>
                        <a:spcBef>
                          <a:spcPct val="0"/>
                        </a:spcBef>
                        <a:spcAft>
                          <a:spcPct val="0"/>
                        </a:spcAft>
                      </a:pPr>
                      <a:r>
                        <a:rPr lang="en-US" altLang="zh-CN" sz="1200" dirty="0">
                          <a:solidFill>
                            <a:srgbClr val="000000"/>
                          </a:solidFill>
                          <a:latin typeface="Arial" panose="020B0604020202020204"/>
                          <a:ea typeface="微软雅黑" panose="020B0503020204020204" charset="-122"/>
                        </a:rPr>
                        <a:t> </a:t>
                      </a:r>
                    </a:p>
                  </a:txBody>
                  <a:tcPr marL="68580" marR="68580" marT="0" marB="0" anchor="ctr">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10018"/>
                  </a:ext>
                </a:extLst>
              </a:tr>
              <a:tr h="188595">
                <a:tc>
                  <a:txBody>
                    <a:bodyPr/>
                    <a:lstStyle/>
                    <a:p>
                      <a:pPr marL="85725" indent="0" algn="ctr">
                        <a:lnSpc>
                          <a:spcPts val="1200"/>
                        </a:lnSpc>
                        <a:spcBef>
                          <a:spcPct val="0"/>
                        </a:spcBef>
                        <a:spcAft>
                          <a:spcPct val="0"/>
                        </a:spcAft>
                      </a:pPr>
                      <a:r>
                        <a:rPr lang="en-US" altLang="zh-CN" sz="1200" dirty="0">
                          <a:solidFill>
                            <a:srgbClr val="000000"/>
                          </a:solidFill>
                          <a:latin typeface="Arial" panose="020B0604020202020204"/>
                          <a:ea typeface="Arial" panose="020B0604020202020204"/>
                        </a:rPr>
                        <a:t>N2</a:t>
                      </a:r>
                    </a:p>
                  </a:txBody>
                  <a:tcPr marL="68580" marR="68580" marT="0" marB="0" anchor="b">
                    <a:lnL w="12700" cap="flat" cmpd="sng" algn="ctr">
                      <a:solidFill>
                        <a:schemeClr val="tx1"/>
                      </a:solidFill>
                      <a:prstDash val="solid"/>
                      <a:round/>
                      <a:headEnd type="none" w="med" len="med"/>
                      <a:tailEnd type="none" w="med" len="med"/>
                    </a:lnL>
                    <a:lnR>
                      <a:noFill/>
                    </a:lnR>
                    <a:lnT>
                      <a:noFill/>
                    </a:lnT>
                    <a:lnB>
                      <a:noFill/>
                    </a:lnB>
                    <a:noFill/>
                  </a:tcPr>
                </a:tc>
                <a:tc>
                  <a:txBody>
                    <a:bodyPr/>
                    <a:lstStyle/>
                    <a:p>
                      <a:pPr marL="85725" indent="0" algn="ctr">
                        <a:lnSpc>
                          <a:spcPts val="1200"/>
                        </a:lnSpc>
                        <a:spcBef>
                          <a:spcPct val="0"/>
                        </a:spcBef>
                        <a:spcAft>
                          <a:spcPct val="0"/>
                        </a:spcAft>
                      </a:pPr>
                      <a:r>
                        <a:rPr lang="en-US" altLang="zh-CN" sz="1200">
                          <a:solidFill>
                            <a:srgbClr val="000000"/>
                          </a:solidFill>
                          <a:latin typeface="Arial" panose="020B0604020202020204"/>
                          <a:ea typeface="Arial" panose="020B0604020202020204"/>
                        </a:rPr>
                        <a:t>46</a:t>
                      </a:r>
                    </a:p>
                  </a:txBody>
                  <a:tcPr marL="68580" marR="68580" marT="0" marB="0" anchor="ctr">
                    <a:lnL>
                      <a:noFill/>
                    </a:lnL>
                    <a:lnR>
                      <a:noFill/>
                    </a:lnR>
                    <a:lnT>
                      <a:noFill/>
                    </a:lnT>
                    <a:lnB>
                      <a:noFill/>
                    </a:lnB>
                    <a:noFill/>
                  </a:tcPr>
                </a:tc>
                <a:tc>
                  <a:txBody>
                    <a:bodyPr/>
                    <a:lstStyle/>
                    <a:p>
                      <a:pPr marL="85725" indent="0" algn="ctr">
                        <a:lnSpc>
                          <a:spcPts val="1200"/>
                        </a:lnSpc>
                        <a:spcBef>
                          <a:spcPct val="0"/>
                        </a:spcBef>
                        <a:spcAft>
                          <a:spcPct val="0"/>
                        </a:spcAft>
                      </a:pPr>
                      <a:r>
                        <a:rPr lang="en-US" altLang="zh-CN" sz="1200">
                          <a:solidFill>
                            <a:srgbClr val="000000"/>
                          </a:solidFill>
                          <a:latin typeface="Arial" panose="020B0604020202020204"/>
                          <a:ea typeface="Arial" panose="020B0604020202020204"/>
                        </a:rPr>
                        <a:t>19</a:t>
                      </a:r>
                    </a:p>
                  </a:txBody>
                  <a:tcPr marL="68580" marR="68580" marT="0" marB="0" anchor="ctr">
                    <a:lnL>
                      <a:noFill/>
                    </a:lnL>
                    <a:lnR>
                      <a:noFill/>
                    </a:lnR>
                    <a:lnT>
                      <a:noFill/>
                    </a:lnT>
                    <a:lnB>
                      <a:noFill/>
                    </a:lnB>
                    <a:noFill/>
                  </a:tcPr>
                </a:tc>
                <a:tc>
                  <a:txBody>
                    <a:bodyPr/>
                    <a:lstStyle/>
                    <a:p>
                      <a:pPr marL="85725" indent="0" algn="ctr">
                        <a:lnSpc>
                          <a:spcPts val="1200"/>
                        </a:lnSpc>
                        <a:spcBef>
                          <a:spcPct val="0"/>
                        </a:spcBef>
                        <a:spcAft>
                          <a:spcPct val="0"/>
                        </a:spcAft>
                      </a:pPr>
                      <a:r>
                        <a:rPr lang="en-US" altLang="zh-CN" sz="1200">
                          <a:solidFill>
                            <a:srgbClr val="000000"/>
                          </a:solidFill>
                          <a:latin typeface="Arial" panose="020B0604020202020204"/>
                          <a:ea typeface="Arial" panose="020B0604020202020204"/>
                        </a:rPr>
                        <a:t>27</a:t>
                      </a:r>
                    </a:p>
                  </a:txBody>
                  <a:tcPr marL="68580" marR="68580" marT="0" marB="0" anchor="ctr">
                    <a:lnL>
                      <a:noFill/>
                    </a:lnL>
                    <a:lnR>
                      <a:noFill/>
                    </a:lnR>
                    <a:lnT>
                      <a:noFill/>
                    </a:lnT>
                    <a:lnB>
                      <a:noFill/>
                    </a:lnB>
                    <a:noFill/>
                  </a:tcPr>
                </a:tc>
                <a:tc>
                  <a:txBody>
                    <a:bodyPr/>
                    <a:lstStyle/>
                    <a:p>
                      <a:pPr marL="85725" indent="0" algn="ctr">
                        <a:lnSpc>
                          <a:spcPts val="1200"/>
                        </a:lnSpc>
                        <a:spcBef>
                          <a:spcPct val="0"/>
                        </a:spcBef>
                        <a:spcAft>
                          <a:spcPct val="0"/>
                        </a:spcAft>
                      </a:pPr>
                      <a:r>
                        <a:rPr lang="en-US" altLang="zh-CN" sz="1200" dirty="0">
                          <a:solidFill>
                            <a:srgbClr val="000000"/>
                          </a:solidFill>
                          <a:latin typeface="Arial" panose="020B0604020202020204"/>
                          <a:ea typeface="微软雅黑" panose="020B0503020204020204" charset="-122"/>
                        </a:rPr>
                        <a:t> </a:t>
                      </a:r>
                    </a:p>
                  </a:txBody>
                  <a:tcPr marL="68580" marR="68580" marT="0" marB="0" anchor="ctr">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10019"/>
                  </a:ext>
                </a:extLst>
              </a:tr>
              <a:tr h="199390">
                <a:tc>
                  <a:txBody>
                    <a:bodyPr/>
                    <a:lstStyle/>
                    <a:p>
                      <a:pPr marL="85725" indent="0" algn="ctr">
                        <a:lnSpc>
                          <a:spcPts val="1200"/>
                        </a:lnSpc>
                        <a:spcBef>
                          <a:spcPct val="0"/>
                        </a:spcBef>
                        <a:spcAft>
                          <a:spcPct val="0"/>
                        </a:spcAft>
                      </a:pPr>
                      <a:r>
                        <a:rPr lang="en-US" altLang="zh-CN" sz="1200" dirty="0">
                          <a:solidFill>
                            <a:srgbClr val="000000"/>
                          </a:solidFill>
                          <a:latin typeface="Arial" panose="020B0604020202020204"/>
                          <a:ea typeface="Arial" panose="020B0604020202020204"/>
                        </a:rPr>
                        <a:t>N3</a:t>
                      </a:r>
                    </a:p>
                  </a:txBody>
                  <a:tcPr marL="68580" marR="68580" marT="0" marB="0" anchor="b">
                    <a:lnL w="12700" cap="flat" cmpd="sng" algn="ctr">
                      <a:solidFill>
                        <a:schemeClr val="tx1"/>
                      </a:solidFill>
                      <a:prstDash val="solid"/>
                      <a:round/>
                      <a:headEnd type="none" w="med" len="med"/>
                      <a:tailEnd type="none" w="med" len="med"/>
                    </a:lnL>
                    <a:lnR>
                      <a:noFill/>
                    </a:lnR>
                    <a:lnT>
                      <a:noFill/>
                    </a:lnT>
                    <a:lnB w="6350" cap="flat" cmpd="sng">
                      <a:solidFill>
                        <a:srgbClr val="000008"/>
                      </a:solidFill>
                      <a:prstDash val="solid"/>
                      <a:headEnd type="none" w="med" len="med"/>
                      <a:tailEnd type="none" w="med" len="med"/>
                    </a:lnB>
                    <a:noFill/>
                  </a:tcPr>
                </a:tc>
                <a:tc>
                  <a:txBody>
                    <a:bodyPr/>
                    <a:lstStyle/>
                    <a:p>
                      <a:pPr marL="85725" indent="0" algn="ctr">
                        <a:lnSpc>
                          <a:spcPts val="1200"/>
                        </a:lnSpc>
                        <a:spcBef>
                          <a:spcPct val="0"/>
                        </a:spcBef>
                        <a:spcAft>
                          <a:spcPct val="0"/>
                        </a:spcAft>
                      </a:pPr>
                      <a:r>
                        <a:rPr lang="en-US" altLang="zh-CN" sz="1200">
                          <a:solidFill>
                            <a:srgbClr val="000000"/>
                          </a:solidFill>
                          <a:latin typeface="Arial" panose="020B0604020202020204"/>
                          <a:ea typeface="Arial" panose="020B0604020202020204"/>
                        </a:rPr>
                        <a:t>5</a:t>
                      </a:r>
                    </a:p>
                  </a:txBody>
                  <a:tcPr marL="68580" marR="68580" marT="0" marB="0" anchor="ctr">
                    <a:lnL>
                      <a:noFill/>
                    </a:lnL>
                    <a:lnR>
                      <a:noFill/>
                    </a:lnR>
                    <a:lnT>
                      <a:noFill/>
                    </a:lnT>
                    <a:lnB w="6350" cap="flat" cmpd="sng">
                      <a:solidFill>
                        <a:srgbClr val="000008"/>
                      </a:solidFill>
                      <a:prstDash val="solid"/>
                      <a:headEnd type="none" w="med" len="med"/>
                      <a:tailEnd type="none" w="med" len="med"/>
                    </a:lnB>
                    <a:noFill/>
                  </a:tcPr>
                </a:tc>
                <a:tc>
                  <a:txBody>
                    <a:bodyPr/>
                    <a:lstStyle/>
                    <a:p>
                      <a:pPr marL="85725" indent="0" algn="ctr">
                        <a:lnSpc>
                          <a:spcPts val="1200"/>
                        </a:lnSpc>
                        <a:spcBef>
                          <a:spcPct val="0"/>
                        </a:spcBef>
                        <a:spcAft>
                          <a:spcPct val="0"/>
                        </a:spcAft>
                      </a:pPr>
                      <a:r>
                        <a:rPr lang="en-US" altLang="zh-CN" sz="1200">
                          <a:solidFill>
                            <a:srgbClr val="000000"/>
                          </a:solidFill>
                          <a:latin typeface="Arial" panose="020B0604020202020204"/>
                          <a:ea typeface="Arial" panose="020B0604020202020204"/>
                        </a:rPr>
                        <a:t>0</a:t>
                      </a:r>
                    </a:p>
                  </a:txBody>
                  <a:tcPr marL="68580" marR="68580" marT="0" marB="0" anchor="ctr">
                    <a:lnL>
                      <a:noFill/>
                    </a:lnL>
                    <a:lnR>
                      <a:noFill/>
                    </a:lnR>
                    <a:lnT>
                      <a:noFill/>
                    </a:lnT>
                    <a:lnB w="6350" cap="flat" cmpd="sng">
                      <a:solidFill>
                        <a:srgbClr val="000008"/>
                      </a:solidFill>
                      <a:prstDash val="solid"/>
                      <a:headEnd type="none" w="med" len="med"/>
                      <a:tailEnd type="none" w="med" len="med"/>
                    </a:lnB>
                    <a:noFill/>
                  </a:tcPr>
                </a:tc>
                <a:tc>
                  <a:txBody>
                    <a:bodyPr/>
                    <a:lstStyle/>
                    <a:p>
                      <a:pPr marL="85725" indent="0" algn="ctr">
                        <a:lnSpc>
                          <a:spcPts val="1200"/>
                        </a:lnSpc>
                        <a:spcBef>
                          <a:spcPct val="0"/>
                        </a:spcBef>
                        <a:spcAft>
                          <a:spcPct val="0"/>
                        </a:spcAft>
                      </a:pPr>
                      <a:r>
                        <a:rPr lang="en-US" altLang="zh-CN" sz="1200">
                          <a:solidFill>
                            <a:srgbClr val="000000"/>
                          </a:solidFill>
                          <a:latin typeface="Arial" panose="020B0604020202020204"/>
                          <a:ea typeface="Arial" panose="020B0604020202020204"/>
                        </a:rPr>
                        <a:t>5</a:t>
                      </a:r>
                    </a:p>
                  </a:txBody>
                  <a:tcPr marL="68580" marR="68580" marT="0" marB="0" anchor="ctr">
                    <a:lnL>
                      <a:noFill/>
                    </a:lnL>
                    <a:lnR>
                      <a:noFill/>
                    </a:lnR>
                    <a:lnT>
                      <a:noFill/>
                    </a:lnT>
                    <a:lnB w="6350" cap="flat" cmpd="sng">
                      <a:solidFill>
                        <a:srgbClr val="000008"/>
                      </a:solidFill>
                      <a:prstDash val="solid"/>
                      <a:headEnd type="none" w="med" len="med"/>
                      <a:tailEnd type="none" w="med" len="med"/>
                    </a:lnB>
                    <a:noFill/>
                  </a:tcPr>
                </a:tc>
                <a:tc>
                  <a:txBody>
                    <a:bodyPr/>
                    <a:lstStyle/>
                    <a:p>
                      <a:pPr marL="85725" indent="0" algn="ctr">
                        <a:lnSpc>
                          <a:spcPts val="1200"/>
                        </a:lnSpc>
                        <a:spcBef>
                          <a:spcPct val="0"/>
                        </a:spcBef>
                        <a:spcAft>
                          <a:spcPct val="0"/>
                        </a:spcAft>
                      </a:pPr>
                      <a:r>
                        <a:rPr lang="en-US" altLang="zh-CN" sz="1200" dirty="0">
                          <a:solidFill>
                            <a:srgbClr val="000000"/>
                          </a:solidFill>
                          <a:latin typeface="Arial" panose="020B0604020202020204"/>
                          <a:ea typeface="微软雅黑" panose="020B0503020204020204" charset="-122"/>
                        </a:rPr>
                        <a:t> </a:t>
                      </a:r>
                    </a:p>
                  </a:txBody>
                  <a:tcPr marL="68580" marR="68580" marT="0" marB="0" anchor="ctr">
                    <a:lnL>
                      <a:noFill/>
                    </a:lnL>
                    <a:lnR w="12700" cap="flat" cmpd="sng" algn="ctr">
                      <a:solidFill>
                        <a:schemeClr val="tx1"/>
                      </a:solidFill>
                      <a:prstDash val="solid"/>
                      <a:round/>
                      <a:headEnd type="none" w="med" len="med"/>
                      <a:tailEnd type="none" w="med" len="med"/>
                    </a:lnR>
                    <a:lnT>
                      <a:noFill/>
                    </a:lnT>
                    <a:lnB w="6350" cap="flat" cmpd="sng">
                      <a:solidFill>
                        <a:srgbClr val="000008"/>
                      </a:solidFill>
                      <a:prstDash val="solid"/>
                      <a:headEnd type="none" w="med" len="med"/>
                      <a:tailEnd type="none" w="med" len="med"/>
                    </a:lnB>
                    <a:noFill/>
                  </a:tcPr>
                </a:tc>
                <a:extLst>
                  <a:ext uri="{0D108BD9-81ED-4DB2-BD59-A6C34878D82A}">
                    <a16:rowId xmlns:a16="http://schemas.microsoft.com/office/drawing/2014/main" val="10020"/>
                  </a:ext>
                </a:extLst>
              </a:tr>
              <a:tr h="258445">
                <a:tc>
                  <a:txBody>
                    <a:bodyPr/>
                    <a:lstStyle/>
                    <a:p>
                      <a:pPr marL="85725" indent="0" algn="ctr" defTabSz="914400" rtl="0" eaLnBrk="1" latinLnBrk="0" hangingPunct="1">
                        <a:lnSpc>
                          <a:spcPts val="1200"/>
                        </a:lnSpc>
                        <a:spcBef>
                          <a:spcPct val="0"/>
                        </a:spcBef>
                        <a:spcAft>
                          <a:spcPct val="0"/>
                        </a:spcAft>
                      </a:pPr>
                      <a:r>
                        <a:rPr lang="en-US" altLang="zh-CN" sz="1200" kern="1200" dirty="0">
                          <a:solidFill>
                            <a:schemeClr val="tx1"/>
                          </a:solidFill>
                          <a:latin typeface="Arial" panose="020B0604020202020204"/>
                          <a:ea typeface="微软雅黑" panose="020B0503020204020204" charset="-122"/>
                          <a:cs typeface="+mn-cs"/>
                        </a:rPr>
                        <a:t>Metastasis Staging </a:t>
                      </a:r>
                      <a:endParaRPr lang="en-US" altLang="zh-CN" sz="1200" kern="1200" dirty="0">
                        <a:solidFill>
                          <a:schemeClr val="tx1"/>
                        </a:solidFill>
                        <a:latin typeface="Arial" panose="020B0604020202020204"/>
                        <a:ea typeface="微软雅黑" panose="020B0503020204020204" charset="-122"/>
                        <a:cs typeface="+mn-cs"/>
                        <a:hlinkClick r:id="rId4" action="ppaction://hlinkfile">
                          <a:extLst>
                            <a:ext uri="{A12FA001-AC4F-418D-AE19-62706E023703}">
                              <ahyp:hlinkClr xmlns:ahyp="http://schemas.microsoft.com/office/drawing/2018/hyperlinkcolor" val="tx"/>
                            </a:ext>
                          </a:extLst>
                        </a:hlinkClick>
                      </a:endParaRPr>
                    </a:p>
                  </a:txBody>
                  <a:tcPr marL="68580" marR="68580" marT="0" marB="0" anchor="b">
                    <a:lnL w="12700" cap="flat" cmpd="sng" algn="ctr">
                      <a:solidFill>
                        <a:schemeClr val="tx1"/>
                      </a:solidFill>
                      <a:prstDash val="solid"/>
                      <a:round/>
                      <a:headEnd type="none" w="med" len="med"/>
                      <a:tailEnd type="none" w="med" len="med"/>
                    </a:lnL>
                    <a:lnR>
                      <a:noFill/>
                    </a:lnR>
                    <a:lnT w="6350" cap="flat" cmpd="sng">
                      <a:solidFill>
                        <a:srgbClr val="000008"/>
                      </a:solidFill>
                      <a:prstDash val="solid"/>
                      <a:headEnd type="none" w="med" len="med"/>
                      <a:tailEnd type="none" w="med" len="med"/>
                    </a:lnT>
                    <a:lnB>
                      <a:noFill/>
                    </a:lnB>
                    <a:noFill/>
                  </a:tcPr>
                </a:tc>
                <a:tc>
                  <a:txBody>
                    <a:bodyPr/>
                    <a:lstStyle/>
                    <a:p>
                      <a:pPr marL="85725" indent="0" algn="ctr">
                        <a:lnSpc>
                          <a:spcPts val="1200"/>
                        </a:lnSpc>
                        <a:spcBef>
                          <a:spcPct val="0"/>
                        </a:spcBef>
                        <a:spcAft>
                          <a:spcPct val="0"/>
                        </a:spcAft>
                      </a:pPr>
                      <a:r>
                        <a:rPr lang="en-US" altLang="zh-CN" sz="1200">
                          <a:solidFill>
                            <a:srgbClr val="000000"/>
                          </a:solidFill>
                          <a:latin typeface="Arial" panose="020B0604020202020204"/>
                          <a:ea typeface="微软雅黑" panose="020B0503020204020204" charset="-122"/>
                        </a:rPr>
                        <a:t> </a:t>
                      </a:r>
                    </a:p>
                  </a:txBody>
                  <a:tcPr marL="68580" marR="68580" marT="0" marB="0" anchor="ctr">
                    <a:lnL>
                      <a:noFill/>
                    </a:lnL>
                    <a:lnR>
                      <a:noFill/>
                    </a:lnR>
                    <a:lnT w="6350" cap="flat" cmpd="sng">
                      <a:solidFill>
                        <a:srgbClr val="000008"/>
                      </a:solidFill>
                      <a:prstDash val="solid"/>
                      <a:headEnd type="none" w="med" len="med"/>
                      <a:tailEnd type="none" w="med" len="med"/>
                    </a:lnT>
                    <a:lnB>
                      <a:noFill/>
                    </a:lnB>
                    <a:noFill/>
                  </a:tcPr>
                </a:tc>
                <a:tc>
                  <a:txBody>
                    <a:bodyPr/>
                    <a:lstStyle/>
                    <a:p>
                      <a:pPr marL="85725" indent="0" algn="ctr">
                        <a:lnSpc>
                          <a:spcPts val="1200"/>
                        </a:lnSpc>
                        <a:spcBef>
                          <a:spcPct val="0"/>
                        </a:spcBef>
                        <a:spcAft>
                          <a:spcPct val="0"/>
                        </a:spcAft>
                      </a:pPr>
                      <a:r>
                        <a:rPr lang="en-US" altLang="zh-CN" sz="1200">
                          <a:solidFill>
                            <a:srgbClr val="000000"/>
                          </a:solidFill>
                          <a:latin typeface="Arial" panose="020B0604020202020204"/>
                          <a:ea typeface="微软雅黑" panose="020B0503020204020204" charset="-122"/>
                        </a:rPr>
                        <a:t> </a:t>
                      </a:r>
                    </a:p>
                  </a:txBody>
                  <a:tcPr marL="68580" marR="68580" marT="0" marB="0" anchor="ctr">
                    <a:lnL>
                      <a:noFill/>
                    </a:lnL>
                    <a:lnR>
                      <a:noFill/>
                    </a:lnR>
                    <a:lnT w="6350" cap="flat" cmpd="sng">
                      <a:solidFill>
                        <a:srgbClr val="000008"/>
                      </a:solidFill>
                      <a:prstDash val="solid"/>
                      <a:headEnd type="none" w="med" len="med"/>
                      <a:tailEnd type="none" w="med" len="med"/>
                    </a:lnT>
                    <a:lnB>
                      <a:noFill/>
                    </a:lnB>
                    <a:noFill/>
                  </a:tcPr>
                </a:tc>
                <a:tc>
                  <a:txBody>
                    <a:bodyPr/>
                    <a:lstStyle/>
                    <a:p>
                      <a:pPr marL="85725" indent="0" algn="ctr">
                        <a:lnSpc>
                          <a:spcPts val="1200"/>
                        </a:lnSpc>
                        <a:spcBef>
                          <a:spcPct val="0"/>
                        </a:spcBef>
                        <a:spcAft>
                          <a:spcPct val="0"/>
                        </a:spcAft>
                      </a:pPr>
                      <a:r>
                        <a:rPr lang="en-US" altLang="zh-CN" sz="1200">
                          <a:solidFill>
                            <a:srgbClr val="000000"/>
                          </a:solidFill>
                          <a:latin typeface="Arial" panose="020B0604020202020204"/>
                          <a:ea typeface="微软雅黑" panose="020B0503020204020204" charset="-122"/>
                        </a:rPr>
                        <a:t> </a:t>
                      </a:r>
                    </a:p>
                  </a:txBody>
                  <a:tcPr marL="68580" marR="68580" marT="0" marB="0" anchor="ctr">
                    <a:lnL>
                      <a:noFill/>
                    </a:lnL>
                    <a:lnR>
                      <a:noFill/>
                    </a:lnR>
                    <a:lnT w="6350" cap="flat" cmpd="sng">
                      <a:solidFill>
                        <a:srgbClr val="000008"/>
                      </a:solidFill>
                      <a:prstDash val="solid"/>
                      <a:headEnd type="none" w="med" len="med"/>
                      <a:tailEnd type="none" w="med" len="med"/>
                    </a:lnT>
                    <a:lnB>
                      <a:noFill/>
                    </a:lnB>
                    <a:noFill/>
                  </a:tcPr>
                </a:tc>
                <a:tc>
                  <a:txBody>
                    <a:bodyPr/>
                    <a:lstStyle/>
                    <a:p>
                      <a:pPr marL="85725" indent="0" algn="ctr">
                        <a:lnSpc>
                          <a:spcPts val="1200"/>
                        </a:lnSpc>
                        <a:spcBef>
                          <a:spcPct val="0"/>
                        </a:spcBef>
                        <a:spcAft>
                          <a:spcPct val="0"/>
                        </a:spcAft>
                      </a:pPr>
                      <a:r>
                        <a:rPr lang="en-US" altLang="zh-CN" sz="1200" dirty="0">
                          <a:solidFill>
                            <a:srgbClr val="000000"/>
                          </a:solidFill>
                          <a:latin typeface="Arial" panose="020B0604020202020204"/>
                          <a:ea typeface="Arial" panose="020B0604020202020204"/>
                        </a:rPr>
                        <a:t>0.009</a:t>
                      </a:r>
                    </a:p>
                  </a:txBody>
                  <a:tcPr marL="68580" marR="68580" marT="0" marB="0" anchor="ctr">
                    <a:lnL>
                      <a:noFill/>
                    </a:lnL>
                    <a:lnR w="12700" cap="flat" cmpd="sng" algn="ctr">
                      <a:solidFill>
                        <a:schemeClr val="tx1"/>
                      </a:solidFill>
                      <a:prstDash val="solid"/>
                      <a:round/>
                      <a:headEnd type="none" w="med" len="med"/>
                      <a:tailEnd type="none" w="med" len="med"/>
                    </a:lnR>
                    <a:lnT w="6350" cap="flat" cmpd="sng">
                      <a:solidFill>
                        <a:srgbClr val="000008"/>
                      </a:solidFill>
                      <a:prstDash val="solid"/>
                      <a:headEnd type="none" w="med" len="med"/>
                      <a:tailEnd type="none" w="med" len="med"/>
                    </a:lnT>
                    <a:lnB>
                      <a:noFill/>
                    </a:lnB>
                    <a:noFill/>
                  </a:tcPr>
                </a:tc>
                <a:extLst>
                  <a:ext uri="{0D108BD9-81ED-4DB2-BD59-A6C34878D82A}">
                    <a16:rowId xmlns:a16="http://schemas.microsoft.com/office/drawing/2014/main" val="10021"/>
                  </a:ext>
                </a:extLst>
              </a:tr>
              <a:tr h="198755">
                <a:tc>
                  <a:txBody>
                    <a:bodyPr/>
                    <a:lstStyle/>
                    <a:p>
                      <a:pPr marL="85725" indent="0" algn="ctr">
                        <a:lnSpc>
                          <a:spcPts val="1200"/>
                        </a:lnSpc>
                        <a:spcBef>
                          <a:spcPct val="0"/>
                        </a:spcBef>
                        <a:spcAft>
                          <a:spcPct val="0"/>
                        </a:spcAft>
                      </a:pPr>
                      <a:r>
                        <a:rPr lang="en-US" altLang="zh-CN" sz="1200" dirty="0">
                          <a:solidFill>
                            <a:srgbClr val="000000"/>
                          </a:solidFill>
                          <a:latin typeface="Arial" panose="020B0604020202020204"/>
                          <a:ea typeface="Arial" panose="020B0604020202020204"/>
                        </a:rPr>
                        <a:t>M0</a:t>
                      </a:r>
                    </a:p>
                  </a:txBody>
                  <a:tcPr marL="68580" marR="68580" marT="0" marB="0" anchor="b">
                    <a:lnL w="12700" cap="flat" cmpd="sng" algn="ctr">
                      <a:solidFill>
                        <a:schemeClr val="tx1"/>
                      </a:solidFill>
                      <a:prstDash val="solid"/>
                      <a:round/>
                      <a:headEnd type="none" w="med" len="med"/>
                      <a:tailEnd type="none" w="med" len="med"/>
                    </a:lnL>
                    <a:lnR>
                      <a:noFill/>
                    </a:lnR>
                    <a:lnT>
                      <a:noFill/>
                    </a:lnT>
                    <a:lnB>
                      <a:noFill/>
                    </a:lnB>
                    <a:noFill/>
                  </a:tcPr>
                </a:tc>
                <a:tc>
                  <a:txBody>
                    <a:bodyPr/>
                    <a:lstStyle/>
                    <a:p>
                      <a:pPr marL="85725" indent="0" algn="ctr">
                        <a:lnSpc>
                          <a:spcPts val="1200"/>
                        </a:lnSpc>
                        <a:spcBef>
                          <a:spcPct val="0"/>
                        </a:spcBef>
                        <a:spcAft>
                          <a:spcPct val="0"/>
                        </a:spcAft>
                      </a:pPr>
                      <a:r>
                        <a:rPr lang="en-US" altLang="zh-CN" sz="1200" dirty="0">
                          <a:solidFill>
                            <a:srgbClr val="000000"/>
                          </a:solidFill>
                          <a:latin typeface="Arial" panose="020B0604020202020204"/>
                          <a:ea typeface="Arial" panose="020B0604020202020204"/>
                        </a:rPr>
                        <a:t>115</a:t>
                      </a:r>
                    </a:p>
                  </a:txBody>
                  <a:tcPr marL="68580" marR="68580" marT="0" marB="0" anchor="ctr">
                    <a:lnL>
                      <a:noFill/>
                    </a:lnL>
                    <a:lnR>
                      <a:noFill/>
                    </a:lnR>
                    <a:lnT>
                      <a:noFill/>
                    </a:lnT>
                    <a:lnB>
                      <a:noFill/>
                    </a:lnB>
                    <a:noFill/>
                  </a:tcPr>
                </a:tc>
                <a:tc>
                  <a:txBody>
                    <a:bodyPr/>
                    <a:lstStyle/>
                    <a:p>
                      <a:pPr marL="85725" indent="0" algn="ctr">
                        <a:lnSpc>
                          <a:spcPts val="1200"/>
                        </a:lnSpc>
                        <a:spcBef>
                          <a:spcPct val="0"/>
                        </a:spcBef>
                        <a:spcAft>
                          <a:spcPct val="0"/>
                        </a:spcAft>
                      </a:pPr>
                      <a:r>
                        <a:rPr lang="en-US" altLang="zh-CN" sz="1200">
                          <a:solidFill>
                            <a:srgbClr val="000000"/>
                          </a:solidFill>
                          <a:latin typeface="Arial" panose="020B0604020202020204"/>
                          <a:ea typeface="Arial" panose="020B0604020202020204"/>
                        </a:rPr>
                        <a:t>50</a:t>
                      </a:r>
                    </a:p>
                  </a:txBody>
                  <a:tcPr marL="68580" marR="68580" marT="0" marB="0" anchor="ctr">
                    <a:lnL>
                      <a:noFill/>
                    </a:lnL>
                    <a:lnR>
                      <a:noFill/>
                    </a:lnR>
                    <a:lnT>
                      <a:noFill/>
                    </a:lnT>
                    <a:lnB>
                      <a:noFill/>
                    </a:lnB>
                    <a:noFill/>
                  </a:tcPr>
                </a:tc>
                <a:tc>
                  <a:txBody>
                    <a:bodyPr/>
                    <a:lstStyle/>
                    <a:p>
                      <a:pPr marL="85725" indent="0" algn="ctr">
                        <a:lnSpc>
                          <a:spcPts val="1200"/>
                        </a:lnSpc>
                        <a:spcBef>
                          <a:spcPct val="0"/>
                        </a:spcBef>
                        <a:spcAft>
                          <a:spcPct val="0"/>
                        </a:spcAft>
                      </a:pPr>
                      <a:r>
                        <a:rPr lang="en-US" altLang="zh-CN" sz="1200">
                          <a:solidFill>
                            <a:srgbClr val="000000"/>
                          </a:solidFill>
                          <a:latin typeface="Arial" panose="020B0604020202020204"/>
                          <a:ea typeface="Arial" panose="020B0604020202020204"/>
                        </a:rPr>
                        <a:t>65</a:t>
                      </a:r>
                    </a:p>
                  </a:txBody>
                  <a:tcPr marL="68580" marR="68580" marT="0" marB="0" anchor="ctr">
                    <a:lnL>
                      <a:noFill/>
                    </a:lnL>
                    <a:lnR>
                      <a:noFill/>
                    </a:lnR>
                    <a:lnT>
                      <a:noFill/>
                    </a:lnT>
                    <a:lnB>
                      <a:noFill/>
                    </a:lnB>
                    <a:noFill/>
                  </a:tcPr>
                </a:tc>
                <a:tc>
                  <a:txBody>
                    <a:bodyPr/>
                    <a:lstStyle/>
                    <a:p>
                      <a:pPr marL="85725" indent="0" algn="ctr">
                        <a:lnSpc>
                          <a:spcPts val="1200"/>
                        </a:lnSpc>
                        <a:spcBef>
                          <a:spcPct val="0"/>
                        </a:spcBef>
                        <a:spcAft>
                          <a:spcPct val="0"/>
                        </a:spcAft>
                      </a:pPr>
                      <a:r>
                        <a:rPr lang="en-US" altLang="zh-CN" sz="1200" dirty="0">
                          <a:solidFill>
                            <a:srgbClr val="000000"/>
                          </a:solidFill>
                          <a:latin typeface="Arial" panose="020B0604020202020204"/>
                          <a:ea typeface="微软雅黑" panose="020B0503020204020204" charset="-122"/>
                        </a:rPr>
                        <a:t> </a:t>
                      </a:r>
                    </a:p>
                  </a:txBody>
                  <a:tcPr marL="68580" marR="68580" marT="0" marB="0" anchor="ctr">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10022"/>
                  </a:ext>
                </a:extLst>
              </a:tr>
              <a:tr h="198755">
                <a:tc>
                  <a:txBody>
                    <a:bodyPr/>
                    <a:lstStyle/>
                    <a:p>
                      <a:pPr marL="85725" indent="0" algn="ctr">
                        <a:lnSpc>
                          <a:spcPts val="1200"/>
                        </a:lnSpc>
                        <a:spcBef>
                          <a:spcPct val="0"/>
                        </a:spcBef>
                        <a:spcAft>
                          <a:spcPct val="0"/>
                        </a:spcAft>
                      </a:pPr>
                      <a:r>
                        <a:rPr lang="en-US" altLang="zh-CN" sz="1200" dirty="0">
                          <a:solidFill>
                            <a:srgbClr val="000000"/>
                          </a:solidFill>
                          <a:latin typeface="Arial" panose="020B0604020202020204"/>
                          <a:ea typeface="Arial" panose="020B0604020202020204"/>
                        </a:rPr>
                        <a:t>M1</a:t>
                      </a:r>
                    </a:p>
                  </a:txBody>
                  <a:tcPr marL="68580" marR="68580" marT="0" marB="0" anchor="b">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noFill/>
                  </a:tcPr>
                </a:tc>
                <a:tc>
                  <a:txBody>
                    <a:bodyPr/>
                    <a:lstStyle/>
                    <a:p>
                      <a:pPr marL="85725" indent="0" algn="ctr">
                        <a:lnSpc>
                          <a:spcPts val="1200"/>
                        </a:lnSpc>
                        <a:spcBef>
                          <a:spcPct val="0"/>
                        </a:spcBef>
                        <a:spcAft>
                          <a:spcPct val="0"/>
                        </a:spcAft>
                      </a:pPr>
                      <a:r>
                        <a:rPr lang="en-US" altLang="zh-CN" sz="1200" dirty="0">
                          <a:solidFill>
                            <a:srgbClr val="000000"/>
                          </a:solidFill>
                          <a:latin typeface="Arial" panose="020B0604020202020204"/>
                          <a:ea typeface="Arial" panose="020B0604020202020204"/>
                        </a:rPr>
                        <a:t>18</a:t>
                      </a:r>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marL="85725" indent="0" algn="ctr">
                        <a:lnSpc>
                          <a:spcPts val="1200"/>
                        </a:lnSpc>
                        <a:spcBef>
                          <a:spcPct val="0"/>
                        </a:spcBef>
                        <a:spcAft>
                          <a:spcPct val="0"/>
                        </a:spcAft>
                      </a:pPr>
                      <a:r>
                        <a:rPr lang="en-US" altLang="zh-CN" sz="1200" dirty="0">
                          <a:solidFill>
                            <a:srgbClr val="000000"/>
                          </a:solidFill>
                          <a:latin typeface="Arial" panose="020B0604020202020204"/>
                          <a:ea typeface="Arial" panose="020B0604020202020204"/>
                        </a:rPr>
                        <a:t>2</a:t>
                      </a:r>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marL="85725" indent="0" algn="ctr">
                        <a:lnSpc>
                          <a:spcPts val="1200"/>
                        </a:lnSpc>
                        <a:spcBef>
                          <a:spcPct val="0"/>
                        </a:spcBef>
                        <a:spcAft>
                          <a:spcPct val="0"/>
                        </a:spcAft>
                      </a:pPr>
                      <a:r>
                        <a:rPr lang="en-US" altLang="zh-CN" sz="1200" dirty="0">
                          <a:solidFill>
                            <a:srgbClr val="000000"/>
                          </a:solidFill>
                          <a:latin typeface="Arial" panose="020B0604020202020204"/>
                          <a:ea typeface="Arial" panose="020B0604020202020204"/>
                        </a:rPr>
                        <a:t>16</a:t>
                      </a:r>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marL="85725" indent="0" algn="ctr">
                        <a:lnSpc>
                          <a:spcPts val="1200"/>
                        </a:lnSpc>
                        <a:spcBef>
                          <a:spcPct val="0"/>
                        </a:spcBef>
                        <a:spcAft>
                          <a:spcPct val="0"/>
                        </a:spcAft>
                      </a:pPr>
                      <a:endParaRPr sz="1200" dirty="0">
                        <a:solidFill>
                          <a:srgbClr val="000000"/>
                        </a:solidFill>
                        <a:latin typeface="Arial" panose="020B0604020202020204"/>
                        <a:ea typeface="微软雅黑" panose="020B0503020204020204" charset="-122"/>
                      </a:endParaRPr>
                    </a:p>
                  </a:txBody>
                  <a:tcPr marL="68580" marR="68580" marT="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3"/>
                  </a:ext>
                </a:extLst>
              </a:tr>
            </a:tbl>
          </a:graphicData>
        </a:graphic>
      </p:graphicFrame>
    </p:spTree>
    <p:extLst>
      <p:ext uri="{BB962C8B-B14F-4D97-AF65-F5344CB8AC3E}">
        <p14:creationId xmlns:p14="http://schemas.microsoft.com/office/powerpoint/2010/main" val="1258123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3AB61F13-ABA5-C2D2-C2BE-5C5472DB901C}"/>
              </a:ext>
            </a:extLst>
          </p:cNvPr>
          <p:cNvSpPr/>
          <p:nvPr/>
        </p:nvSpPr>
        <p:spPr>
          <a:xfrm>
            <a:off x="611069" y="-845283"/>
            <a:ext cx="11411503" cy="97947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文本框 57">
            <a:extLst>
              <a:ext uri="{FF2B5EF4-FFF2-40B4-BE49-F238E27FC236}">
                <a16:creationId xmlns:a16="http://schemas.microsoft.com/office/drawing/2014/main" id="{699DDF97-B898-5460-29D1-CE977561E044}"/>
              </a:ext>
            </a:extLst>
          </p:cNvPr>
          <p:cNvSpPr txBox="1"/>
          <p:nvPr/>
        </p:nvSpPr>
        <p:spPr>
          <a:xfrm>
            <a:off x="-859857" y="-649766"/>
            <a:ext cx="1510301" cy="381936"/>
          </a:xfrm>
          <a:prstGeom prst="rect">
            <a:avLst/>
          </a:prstGeom>
          <a:noFill/>
        </p:spPr>
        <p:txBody>
          <a:bodyPr wrap="square" rtlCol="0">
            <a:spAutoFit/>
          </a:bodyPr>
          <a:lstStyle/>
          <a:p>
            <a:r>
              <a:rPr lang="en-US" altLang="zh-CN" b="1" dirty="0">
                <a:solidFill>
                  <a:srgbClr val="FF0000"/>
                </a:solidFill>
                <a:latin typeface="Arial" panose="020B0604020202020204" pitchFamily="34" charset="0"/>
                <a:cs typeface="Arial" panose="020B0604020202020204" pitchFamily="34" charset="0"/>
              </a:rPr>
              <a:t>Figure 2</a:t>
            </a:r>
            <a:endParaRPr lang="zh-CN" altLang="en-US" b="1" dirty="0">
              <a:solidFill>
                <a:srgbClr val="FF0000"/>
              </a:solidFill>
              <a:latin typeface="Arial" panose="020B0604020202020204" pitchFamily="34" charset="0"/>
              <a:cs typeface="Arial" panose="020B0604020202020204" pitchFamily="34" charset="0"/>
            </a:endParaRPr>
          </a:p>
        </p:txBody>
      </p:sp>
      <p:grpSp>
        <p:nvGrpSpPr>
          <p:cNvPr id="64" name="组合 63">
            <a:extLst>
              <a:ext uri="{FF2B5EF4-FFF2-40B4-BE49-F238E27FC236}">
                <a16:creationId xmlns:a16="http://schemas.microsoft.com/office/drawing/2014/main" id="{E41901D4-D1FA-97FB-3B5C-E13C41D93487}"/>
              </a:ext>
            </a:extLst>
          </p:cNvPr>
          <p:cNvGrpSpPr/>
          <p:nvPr/>
        </p:nvGrpSpPr>
        <p:grpSpPr>
          <a:xfrm>
            <a:off x="611069" y="-806372"/>
            <a:ext cx="11411503" cy="9976509"/>
            <a:chOff x="185185" y="-1232257"/>
            <a:chExt cx="11411503" cy="9976509"/>
          </a:xfrm>
        </p:grpSpPr>
        <p:graphicFrame>
          <p:nvGraphicFramePr>
            <p:cNvPr id="4" name="对象 3">
              <a:extLst>
                <a:ext uri="{FF2B5EF4-FFF2-40B4-BE49-F238E27FC236}">
                  <a16:creationId xmlns:a16="http://schemas.microsoft.com/office/drawing/2014/main" id="{043C6C8E-B147-5F61-976E-34150F9726ED}"/>
                </a:ext>
              </a:extLst>
            </p:cNvPr>
            <p:cNvGraphicFramePr>
              <a:graphicFrameLocks noChangeAspect="1"/>
            </p:cNvGraphicFramePr>
            <p:nvPr>
              <p:extLst>
                <p:ext uri="{D42A27DB-BD31-4B8C-83A1-F6EECF244321}">
                  <p14:modId xmlns:p14="http://schemas.microsoft.com/office/powerpoint/2010/main" val="509905314"/>
                </p:ext>
              </p:extLst>
            </p:nvPr>
          </p:nvGraphicFramePr>
          <p:xfrm>
            <a:off x="194839" y="-1197685"/>
            <a:ext cx="3204394" cy="2160000"/>
          </p:xfrm>
          <a:graphic>
            <a:graphicData uri="http://schemas.openxmlformats.org/presentationml/2006/ole">
              <mc:AlternateContent xmlns:mc="http://schemas.openxmlformats.org/markup-compatibility/2006">
                <mc:Choice xmlns:v="urn:schemas-microsoft-com:vml" Requires="v">
                  <p:oleObj name="Prism 8" r:id="rId3" imgW="4286953" imgH="2888758" progId="Prism8.Document">
                    <p:embed/>
                  </p:oleObj>
                </mc:Choice>
                <mc:Fallback>
                  <p:oleObj name="Prism 8" r:id="rId3" imgW="4286953" imgH="2888758" progId="Prism8.Document">
                    <p:embed/>
                    <p:pic>
                      <p:nvPicPr>
                        <p:cNvPr id="0" name=""/>
                        <p:cNvPicPr/>
                        <p:nvPr/>
                      </p:nvPicPr>
                      <p:blipFill>
                        <a:blip r:embed="rId4"/>
                        <a:stretch>
                          <a:fillRect/>
                        </a:stretch>
                      </p:blipFill>
                      <p:spPr>
                        <a:xfrm>
                          <a:off x="194839" y="-1197685"/>
                          <a:ext cx="3204394" cy="2160000"/>
                        </a:xfrm>
                        <a:prstGeom prst="rect">
                          <a:avLst/>
                        </a:prstGeom>
                      </p:spPr>
                    </p:pic>
                  </p:oleObj>
                </mc:Fallback>
              </mc:AlternateContent>
            </a:graphicData>
          </a:graphic>
        </p:graphicFrame>
        <p:graphicFrame>
          <p:nvGraphicFramePr>
            <p:cNvPr id="5" name="对象 4">
              <a:extLst>
                <a:ext uri="{FF2B5EF4-FFF2-40B4-BE49-F238E27FC236}">
                  <a16:creationId xmlns:a16="http://schemas.microsoft.com/office/drawing/2014/main" id="{9B1328AB-DDCF-4B8A-2A77-A9850E256D88}"/>
                </a:ext>
              </a:extLst>
            </p:cNvPr>
            <p:cNvGraphicFramePr>
              <a:graphicFrameLocks noChangeAspect="1"/>
            </p:cNvGraphicFramePr>
            <p:nvPr>
              <p:extLst>
                <p:ext uri="{D42A27DB-BD31-4B8C-83A1-F6EECF244321}">
                  <p14:modId xmlns:p14="http://schemas.microsoft.com/office/powerpoint/2010/main" val="2914414305"/>
                </p:ext>
              </p:extLst>
            </p:nvPr>
          </p:nvGraphicFramePr>
          <p:xfrm>
            <a:off x="203200" y="1023938"/>
            <a:ext cx="3186113" cy="2162175"/>
          </p:xfrm>
          <a:graphic>
            <a:graphicData uri="http://schemas.openxmlformats.org/presentationml/2006/ole">
              <mc:AlternateContent xmlns:mc="http://schemas.openxmlformats.org/markup-compatibility/2006">
                <mc:Choice xmlns:v="urn:schemas-microsoft-com:vml" Requires="v">
                  <p:oleObj name="Prism 8" r:id="rId5" imgW="4270393" imgH="2898116" progId="Prism8.Document">
                    <p:embed/>
                  </p:oleObj>
                </mc:Choice>
                <mc:Fallback>
                  <p:oleObj name="Prism 8" r:id="rId5" imgW="4270393" imgH="2898116" progId="Prism8.Document">
                    <p:embed/>
                    <p:pic>
                      <p:nvPicPr>
                        <p:cNvPr id="0" name=""/>
                        <p:cNvPicPr/>
                        <p:nvPr/>
                      </p:nvPicPr>
                      <p:blipFill>
                        <a:blip r:embed="rId6"/>
                        <a:stretch>
                          <a:fillRect/>
                        </a:stretch>
                      </p:blipFill>
                      <p:spPr>
                        <a:xfrm>
                          <a:off x="203200" y="1023938"/>
                          <a:ext cx="3186113" cy="2162175"/>
                        </a:xfrm>
                        <a:prstGeom prst="rect">
                          <a:avLst/>
                        </a:prstGeom>
                      </p:spPr>
                    </p:pic>
                  </p:oleObj>
                </mc:Fallback>
              </mc:AlternateContent>
            </a:graphicData>
          </a:graphic>
        </p:graphicFrame>
        <p:grpSp>
          <p:nvGrpSpPr>
            <p:cNvPr id="17" name="组合 16">
              <a:extLst>
                <a:ext uri="{FF2B5EF4-FFF2-40B4-BE49-F238E27FC236}">
                  <a16:creationId xmlns:a16="http://schemas.microsoft.com/office/drawing/2014/main" id="{FBE8AA62-EBAF-AD1A-511B-5F1A9B8DCC1D}"/>
                </a:ext>
              </a:extLst>
            </p:cNvPr>
            <p:cNvGrpSpPr/>
            <p:nvPr/>
          </p:nvGrpSpPr>
          <p:grpSpPr>
            <a:xfrm>
              <a:off x="3565030" y="-1111804"/>
              <a:ext cx="3487075" cy="2223608"/>
              <a:chOff x="312325" y="690624"/>
              <a:chExt cx="3487075" cy="2223608"/>
            </a:xfrm>
          </p:grpSpPr>
          <p:pic>
            <p:nvPicPr>
              <p:cNvPr id="23" name="图片 22">
                <a:extLst>
                  <a:ext uri="{FF2B5EF4-FFF2-40B4-BE49-F238E27FC236}">
                    <a16:creationId xmlns:a16="http://schemas.microsoft.com/office/drawing/2014/main" id="{8195A157-759A-89BE-E253-2CE713A271DC}"/>
                  </a:ext>
                </a:extLst>
              </p:cNvPr>
              <p:cNvPicPr>
                <a:picLocks noChangeAspect="1"/>
              </p:cNvPicPr>
              <p:nvPr/>
            </p:nvPicPr>
            <p:blipFill>
              <a:blip r:embed="rId7">
                <a:extLst>
                  <a:ext uri="{28A0092B-C50C-407E-A947-70E740481C1C}">
                    <a14:useLocalDpi xmlns:a14="http://schemas.microsoft.com/office/drawing/2010/main" val="0"/>
                  </a:ext>
                </a:extLst>
              </a:blip>
              <a:srcRect l="35475" t="2224" r="47840" b="70285"/>
              <a:stretch>
                <a:fillRect/>
              </a:stretch>
            </p:blipFill>
            <p:spPr>
              <a:xfrm>
                <a:off x="637660" y="938538"/>
                <a:ext cx="941832" cy="941832"/>
              </a:xfrm>
              <a:custGeom>
                <a:avLst/>
                <a:gdLst>
                  <a:gd name="connsiteX0" fmla="*/ 470916 w 941832"/>
                  <a:gd name="connsiteY0" fmla="*/ 0 h 941832"/>
                  <a:gd name="connsiteX1" fmla="*/ 941832 w 941832"/>
                  <a:gd name="connsiteY1" fmla="*/ 470916 h 941832"/>
                  <a:gd name="connsiteX2" fmla="*/ 470916 w 941832"/>
                  <a:gd name="connsiteY2" fmla="*/ 941832 h 941832"/>
                  <a:gd name="connsiteX3" fmla="*/ 0 w 941832"/>
                  <a:gd name="connsiteY3" fmla="*/ 470916 h 941832"/>
                  <a:gd name="connsiteX4" fmla="*/ 470916 w 941832"/>
                  <a:gd name="connsiteY4" fmla="*/ 0 h 941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832" h="941832">
                    <a:moveTo>
                      <a:pt x="470916" y="0"/>
                    </a:moveTo>
                    <a:cubicBezTo>
                      <a:pt x="730996" y="0"/>
                      <a:pt x="941832" y="210836"/>
                      <a:pt x="941832" y="470916"/>
                    </a:cubicBezTo>
                    <a:cubicBezTo>
                      <a:pt x="941832" y="730996"/>
                      <a:pt x="730996" y="941832"/>
                      <a:pt x="470916" y="941832"/>
                    </a:cubicBezTo>
                    <a:cubicBezTo>
                      <a:pt x="210836" y="941832"/>
                      <a:pt x="0" y="730996"/>
                      <a:pt x="0" y="470916"/>
                    </a:cubicBezTo>
                    <a:cubicBezTo>
                      <a:pt x="0" y="210836"/>
                      <a:pt x="210836" y="0"/>
                      <a:pt x="470916" y="0"/>
                    </a:cubicBezTo>
                    <a:close/>
                  </a:path>
                </a:pathLst>
              </a:custGeom>
            </p:spPr>
          </p:pic>
          <p:pic>
            <p:nvPicPr>
              <p:cNvPr id="22" name="图片 21">
                <a:extLst>
                  <a:ext uri="{FF2B5EF4-FFF2-40B4-BE49-F238E27FC236}">
                    <a16:creationId xmlns:a16="http://schemas.microsoft.com/office/drawing/2014/main" id="{37F6559F-E1A2-E99A-5E68-CDB7A7468B26}"/>
                  </a:ext>
                </a:extLst>
              </p:cNvPr>
              <p:cNvPicPr>
                <a:picLocks noChangeAspect="1"/>
              </p:cNvPicPr>
              <p:nvPr/>
            </p:nvPicPr>
            <p:blipFill>
              <a:blip r:embed="rId7">
                <a:extLst>
                  <a:ext uri="{28A0092B-C50C-407E-A947-70E740481C1C}">
                    <a14:useLocalDpi xmlns:a14="http://schemas.microsoft.com/office/drawing/2010/main" val="0"/>
                  </a:ext>
                </a:extLst>
              </a:blip>
              <a:srcRect l="35475" t="36299" r="47840" b="36210"/>
              <a:stretch>
                <a:fillRect/>
              </a:stretch>
            </p:blipFill>
            <p:spPr>
              <a:xfrm>
                <a:off x="1643500" y="938538"/>
                <a:ext cx="941832" cy="941832"/>
              </a:xfrm>
              <a:custGeom>
                <a:avLst/>
                <a:gdLst>
                  <a:gd name="connsiteX0" fmla="*/ 470916 w 941832"/>
                  <a:gd name="connsiteY0" fmla="*/ 0 h 941832"/>
                  <a:gd name="connsiteX1" fmla="*/ 941832 w 941832"/>
                  <a:gd name="connsiteY1" fmla="*/ 470916 h 941832"/>
                  <a:gd name="connsiteX2" fmla="*/ 470916 w 941832"/>
                  <a:gd name="connsiteY2" fmla="*/ 941832 h 941832"/>
                  <a:gd name="connsiteX3" fmla="*/ 0 w 941832"/>
                  <a:gd name="connsiteY3" fmla="*/ 470916 h 941832"/>
                  <a:gd name="connsiteX4" fmla="*/ 470916 w 941832"/>
                  <a:gd name="connsiteY4" fmla="*/ 0 h 941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832" h="941832">
                    <a:moveTo>
                      <a:pt x="470916" y="0"/>
                    </a:moveTo>
                    <a:cubicBezTo>
                      <a:pt x="730996" y="0"/>
                      <a:pt x="941832" y="210836"/>
                      <a:pt x="941832" y="470916"/>
                    </a:cubicBezTo>
                    <a:cubicBezTo>
                      <a:pt x="941832" y="730996"/>
                      <a:pt x="730996" y="941832"/>
                      <a:pt x="470916" y="941832"/>
                    </a:cubicBezTo>
                    <a:cubicBezTo>
                      <a:pt x="210836" y="941832"/>
                      <a:pt x="0" y="730996"/>
                      <a:pt x="0" y="470916"/>
                    </a:cubicBezTo>
                    <a:cubicBezTo>
                      <a:pt x="0" y="210836"/>
                      <a:pt x="210836" y="0"/>
                      <a:pt x="470916" y="0"/>
                    </a:cubicBezTo>
                    <a:close/>
                  </a:path>
                </a:pathLst>
              </a:custGeom>
            </p:spPr>
          </p:pic>
          <p:pic>
            <p:nvPicPr>
              <p:cNvPr id="21" name="图片 20">
                <a:extLst>
                  <a:ext uri="{FF2B5EF4-FFF2-40B4-BE49-F238E27FC236}">
                    <a16:creationId xmlns:a16="http://schemas.microsoft.com/office/drawing/2014/main" id="{365E126F-9CB8-647A-E311-7328D69C9B54}"/>
                  </a:ext>
                </a:extLst>
              </p:cNvPr>
              <p:cNvPicPr>
                <a:picLocks noChangeAspect="1"/>
              </p:cNvPicPr>
              <p:nvPr/>
            </p:nvPicPr>
            <p:blipFill>
              <a:blip r:embed="rId7">
                <a:extLst>
                  <a:ext uri="{28A0092B-C50C-407E-A947-70E740481C1C}">
                    <a14:useLocalDpi xmlns:a14="http://schemas.microsoft.com/office/drawing/2010/main" val="0"/>
                  </a:ext>
                </a:extLst>
              </a:blip>
              <a:srcRect l="35475" t="69840" r="47840" b="2669"/>
              <a:stretch>
                <a:fillRect/>
              </a:stretch>
            </p:blipFill>
            <p:spPr>
              <a:xfrm>
                <a:off x="2649340" y="938538"/>
                <a:ext cx="941832" cy="941832"/>
              </a:xfrm>
              <a:custGeom>
                <a:avLst/>
                <a:gdLst>
                  <a:gd name="connsiteX0" fmla="*/ 470916 w 941832"/>
                  <a:gd name="connsiteY0" fmla="*/ 0 h 941832"/>
                  <a:gd name="connsiteX1" fmla="*/ 941832 w 941832"/>
                  <a:gd name="connsiteY1" fmla="*/ 470916 h 941832"/>
                  <a:gd name="connsiteX2" fmla="*/ 470916 w 941832"/>
                  <a:gd name="connsiteY2" fmla="*/ 941832 h 941832"/>
                  <a:gd name="connsiteX3" fmla="*/ 0 w 941832"/>
                  <a:gd name="connsiteY3" fmla="*/ 470916 h 941832"/>
                  <a:gd name="connsiteX4" fmla="*/ 470916 w 941832"/>
                  <a:gd name="connsiteY4" fmla="*/ 0 h 941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832" h="941832">
                    <a:moveTo>
                      <a:pt x="470916" y="0"/>
                    </a:moveTo>
                    <a:cubicBezTo>
                      <a:pt x="730996" y="0"/>
                      <a:pt x="941832" y="210836"/>
                      <a:pt x="941832" y="470916"/>
                    </a:cubicBezTo>
                    <a:cubicBezTo>
                      <a:pt x="941832" y="730996"/>
                      <a:pt x="730996" y="941832"/>
                      <a:pt x="470916" y="941832"/>
                    </a:cubicBezTo>
                    <a:cubicBezTo>
                      <a:pt x="210836" y="941832"/>
                      <a:pt x="0" y="730996"/>
                      <a:pt x="0" y="470916"/>
                    </a:cubicBezTo>
                    <a:cubicBezTo>
                      <a:pt x="0" y="210836"/>
                      <a:pt x="210836" y="0"/>
                      <a:pt x="470916" y="0"/>
                    </a:cubicBezTo>
                    <a:close/>
                  </a:path>
                </a:pathLst>
              </a:custGeom>
            </p:spPr>
          </p:pic>
          <p:pic>
            <p:nvPicPr>
              <p:cNvPr id="31" name="图片 30">
                <a:extLst>
                  <a:ext uri="{FF2B5EF4-FFF2-40B4-BE49-F238E27FC236}">
                    <a16:creationId xmlns:a16="http://schemas.microsoft.com/office/drawing/2014/main" id="{7C7BDE35-371C-8D3E-AB3A-B2663E9B58EF}"/>
                  </a:ext>
                </a:extLst>
              </p:cNvPr>
              <p:cNvPicPr>
                <a:picLocks noChangeAspect="1"/>
              </p:cNvPicPr>
              <p:nvPr/>
            </p:nvPicPr>
            <p:blipFill>
              <a:blip r:embed="rId8">
                <a:extLst>
                  <a:ext uri="{28A0092B-C50C-407E-A947-70E740481C1C}">
                    <a14:useLocalDpi xmlns:a14="http://schemas.microsoft.com/office/drawing/2010/main" val="0"/>
                  </a:ext>
                </a:extLst>
              </a:blip>
              <a:srcRect l="35313" t="3864" r="48002" b="70472"/>
              <a:stretch>
                <a:fillRect/>
              </a:stretch>
            </p:blipFill>
            <p:spPr>
              <a:xfrm>
                <a:off x="637660" y="1935298"/>
                <a:ext cx="941832" cy="941832"/>
              </a:xfrm>
              <a:custGeom>
                <a:avLst/>
                <a:gdLst>
                  <a:gd name="connsiteX0" fmla="*/ 470916 w 941832"/>
                  <a:gd name="connsiteY0" fmla="*/ 0 h 941832"/>
                  <a:gd name="connsiteX1" fmla="*/ 941832 w 941832"/>
                  <a:gd name="connsiteY1" fmla="*/ 470916 h 941832"/>
                  <a:gd name="connsiteX2" fmla="*/ 470916 w 941832"/>
                  <a:gd name="connsiteY2" fmla="*/ 941832 h 941832"/>
                  <a:gd name="connsiteX3" fmla="*/ 0 w 941832"/>
                  <a:gd name="connsiteY3" fmla="*/ 470916 h 941832"/>
                  <a:gd name="connsiteX4" fmla="*/ 470916 w 941832"/>
                  <a:gd name="connsiteY4" fmla="*/ 0 h 941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832" h="941832">
                    <a:moveTo>
                      <a:pt x="470916" y="0"/>
                    </a:moveTo>
                    <a:cubicBezTo>
                      <a:pt x="730996" y="0"/>
                      <a:pt x="941832" y="210836"/>
                      <a:pt x="941832" y="470916"/>
                    </a:cubicBezTo>
                    <a:cubicBezTo>
                      <a:pt x="941832" y="730996"/>
                      <a:pt x="730996" y="941832"/>
                      <a:pt x="470916" y="941832"/>
                    </a:cubicBezTo>
                    <a:cubicBezTo>
                      <a:pt x="210836" y="941832"/>
                      <a:pt x="0" y="730996"/>
                      <a:pt x="0" y="470916"/>
                    </a:cubicBezTo>
                    <a:cubicBezTo>
                      <a:pt x="0" y="210836"/>
                      <a:pt x="210836" y="0"/>
                      <a:pt x="470916" y="0"/>
                    </a:cubicBezTo>
                    <a:close/>
                  </a:path>
                </a:pathLst>
              </a:custGeom>
            </p:spPr>
          </p:pic>
          <p:pic>
            <p:nvPicPr>
              <p:cNvPr id="30" name="图片 29">
                <a:extLst>
                  <a:ext uri="{FF2B5EF4-FFF2-40B4-BE49-F238E27FC236}">
                    <a16:creationId xmlns:a16="http://schemas.microsoft.com/office/drawing/2014/main" id="{BBE5B182-E486-BE71-96C8-96CA0D482053}"/>
                  </a:ext>
                </a:extLst>
              </p:cNvPr>
              <p:cNvPicPr>
                <a:picLocks noChangeAspect="1"/>
              </p:cNvPicPr>
              <p:nvPr/>
            </p:nvPicPr>
            <p:blipFill>
              <a:blip r:embed="rId8">
                <a:extLst>
                  <a:ext uri="{28A0092B-C50C-407E-A947-70E740481C1C}">
                    <a14:useLocalDpi xmlns:a14="http://schemas.microsoft.com/office/drawing/2010/main" val="0"/>
                  </a:ext>
                </a:extLst>
              </a:blip>
              <a:srcRect l="35313" t="37168" r="48002" b="37168"/>
              <a:stretch>
                <a:fillRect/>
              </a:stretch>
            </p:blipFill>
            <p:spPr>
              <a:xfrm>
                <a:off x="1675504" y="1935298"/>
                <a:ext cx="941832" cy="941832"/>
              </a:xfrm>
              <a:custGeom>
                <a:avLst/>
                <a:gdLst>
                  <a:gd name="connsiteX0" fmla="*/ 470916 w 941832"/>
                  <a:gd name="connsiteY0" fmla="*/ 0 h 941832"/>
                  <a:gd name="connsiteX1" fmla="*/ 941832 w 941832"/>
                  <a:gd name="connsiteY1" fmla="*/ 470916 h 941832"/>
                  <a:gd name="connsiteX2" fmla="*/ 470916 w 941832"/>
                  <a:gd name="connsiteY2" fmla="*/ 941832 h 941832"/>
                  <a:gd name="connsiteX3" fmla="*/ 0 w 941832"/>
                  <a:gd name="connsiteY3" fmla="*/ 470916 h 941832"/>
                  <a:gd name="connsiteX4" fmla="*/ 470916 w 941832"/>
                  <a:gd name="connsiteY4" fmla="*/ 0 h 941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832" h="941832">
                    <a:moveTo>
                      <a:pt x="470916" y="0"/>
                    </a:moveTo>
                    <a:cubicBezTo>
                      <a:pt x="730996" y="0"/>
                      <a:pt x="941832" y="210836"/>
                      <a:pt x="941832" y="470916"/>
                    </a:cubicBezTo>
                    <a:cubicBezTo>
                      <a:pt x="941832" y="730996"/>
                      <a:pt x="730996" y="941832"/>
                      <a:pt x="470916" y="941832"/>
                    </a:cubicBezTo>
                    <a:cubicBezTo>
                      <a:pt x="210836" y="941832"/>
                      <a:pt x="0" y="730996"/>
                      <a:pt x="0" y="470916"/>
                    </a:cubicBezTo>
                    <a:cubicBezTo>
                      <a:pt x="0" y="210836"/>
                      <a:pt x="210836" y="0"/>
                      <a:pt x="470916" y="0"/>
                    </a:cubicBezTo>
                    <a:close/>
                  </a:path>
                </a:pathLst>
              </a:custGeom>
            </p:spPr>
          </p:pic>
          <p:pic>
            <p:nvPicPr>
              <p:cNvPr id="29" name="图片 28">
                <a:extLst>
                  <a:ext uri="{FF2B5EF4-FFF2-40B4-BE49-F238E27FC236}">
                    <a16:creationId xmlns:a16="http://schemas.microsoft.com/office/drawing/2014/main" id="{BD970F0C-C9AE-A4C6-FC3E-92E64E5F8286}"/>
                  </a:ext>
                </a:extLst>
              </p:cNvPr>
              <p:cNvPicPr>
                <a:picLocks noChangeAspect="1"/>
              </p:cNvPicPr>
              <p:nvPr/>
            </p:nvPicPr>
            <p:blipFill>
              <a:blip r:embed="rId8">
                <a:extLst>
                  <a:ext uri="{28A0092B-C50C-407E-A947-70E740481C1C}">
                    <a14:useLocalDpi xmlns:a14="http://schemas.microsoft.com/office/drawing/2010/main" val="0"/>
                  </a:ext>
                </a:extLst>
              </a:blip>
              <a:srcRect l="35313" t="70472" r="48002" b="3864"/>
              <a:stretch>
                <a:fillRect/>
              </a:stretch>
            </p:blipFill>
            <p:spPr>
              <a:xfrm>
                <a:off x="2649340" y="1935298"/>
                <a:ext cx="989078" cy="941832"/>
              </a:xfrm>
              <a:custGeom>
                <a:avLst/>
                <a:gdLst>
                  <a:gd name="connsiteX0" fmla="*/ 470916 w 941832"/>
                  <a:gd name="connsiteY0" fmla="*/ 0 h 941832"/>
                  <a:gd name="connsiteX1" fmla="*/ 941832 w 941832"/>
                  <a:gd name="connsiteY1" fmla="*/ 470916 h 941832"/>
                  <a:gd name="connsiteX2" fmla="*/ 470916 w 941832"/>
                  <a:gd name="connsiteY2" fmla="*/ 941832 h 941832"/>
                  <a:gd name="connsiteX3" fmla="*/ 0 w 941832"/>
                  <a:gd name="connsiteY3" fmla="*/ 470916 h 941832"/>
                  <a:gd name="connsiteX4" fmla="*/ 470916 w 941832"/>
                  <a:gd name="connsiteY4" fmla="*/ 0 h 941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832" h="941832">
                    <a:moveTo>
                      <a:pt x="470916" y="0"/>
                    </a:moveTo>
                    <a:cubicBezTo>
                      <a:pt x="730996" y="0"/>
                      <a:pt x="941832" y="210836"/>
                      <a:pt x="941832" y="470916"/>
                    </a:cubicBezTo>
                    <a:cubicBezTo>
                      <a:pt x="941832" y="730996"/>
                      <a:pt x="730996" y="941832"/>
                      <a:pt x="470916" y="941832"/>
                    </a:cubicBezTo>
                    <a:cubicBezTo>
                      <a:pt x="210836" y="941832"/>
                      <a:pt x="0" y="730996"/>
                      <a:pt x="0" y="470916"/>
                    </a:cubicBezTo>
                    <a:cubicBezTo>
                      <a:pt x="0" y="210836"/>
                      <a:pt x="210836" y="0"/>
                      <a:pt x="470916" y="0"/>
                    </a:cubicBezTo>
                    <a:close/>
                  </a:path>
                </a:pathLst>
              </a:custGeom>
            </p:spPr>
          </p:pic>
          <p:sp>
            <p:nvSpPr>
              <p:cNvPr id="32" name="文本框 31">
                <a:extLst>
                  <a:ext uri="{FF2B5EF4-FFF2-40B4-BE49-F238E27FC236}">
                    <a16:creationId xmlns:a16="http://schemas.microsoft.com/office/drawing/2014/main" id="{80F4B6F5-EF9E-4C8F-5FE6-56AB54998FE3}"/>
                  </a:ext>
                </a:extLst>
              </p:cNvPr>
              <p:cNvSpPr txBox="1"/>
              <p:nvPr/>
            </p:nvSpPr>
            <p:spPr>
              <a:xfrm rot="16200000">
                <a:off x="75378" y="1154692"/>
                <a:ext cx="750893" cy="276999"/>
              </a:xfrm>
              <a:prstGeom prst="rect">
                <a:avLst/>
              </a:prstGeom>
              <a:noFill/>
            </p:spPr>
            <p:txBody>
              <a:bodyPr wrap="square" rtlCol="0">
                <a:spAutoFit/>
              </a:bodyPr>
              <a:lstStyle/>
              <a:p>
                <a:r>
                  <a:rPr lang="en-US" altLang="zh-CN" sz="1200" b="1" dirty="0">
                    <a:latin typeface="Arial" panose="020B0604020202020204" pitchFamily="34" charset="0"/>
                    <a:cs typeface="Arial" panose="020B0604020202020204" pitchFamily="34" charset="0"/>
                  </a:rPr>
                  <a:t>BT-549</a:t>
                </a:r>
                <a:endParaRPr lang="zh-CN" altLang="en-US" sz="1200" b="1" dirty="0">
                  <a:latin typeface="Arial" panose="020B0604020202020204" pitchFamily="34" charset="0"/>
                  <a:cs typeface="Arial" panose="020B0604020202020204" pitchFamily="34" charset="0"/>
                </a:endParaRPr>
              </a:p>
            </p:txBody>
          </p:sp>
          <p:sp>
            <p:nvSpPr>
              <p:cNvPr id="33" name="文本框 32">
                <a:extLst>
                  <a:ext uri="{FF2B5EF4-FFF2-40B4-BE49-F238E27FC236}">
                    <a16:creationId xmlns:a16="http://schemas.microsoft.com/office/drawing/2014/main" id="{D14972A6-64E7-70C5-3AC6-F26FFA2FA5CC}"/>
                  </a:ext>
                </a:extLst>
              </p:cNvPr>
              <p:cNvSpPr txBox="1"/>
              <p:nvPr/>
            </p:nvSpPr>
            <p:spPr>
              <a:xfrm rot="16200000">
                <a:off x="-174691" y="2134546"/>
                <a:ext cx="1282373" cy="276999"/>
              </a:xfrm>
              <a:prstGeom prst="rect">
                <a:avLst/>
              </a:prstGeom>
              <a:noFill/>
            </p:spPr>
            <p:txBody>
              <a:bodyPr wrap="square" rtlCol="0">
                <a:spAutoFit/>
              </a:bodyPr>
              <a:lstStyle/>
              <a:p>
                <a:r>
                  <a:rPr lang="en-US" altLang="zh-CN" sz="1200" b="1" dirty="0">
                    <a:latin typeface="Arial" panose="020B0604020202020204" pitchFamily="34" charset="0"/>
                    <a:cs typeface="Arial" panose="020B0604020202020204" pitchFamily="34" charset="0"/>
                  </a:rPr>
                  <a:t>MDA-MB-231</a:t>
                </a:r>
                <a:endParaRPr lang="zh-CN" altLang="en-US" sz="1200" b="1" dirty="0">
                  <a:latin typeface="Arial" panose="020B0604020202020204" pitchFamily="34" charset="0"/>
                  <a:cs typeface="Arial" panose="020B0604020202020204" pitchFamily="34" charset="0"/>
                </a:endParaRPr>
              </a:p>
            </p:txBody>
          </p:sp>
          <p:sp>
            <p:nvSpPr>
              <p:cNvPr id="34" name="文本框 33">
                <a:extLst>
                  <a:ext uri="{FF2B5EF4-FFF2-40B4-BE49-F238E27FC236}">
                    <a16:creationId xmlns:a16="http://schemas.microsoft.com/office/drawing/2014/main" id="{9311B2C0-4DC1-6233-D703-7B43009AEFE7}"/>
                  </a:ext>
                </a:extLst>
              </p:cNvPr>
              <p:cNvSpPr txBox="1"/>
              <p:nvPr/>
            </p:nvSpPr>
            <p:spPr>
              <a:xfrm>
                <a:off x="673345" y="690624"/>
                <a:ext cx="1019503" cy="276999"/>
              </a:xfrm>
              <a:prstGeom prst="rect">
                <a:avLst/>
              </a:prstGeom>
              <a:noFill/>
            </p:spPr>
            <p:txBody>
              <a:bodyPr wrap="square" rtlCol="0">
                <a:spAutoFit/>
              </a:bodyPr>
              <a:lstStyle/>
              <a:p>
                <a:r>
                  <a:rPr lang="en-US" altLang="zh-CN" sz="1200" dirty="0" err="1">
                    <a:latin typeface="Arial" panose="020B0604020202020204" pitchFamily="34" charset="0"/>
                    <a:cs typeface="Arial" panose="020B0604020202020204" pitchFamily="34" charset="0"/>
                  </a:rPr>
                  <a:t>shCtrl</a:t>
                </a:r>
                <a:endParaRPr lang="zh-CN" altLang="en-US" sz="1200" dirty="0">
                  <a:latin typeface="Arial" panose="020B0604020202020204" pitchFamily="34" charset="0"/>
                  <a:cs typeface="Arial" panose="020B0604020202020204" pitchFamily="34" charset="0"/>
                </a:endParaRPr>
              </a:p>
            </p:txBody>
          </p:sp>
          <p:sp>
            <p:nvSpPr>
              <p:cNvPr id="35" name="文本框 34">
                <a:extLst>
                  <a:ext uri="{FF2B5EF4-FFF2-40B4-BE49-F238E27FC236}">
                    <a16:creationId xmlns:a16="http://schemas.microsoft.com/office/drawing/2014/main" id="{ABDCAF0A-1E94-56BA-14CB-79169BECE496}"/>
                  </a:ext>
                </a:extLst>
              </p:cNvPr>
              <p:cNvSpPr txBox="1"/>
              <p:nvPr/>
            </p:nvSpPr>
            <p:spPr>
              <a:xfrm>
                <a:off x="1579492" y="690624"/>
                <a:ext cx="1129641" cy="276999"/>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shDCBLD1-1</a:t>
                </a:r>
                <a:endParaRPr lang="zh-CN" altLang="en-US" sz="1200" dirty="0">
                  <a:latin typeface="Arial" panose="020B0604020202020204" pitchFamily="34" charset="0"/>
                  <a:cs typeface="Arial" panose="020B0604020202020204" pitchFamily="34" charset="0"/>
                </a:endParaRPr>
              </a:p>
            </p:txBody>
          </p:sp>
          <p:sp>
            <p:nvSpPr>
              <p:cNvPr id="36" name="文本框 35">
                <a:extLst>
                  <a:ext uri="{FF2B5EF4-FFF2-40B4-BE49-F238E27FC236}">
                    <a16:creationId xmlns:a16="http://schemas.microsoft.com/office/drawing/2014/main" id="{13071CE8-8C9D-C16E-FBB9-AA4C066750EA}"/>
                  </a:ext>
                </a:extLst>
              </p:cNvPr>
              <p:cNvSpPr txBox="1"/>
              <p:nvPr/>
            </p:nvSpPr>
            <p:spPr>
              <a:xfrm>
                <a:off x="2669759" y="690624"/>
                <a:ext cx="1129641" cy="276999"/>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shDCBLD1-2</a:t>
                </a:r>
                <a:endParaRPr lang="zh-CN" altLang="en-US" sz="1200" dirty="0">
                  <a:latin typeface="Arial" panose="020B0604020202020204" pitchFamily="34" charset="0"/>
                  <a:cs typeface="Arial" panose="020B0604020202020204" pitchFamily="34" charset="0"/>
                </a:endParaRPr>
              </a:p>
            </p:txBody>
          </p:sp>
        </p:grpSp>
        <p:graphicFrame>
          <p:nvGraphicFramePr>
            <p:cNvPr id="38" name="对象 37">
              <a:extLst>
                <a:ext uri="{FF2B5EF4-FFF2-40B4-BE49-F238E27FC236}">
                  <a16:creationId xmlns:a16="http://schemas.microsoft.com/office/drawing/2014/main" id="{0DF0102C-B928-2809-0534-31A801428FA1}"/>
                </a:ext>
              </a:extLst>
            </p:cNvPr>
            <p:cNvGraphicFramePr>
              <a:graphicFrameLocks noChangeAspect="1"/>
            </p:cNvGraphicFramePr>
            <p:nvPr>
              <p:extLst>
                <p:ext uri="{D42A27DB-BD31-4B8C-83A1-F6EECF244321}">
                  <p14:modId xmlns:p14="http://schemas.microsoft.com/office/powerpoint/2010/main" val="3429497928"/>
                </p:ext>
              </p:extLst>
            </p:nvPr>
          </p:nvGraphicFramePr>
          <p:xfrm>
            <a:off x="3430588" y="1347788"/>
            <a:ext cx="1987550" cy="2160587"/>
          </p:xfrm>
          <a:graphic>
            <a:graphicData uri="http://schemas.openxmlformats.org/presentationml/2006/ole">
              <mc:AlternateContent xmlns:mc="http://schemas.openxmlformats.org/markup-compatibility/2006">
                <mc:Choice xmlns:v="urn:schemas-microsoft-com:vml" Requires="v">
                  <p:oleObj name="Prism 8" r:id="rId9" imgW="3284336" imgH="3571535" progId="Prism8.Document">
                    <p:embed/>
                  </p:oleObj>
                </mc:Choice>
                <mc:Fallback>
                  <p:oleObj name="Prism 8" r:id="rId9" imgW="3284336" imgH="3571535" progId="Prism8.Document">
                    <p:embed/>
                    <p:pic>
                      <p:nvPicPr>
                        <p:cNvPr id="0" name=""/>
                        <p:cNvPicPr/>
                        <p:nvPr/>
                      </p:nvPicPr>
                      <p:blipFill>
                        <a:blip r:embed="rId10"/>
                        <a:stretch>
                          <a:fillRect/>
                        </a:stretch>
                      </p:blipFill>
                      <p:spPr>
                        <a:xfrm>
                          <a:off x="3430588" y="1347788"/>
                          <a:ext cx="1987550" cy="2160587"/>
                        </a:xfrm>
                        <a:prstGeom prst="rect">
                          <a:avLst/>
                        </a:prstGeom>
                      </p:spPr>
                    </p:pic>
                  </p:oleObj>
                </mc:Fallback>
              </mc:AlternateContent>
            </a:graphicData>
          </a:graphic>
        </p:graphicFrame>
        <p:graphicFrame>
          <p:nvGraphicFramePr>
            <p:cNvPr id="39" name="对象 38">
              <a:extLst>
                <a:ext uri="{FF2B5EF4-FFF2-40B4-BE49-F238E27FC236}">
                  <a16:creationId xmlns:a16="http://schemas.microsoft.com/office/drawing/2014/main" id="{E59D0DE5-B05E-E7D6-22D8-D3F2A08A684D}"/>
                </a:ext>
              </a:extLst>
            </p:cNvPr>
            <p:cNvGraphicFramePr>
              <a:graphicFrameLocks noChangeAspect="1"/>
            </p:cNvGraphicFramePr>
            <p:nvPr>
              <p:extLst>
                <p:ext uri="{D42A27DB-BD31-4B8C-83A1-F6EECF244321}">
                  <p14:modId xmlns:p14="http://schemas.microsoft.com/office/powerpoint/2010/main" val="3677017716"/>
                </p:ext>
              </p:extLst>
            </p:nvPr>
          </p:nvGraphicFramePr>
          <p:xfrm>
            <a:off x="5307489" y="1311584"/>
            <a:ext cx="1966912" cy="2162175"/>
          </p:xfrm>
          <a:graphic>
            <a:graphicData uri="http://schemas.openxmlformats.org/presentationml/2006/ole">
              <mc:AlternateContent xmlns:mc="http://schemas.openxmlformats.org/markup-compatibility/2006">
                <mc:Choice xmlns:v="urn:schemas-microsoft-com:vml" Requires="v">
                  <p:oleObj name="Prism 8" r:id="rId11" imgW="3284336" imgH="3608248" progId="Prism8.Document">
                    <p:embed/>
                  </p:oleObj>
                </mc:Choice>
                <mc:Fallback>
                  <p:oleObj name="Prism 8" r:id="rId11" imgW="3284336" imgH="3608248" progId="Prism8.Document">
                    <p:embed/>
                    <p:pic>
                      <p:nvPicPr>
                        <p:cNvPr id="0" name=""/>
                        <p:cNvPicPr/>
                        <p:nvPr/>
                      </p:nvPicPr>
                      <p:blipFill>
                        <a:blip r:embed="rId12"/>
                        <a:stretch>
                          <a:fillRect/>
                        </a:stretch>
                      </p:blipFill>
                      <p:spPr>
                        <a:xfrm>
                          <a:off x="5307489" y="1311584"/>
                          <a:ext cx="1966912" cy="2162175"/>
                        </a:xfrm>
                        <a:prstGeom prst="rect">
                          <a:avLst/>
                        </a:prstGeom>
                      </p:spPr>
                    </p:pic>
                  </p:oleObj>
                </mc:Fallback>
              </mc:AlternateContent>
            </a:graphicData>
          </a:graphic>
        </p:graphicFrame>
        <p:graphicFrame>
          <p:nvGraphicFramePr>
            <p:cNvPr id="2" name="对象 1">
              <a:extLst>
                <a:ext uri="{FF2B5EF4-FFF2-40B4-BE49-F238E27FC236}">
                  <a16:creationId xmlns:a16="http://schemas.microsoft.com/office/drawing/2014/main" id="{CAD8BB11-F024-1C35-18E8-0A06E480E7E9}"/>
                </a:ext>
              </a:extLst>
            </p:cNvPr>
            <p:cNvGraphicFramePr>
              <a:graphicFrameLocks noChangeAspect="1"/>
            </p:cNvGraphicFramePr>
            <p:nvPr>
              <p:extLst>
                <p:ext uri="{D42A27DB-BD31-4B8C-83A1-F6EECF244321}">
                  <p14:modId xmlns:p14="http://schemas.microsoft.com/office/powerpoint/2010/main" val="379401858"/>
                </p:ext>
              </p:extLst>
            </p:nvPr>
          </p:nvGraphicFramePr>
          <p:xfrm>
            <a:off x="7580545" y="1586136"/>
            <a:ext cx="2016125" cy="2160587"/>
          </p:xfrm>
          <a:graphic>
            <a:graphicData uri="http://schemas.openxmlformats.org/presentationml/2006/ole">
              <mc:AlternateContent xmlns:mc="http://schemas.openxmlformats.org/markup-compatibility/2006">
                <mc:Choice xmlns:v="urn:schemas-microsoft-com:vml" Requires="v">
                  <p:oleObj name="Prism 8" r:id="rId13" imgW="3305576" imgH="3542741" progId="Prism8.Document">
                    <p:embed/>
                  </p:oleObj>
                </mc:Choice>
                <mc:Fallback>
                  <p:oleObj name="Prism 8" r:id="rId13" imgW="3305576" imgH="3542741" progId="Prism8.Document">
                    <p:embed/>
                    <p:pic>
                      <p:nvPicPr>
                        <p:cNvPr id="23" name="对象 22">
                          <a:extLst>
                            <a:ext uri="{FF2B5EF4-FFF2-40B4-BE49-F238E27FC236}">
                              <a16:creationId xmlns:a16="http://schemas.microsoft.com/office/drawing/2014/main" id="{CAD8BB11-F024-1C35-18E8-0A06E480E7E9}"/>
                            </a:ext>
                          </a:extLst>
                        </p:cNvPr>
                        <p:cNvPicPr/>
                        <p:nvPr/>
                      </p:nvPicPr>
                      <p:blipFill>
                        <a:blip r:embed="rId14"/>
                        <a:stretch>
                          <a:fillRect/>
                        </a:stretch>
                      </p:blipFill>
                      <p:spPr>
                        <a:xfrm>
                          <a:off x="7580545" y="1586136"/>
                          <a:ext cx="2016125" cy="2160587"/>
                        </a:xfrm>
                        <a:prstGeom prst="rect">
                          <a:avLst/>
                        </a:prstGeom>
                      </p:spPr>
                    </p:pic>
                  </p:oleObj>
                </mc:Fallback>
              </mc:AlternateContent>
            </a:graphicData>
          </a:graphic>
        </p:graphicFrame>
        <p:graphicFrame>
          <p:nvGraphicFramePr>
            <p:cNvPr id="24" name="对象 23">
              <a:extLst>
                <a:ext uri="{FF2B5EF4-FFF2-40B4-BE49-F238E27FC236}">
                  <a16:creationId xmlns:a16="http://schemas.microsoft.com/office/drawing/2014/main" id="{73E8A392-E846-E33A-71B7-3808E8A551B0}"/>
                </a:ext>
              </a:extLst>
            </p:cNvPr>
            <p:cNvGraphicFramePr>
              <a:graphicFrameLocks noChangeAspect="1"/>
            </p:cNvGraphicFramePr>
            <p:nvPr>
              <p:extLst>
                <p:ext uri="{D42A27DB-BD31-4B8C-83A1-F6EECF244321}">
                  <p14:modId xmlns:p14="http://schemas.microsoft.com/office/powerpoint/2010/main" val="3298159817"/>
                </p:ext>
              </p:extLst>
            </p:nvPr>
          </p:nvGraphicFramePr>
          <p:xfrm>
            <a:off x="9574213" y="1595438"/>
            <a:ext cx="2022475" cy="2160587"/>
          </p:xfrm>
          <a:graphic>
            <a:graphicData uri="http://schemas.openxmlformats.org/presentationml/2006/ole">
              <mc:AlternateContent xmlns:mc="http://schemas.openxmlformats.org/markup-compatibility/2006">
                <mc:Choice xmlns:v="urn:schemas-microsoft-com:vml" Requires="v">
                  <p:oleObj name="Prism 8" r:id="rId15" imgW="3305576" imgH="3533383" progId="Prism8.Document">
                    <p:embed/>
                  </p:oleObj>
                </mc:Choice>
                <mc:Fallback>
                  <p:oleObj name="Prism 8" r:id="rId15" imgW="3305576" imgH="3533383" progId="Prism8.Document">
                    <p:embed/>
                    <p:pic>
                      <p:nvPicPr>
                        <p:cNvPr id="24" name="对象 23">
                          <a:extLst>
                            <a:ext uri="{FF2B5EF4-FFF2-40B4-BE49-F238E27FC236}">
                              <a16:creationId xmlns:a16="http://schemas.microsoft.com/office/drawing/2014/main" id="{73E8A392-E846-E33A-71B7-3808E8A551B0}"/>
                            </a:ext>
                          </a:extLst>
                        </p:cNvPr>
                        <p:cNvPicPr/>
                        <p:nvPr/>
                      </p:nvPicPr>
                      <p:blipFill>
                        <a:blip r:embed="rId16"/>
                        <a:stretch>
                          <a:fillRect/>
                        </a:stretch>
                      </p:blipFill>
                      <p:spPr>
                        <a:xfrm>
                          <a:off x="9574213" y="1595438"/>
                          <a:ext cx="2022475" cy="2160587"/>
                        </a:xfrm>
                        <a:prstGeom prst="rect">
                          <a:avLst/>
                        </a:prstGeom>
                      </p:spPr>
                    </p:pic>
                  </p:oleObj>
                </mc:Fallback>
              </mc:AlternateContent>
            </a:graphicData>
          </a:graphic>
        </p:graphicFrame>
        <p:grpSp>
          <p:nvGrpSpPr>
            <p:cNvPr id="3" name="组合 2">
              <a:extLst>
                <a:ext uri="{FF2B5EF4-FFF2-40B4-BE49-F238E27FC236}">
                  <a16:creationId xmlns:a16="http://schemas.microsoft.com/office/drawing/2014/main" id="{49ED11A7-95E6-91FF-5527-64F349CC2D01}"/>
                </a:ext>
              </a:extLst>
            </p:cNvPr>
            <p:cNvGrpSpPr/>
            <p:nvPr/>
          </p:nvGrpSpPr>
          <p:grpSpPr>
            <a:xfrm>
              <a:off x="7215815" y="-1114360"/>
              <a:ext cx="4301397" cy="2763473"/>
              <a:chOff x="109474" y="87674"/>
              <a:chExt cx="4301397" cy="2763473"/>
            </a:xfrm>
          </p:grpSpPr>
          <p:pic>
            <p:nvPicPr>
              <p:cNvPr id="13" name="图片 12">
                <a:extLst>
                  <a:ext uri="{FF2B5EF4-FFF2-40B4-BE49-F238E27FC236}">
                    <a16:creationId xmlns:a16="http://schemas.microsoft.com/office/drawing/2014/main" id="{FE6087C4-A3F3-0FF7-A262-38D7DCF01E6B}"/>
                  </a:ext>
                </a:extLst>
              </p:cNvPr>
              <p:cNvPicPr>
                <a:picLocks noChangeAspect="1"/>
              </p:cNvPicPr>
              <p:nvPr/>
            </p:nvPicPr>
            <p:blipFill>
              <a:blip r:embed="rId17" cstate="print">
                <a:extLst>
                  <a:ext uri="{28A0092B-C50C-407E-A947-70E740481C1C}">
                    <a14:useLocalDpi xmlns:a14="http://schemas.microsoft.com/office/drawing/2010/main" val="0"/>
                  </a:ext>
                </a:extLst>
              </a:blip>
              <a:srcRect l="15439" t="2179" r="61017" b="72564"/>
              <a:stretch>
                <a:fillRect/>
              </a:stretch>
            </p:blipFill>
            <p:spPr>
              <a:xfrm>
                <a:off x="342495" y="299291"/>
                <a:ext cx="1330356" cy="1260000"/>
              </a:xfrm>
              <a:custGeom>
                <a:avLst/>
                <a:gdLst>
                  <a:gd name="connsiteX0" fmla="*/ 0 w 1828800"/>
                  <a:gd name="connsiteY0" fmla="*/ 0 h 1732084"/>
                  <a:gd name="connsiteX1" fmla="*/ 1828800 w 1828800"/>
                  <a:gd name="connsiteY1" fmla="*/ 0 h 1732084"/>
                  <a:gd name="connsiteX2" fmla="*/ 1828800 w 1828800"/>
                  <a:gd name="connsiteY2" fmla="*/ 1732084 h 1732084"/>
                  <a:gd name="connsiteX3" fmla="*/ 0 w 1828800"/>
                  <a:gd name="connsiteY3" fmla="*/ 1732084 h 1732084"/>
                  <a:gd name="connsiteX4" fmla="*/ 0 w 1828800"/>
                  <a:gd name="connsiteY4" fmla="*/ 0 h 1732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732084">
                    <a:moveTo>
                      <a:pt x="0" y="0"/>
                    </a:moveTo>
                    <a:lnTo>
                      <a:pt x="1828800" y="0"/>
                    </a:lnTo>
                    <a:lnTo>
                      <a:pt x="1828800" y="1732084"/>
                    </a:lnTo>
                    <a:lnTo>
                      <a:pt x="0" y="1732084"/>
                    </a:lnTo>
                    <a:lnTo>
                      <a:pt x="0" y="0"/>
                    </a:lnTo>
                    <a:close/>
                  </a:path>
                </a:pathLst>
              </a:custGeom>
            </p:spPr>
          </p:pic>
          <p:pic>
            <p:nvPicPr>
              <p:cNvPr id="12" name="图片 11">
                <a:extLst>
                  <a:ext uri="{FF2B5EF4-FFF2-40B4-BE49-F238E27FC236}">
                    <a16:creationId xmlns:a16="http://schemas.microsoft.com/office/drawing/2014/main" id="{896639B7-17A6-54F5-AA5D-005F46FDEA90}"/>
                  </a:ext>
                </a:extLst>
              </p:cNvPr>
              <p:cNvPicPr>
                <a:picLocks noChangeAspect="1"/>
              </p:cNvPicPr>
              <p:nvPr/>
            </p:nvPicPr>
            <p:blipFill>
              <a:blip r:embed="rId17" cstate="print">
                <a:extLst>
                  <a:ext uri="{28A0092B-C50C-407E-A947-70E740481C1C}">
                    <a14:useLocalDpi xmlns:a14="http://schemas.microsoft.com/office/drawing/2010/main" val="0"/>
                  </a:ext>
                </a:extLst>
              </a:blip>
              <a:srcRect l="15439" t="36111" r="61017" b="38632"/>
              <a:stretch>
                <a:fillRect/>
              </a:stretch>
            </p:blipFill>
            <p:spPr>
              <a:xfrm>
                <a:off x="1711505" y="299291"/>
                <a:ext cx="1330356" cy="1260000"/>
              </a:xfrm>
              <a:custGeom>
                <a:avLst/>
                <a:gdLst>
                  <a:gd name="connsiteX0" fmla="*/ 0 w 1828800"/>
                  <a:gd name="connsiteY0" fmla="*/ 0 h 1732084"/>
                  <a:gd name="connsiteX1" fmla="*/ 1828800 w 1828800"/>
                  <a:gd name="connsiteY1" fmla="*/ 0 h 1732084"/>
                  <a:gd name="connsiteX2" fmla="*/ 1828800 w 1828800"/>
                  <a:gd name="connsiteY2" fmla="*/ 1732084 h 1732084"/>
                  <a:gd name="connsiteX3" fmla="*/ 0 w 1828800"/>
                  <a:gd name="connsiteY3" fmla="*/ 1732084 h 1732084"/>
                  <a:gd name="connsiteX4" fmla="*/ 0 w 1828800"/>
                  <a:gd name="connsiteY4" fmla="*/ 0 h 1732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732084">
                    <a:moveTo>
                      <a:pt x="0" y="0"/>
                    </a:moveTo>
                    <a:lnTo>
                      <a:pt x="1828800" y="0"/>
                    </a:lnTo>
                    <a:lnTo>
                      <a:pt x="1828800" y="1732084"/>
                    </a:lnTo>
                    <a:lnTo>
                      <a:pt x="0" y="1732084"/>
                    </a:lnTo>
                    <a:lnTo>
                      <a:pt x="0" y="0"/>
                    </a:lnTo>
                    <a:close/>
                  </a:path>
                </a:pathLst>
              </a:custGeom>
            </p:spPr>
          </p:pic>
          <p:pic>
            <p:nvPicPr>
              <p:cNvPr id="11" name="图片 10">
                <a:extLst>
                  <a:ext uri="{FF2B5EF4-FFF2-40B4-BE49-F238E27FC236}">
                    <a16:creationId xmlns:a16="http://schemas.microsoft.com/office/drawing/2014/main" id="{75BDBA6B-362F-AFAE-0197-CC47BE36D3A4}"/>
                  </a:ext>
                </a:extLst>
              </p:cNvPr>
              <p:cNvPicPr>
                <a:picLocks noChangeAspect="1"/>
              </p:cNvPicPr>
              <p:nvPr/>
            </p:nvPicPr>
            <p:blipFill>
              <a:blip r:embed="rId17" cstate="print">
                <a:extLst>
                  <a:ext uri="{28A0092B-C50C-407E-A947-70E740481C1C}">
                    <a14:useLocalDpi xmlns:a14="http://schemas.microsoft.com/office/drawing/2010/main" val="0"/>
                  </a:ext>
                </a:extLst>
              </a:blip>
              <a:srcRect l="15439" t="69915" r="61017" b="4829"/>
              <a:stretch>
                <a:fillRect/>
              </a:stretch>
            </p:blipFill>
            <p:spPr>
              <a:xfrm>
                <a:off x="3080515" y="299291"/>
                <a:ext cx="1330356" cy="1260000"/>
              </a:xfrm>
              <a:custGeom>
                <a:avLst/>
                <a:gdLst>
                  <a:gd name="connsiteX0" fmla="*/ 0 w 1828800"/>
                  <a:gd name="connsiteY0" fmla="*/ 0 h 1732084"/>
                  <a:gd name="connsiteX1" fmla="*/ 1828800 w 1828800"/>
                  <a:gd name="connsiteY1" fmla="*/ 0 h 1732084"/>
                  <a:gd name="connsiteX2" fmla="*/ 1828800 w 1828800"/>
                  <a:gd name="connsiteY2" fmla="*/ 1732084 h 1732084"/>
                  <a:gd name="connsiteX3" fmla="*/ 0 w 1828800"/>
                  <a:gd name="connsiteY3" fmla="*/ 1732084 h 1732084"/>
                  <a:gd name="connsiteX4" fmla="*/ 0 w 1828800"/>
                  <a:gd name="connsiteY4" fmla="*/ 0 h 1732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732084">
                    <a:moveTo>
                      <a:pt x="0" y="0"/>
                    </a:moveTo>
                    <a:lnTo>
                      <a:pt x="1828800" y="0"/>
                    </a:lnTo>
                    <a:lnTo>
                      <a:pt x="1828800" y="1732084"/>
                    </a:lnTo>
                    <a:lnTo>
                      <a:pt x="0" y="1732084"/>
                    </a:lnTo>
                    <a:lnTo>
                      <a:pt x="0" y="0"/>
                    </a:lnTo>
                    <a:close/>
                  </a:path>
                </a:pathLst>
              </a:custGeom>
            </p:spPr>
          </p:pic>
          <p:pic>
            <p:nvPicPr>
              <p:cNvPr id="6" name="图片 5">
                <a:extLst>
                  <a:ext uri="{FF2B5EF4-FFF2-40B4-BE49-F238E27FC236}">
                    <a16:creationId xmlns:a16="http://schemas.microsoft.com/office/drawing/2014/main" id="{F82D40B0-91FB-4A99-A90A-B8CF039FE138}"/>
                  </a:ext>
                </a:extLst>
              </p:cNvPr>
              <p:cNvPicPr>
                <a:picLocks noChangeAspect="1"/>
              </p:cNvPicPr>
              <p:nvPr/>
            </p:nvPicPr>
            <p:blipFill>
              <a:blip r:embed="rId18" cstate="print">
                <a:extLst>
                  <a:ext uri="{28A0092B-C50C-407E-A947-70E740481C1C}">
                    <a14:useLocalDpi xmlns:a14="http://schemas.microsoft.com/office/drawing/2010/main" val="0"/>
                  </a:ext>
                </a:extLst>
              </a:blip>
              <a:srcRect l="15475" t="2308" r="61057" b="72436"/>
              <a:stretch>
                <a:fillRect/>
              </a:stretch>
            </p:blipFill>
            <p:spPr>
              <a:xfrm>
                <a:off x="342495" y="1591147"/>
                <a:ext cx="1330356" cy="1260000"/>
              </a:xfrm>
              <a:custGeom>
                <a:avLst/>
                <a:gdLst>
                  <a:gd name="connsiteX0" fmla="*/ 0 w 1828800"/>
                  <a:gd name="connsiteY0" fmla="*/ 0 h 1732084"/>
                  <a:gd name="connsiteX1" fmla="*/ 1828800 w 1828800"/>
                  <a:gd name="connsiteY1" fmla="*/ 0 h 1732084"/>
                  <a:gd name="connsiteX2" fmla="*/ 1828800 w 1828800"/>
                  <a:gd name="connsiteY2" fmla="*/ 1732084 h 1732084"/>
                  <a:gd name="connsiteX3" fmla="*/ 0 w 1828800"/>
                  <a:gd name="connsiteY3" fmla="*/ 1732084 h 1732084"/>
                  <a:gd name="connsiteX4" fmla="*/ 0 w 1828800"/>
                  <a:gd name="connsiteY4" fmla="*/ 0 h 1732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732084">
                    <a:moveTo>
                      <a:pt x="0" y="0"/>
                    </a:moveTo>
                    <a:lnTo>
                      <a:pt x="1828800" y="0"/>
                    </a:lnTo>
                    <a:lnTo>
                      <a:pt x="1828800" y="1732084"/>
                    </a:lnTo>
                    <a:lnTo>
                      <a:pt x="0" y="1732084"/>
                    </a:lnTo>
                    <a:lnTo>
                      <a:pt x="0" y="0"/>
                    </a:lnTo>
                    <a:close/>
                  </a:path>
                </a:pathLst>
              </a:custGeom>
            </p:spPr>
          </p:pic>
          <p:pic>
            <p:nvPicPr>
              <p:cNvPr id="7" name="图片 6">
                <a:extLst>
                  <a:ext uri="{FF2B5EF4-FFF2-40B4-BE49-F238E27FC236}">
                    <a16:creationId xmlns:a16="http://schemas.microsoft.com/office/drawing/2014/main" id="{B94D36FB-77D7-3AFF-2868-D4C0FD8BAEAB}"/>
                  </a:ext>
                </a:extLst>
              </p:cNvPr>
              <p:cNvPicPr>
                <a:picLocks noChangeAspect="1"/>
              </p:cNvPicPr>
              <p:nvPr/>
            </p:nvPicPr>
            <p:blipFill>
              <a:blip r:embed="rId18" cstate="print">
                <a:extLst>
                  <a:ext uri="{28A0092B-C50C-407E-A947-70E740481C1C}">
                    <a14:useLocalDpi xmlns:a14="http://schemas.microsoft.com/office/drawing/2010/main" val="0"/>
                  </a:ext>
                </a:extLst>
              </a:blip>
              <a:srcRect l="15475" t="36090" r="61057" b="38654"/>
              <a:stretch>
                <a:fillRect/>
              </a:stretch>
            </p:blipFill>
            <p:spPr>
              <a:xfrm>
                <a:off x="1711505" y="1591147"/>
                <a:ext cx="1330356" cy="1260000"/>
              </a:xfrm>
              <a:custGeom>
                <a:avLst/>
                <a:gdLst>
                  <a:gd name="connsiteX0" fmla="*/ 0 w 1828800"/>
                  <a:gd name="connsiteY0" fmla="*/ 0 h 1732084"/>
                  <a:gd name="connsiteX1" fmla="*/ 1828800 w 1828800"/>
                  <a:gd name="connsiteY1" fmla="*/ 0 h 1732084"/>
                  <a:gd name="connsiteX2" fmla="*/ 1828800 w 1828800"/>
                  <a:gd name="connsiteY2" fmla="*/ 1732084 h 1732084"/>
                  <a:gd name="connsiteX3" fmla="*/ 0 w 1828800"/>
                  <a:gd name="connsiteY3" fmla="*/ 1732084 h 1732084"/>
                  <a:gd name="connsiteX4" fmla="*/ 0 w 1828800"/>
                  <a:gd name="connsiteY4" fmla="*/ 0 h 1732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732084">
                    <a:moveTo>
                      <a:pt x="0" y="0"/>
                    </a:moveTo>
                    <a:lnTo>
                      <a:pt x="1828800" y="0"/>
                    </a:lnTo>
                    <a:lnTo>
                      <a:pt x="1828800" y="1732084"/>
                    </a:lnTo>
                    <a:lnTo>
                      <a:pt x="0" y="1732084"/>
                    </a:lnTo>
                    <a:lnTo>
                      <a:pt x="0" y="0"/>
                    </a:lnTo>
                    <a:close/>
                  </a:path>
                </a:pathLst>
              </a:custGeom>
            </p:spPr>
          </p:pic>
          <p:pic>
            <p:nvPicPr>
              <p:cNvPr id="20" name="图片 19">
                <a:extLst>
                  <a:ext uri="{FF2B5EF4-FFF2-40B4-BE49-F238E27FC236}">
                    <a16:creationId xmlns:a16="http://schemas.microsoft.com/office/drawing/2014/main" id="{F000E0DC-2796-0053-B470-FEF647D485C8}"/>
                  </a:ext>
                </a:extLst>
              </p:cNvPr>
              <p:cNvPicPr>
                <a:picLocks noChangeAspect="1"/>
              </p:cNvPicPr>
              <p:nvPr/>
            </p:nvPicPr>
            <p:blipFill>
              <a:blip r:embed="rId18" cstate="print">
                <a:extLst>
                  <a:ext uri="{28A0092B-C50C-407E-A947-70E740481C1C}">
                    <a14:useLocalDpi xmlns:a14="http://schemas.microsoft.com/office/drawing/2010/main" val="0"/>
                  </a:ext>
                </a:extLst>
              </a:blip>
              <a:srcRect l="15475" t="69338" r="61057" b="5406"/>
              <a:stretch>
                <a:fillRect/>
              </a:stretch>
            </p:blipFill>
            <p:spPr>
              <a:xfrm>
                <a:off x="3080515" y="1591147"/>
                <a:ext cx="1330356" cy="1260000"/>
              </a:xfrm>
              <a:custGeom>
                <a:avLst/>
                <a:gdLst>
                  <a:gd name="connsiteX0" fmla="*/ 0 w 1828800"/>
                  <a:gd name="connsiteY0" fmla="*/ 0 h 1732084"/>
                  <a:gd name="connsiteX1" fmla="*/ 1828800 w 1828800"/>
                  <a:gd name="connsiteY1" fmla="*/ 0 h 1732084"/>
                  <a:gd name="connsiteX2" fmla="*/ 1828800 w 1828800"/>
                  <a:gd name="connsiteY2" fmla="*/ 1732084 h 1732084"/>
                  <a:gd name="connsiteX3" fmla="*/ 0 w 1828800"/>
                  <a:gd name="connsiteY3" fmla="*/ 1732084 h 1732084"/>
                  <a:gd name="connsiteX4" fmla="*/ 0 w 1828800"/>
                  <a:gd name="connsiteY4" fmla="*/ 0 h 1732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732084">
                    <a:moveTo>
                      <a:pt x="0" y="0"/>
                    </a:moveTo>
                    <a:lnTo>
                      <a:pt x="1828800" y="0"/>
                    </a:lnTo>
                    <a:lnTo>
                      <a:pt x="1828800" y="1732084"/>
                    </a:lnTo>
                    <a:lnTo>
                      <a:pt x="0" y="1732084"/>
                    </a:lnTo>
                    <a:lnTo>
                      <a:pt x="0" y="0"/>
                    </a:lnTo>
                    <a:close/>
                  </a:path>
                </a:pathLst>
              </a:custGeom>
            </p:spPr>
          </p:pic>
          <p:sp>
            <p:nvSpPr>
              <p:cNvPr id="25" name="文本框 24">
                <a:extLst>
                  <a:ext uri="{FF2B5EF4-FFF2-40B4-BE49-F238E27FC236}">
                    <a16:creationId xmlns:a16="http://schemas.microsoft.com/office/drawing/2014/main" id="{FC34B002-A01F-9F7D-06CA-E00CC3C9BAC4}"/>
                  </a:ext>
                </a:extLst>
              </p:cNvPr>
              <p:cNvSpPr txBox="1"/>
              <p:nvPr/>
            </p:nvSpPr>
            <p:spPr>
              <a:xfrm>
                <a:off x="813520" y="87674"/>
                <a:ext cx="1019503" cy="276999"/>
              </a:xfrm>
              <a:prstGeom prst="rect">
                <a:avLst/>
              </a:prstGeom>
              <a:noFill/>
            </p:spPr>
            <p:txBody>
              <a:bodyPr wrap="square" rtlCol="0">
                <a:spAutoFit/>
              </a:bodyPr>
              <a:lstStyle/>
              <a:p>
                <a:r>
                  <a:rPr lang="en-US" altLang="zh-CN" sz="1200" dirty="0" err="1">
                    <a:latin typeface="Arial" panose="020B0604020202020204" pitchFamily="34" charset="0"/>
                    <a:cs typeface="Arial" panose="020B0604020202020204" pitchFamily="34" charset="0"/>
                  </a:rPr>
                  <a:t>shCtrl</a:t>
                </a:r>
                <a:endParaRPr lang="zh-CN" altLang="en-US" sz="1200" dirty="0">
                  <a:latin typeface="Arial" panose="020B0604020202020204" pitchFamily="34" charset="0"/>
                  <a:cs typeface="Arial" panose="020B0604020202020204" pitchFamily="34" charset="0"/>
                </a:endParaRPr>
              </a:p>
            </p:txBody>
          </p:sp>
          <p:sp>
            <p:nvSpPr>
              <p:cNvPr id="26" name="文本框 25">
                <a:extLst>
                  <a:ext uri="{FF2B5EF4-FFF2-40B4-BE49-F238E27FC236}">
                    <a16:creationId xmlns:a16="http://schemas.microsoft.com/office/drawing/2014/main" id="{ED1988DA-8153-81F9-F184-A9E995E24CFE}"/>
                  </a:ext>
                </a:extLst>
              </p:cNvPr>
              <p:cNvSpPr txBox="1"/>
              <p:nvPr/>
            </p:nvSpPr>
            <p:spPr>
              <a:xfrm>
                <a:off x="1966274" y="87674"/>
                <a:ext cx="1129641" cy="276999"/>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shDCBLD1-1</a:t>
                </a:r>
                <a:endParaRPr lang="zh-CN" altLang="en-US" sz="1200" dirty="0">
                  <a:latin typeface="Arial" panose="020B0604020202020204" pitchFamily="34" charset="0"/>
                  <a:cs typeface="Arial" panose="020B0604020202020204" pitchFamily="34" charset="0"/>
                </a:endParaRPr>
              </a:p>
            </p:txBody>
          </p:sp>
          <p:sp>
            <p:nvSpPr>
              <p:cNvPr id="27" name="文本框 26">
                <a:extLst>
                  <a:ext uri="{FF2B5EF4-FFF2-40B4-BE49-F238E27FC236}">
                    <a16:creationId xmlns:a16="http://schemas.microsoft.com/office/drawing/2014/main" id="{1BDF37CB-9210-019A-582B-0D463B2001D9}"/>
                  </a:ext>
                </a:extLst>
              </p:cNvPr>
              <p:cNvSpPr txBox="1"/>
              <p:nvPr/>
            </p:nvSpPr>
            <p:spPr>
              <a:xfrm>
                <a:off x="3229166" y="87674"/>
                <a:ext cx="1129641" cy="276999"/>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shDCBLD1-2</a:t>
                </a:r>
                <a:endParaRPr lang="zh-CN" altLang="en-US" sz="1200" dirty="0">
                  <a:latin typeface="Arial" panose="020B0604020202020204" pitchFamily="34" charset="0"/>
                  <a:cs typeface="Arial" panose="020B0604020202020204" pitchFamily="34" charset="0"/>
                </a:endParaRPr>
              </a:p>
            </p:txBody>
          </p:sp>
          <p:sp>
            <p:nvSpPr>
              <p:cNvPr id="28" name="文本框 27">
                <a:extLst>
                  <a:ext uri="{FF2B5EF4-FFF2-40B4-BE49-F238E27FC236}">
                    <a16:creationId xmlns:a16="http://schemas.microsoft.com/office/drawing/2014/main" id="{8111F2D1-27E1-0875-2BA2-8E55E72F254E}"/>
                  </a:ext>
                </a:extLst>
              </p:cNvPr>
              <p:cNvSpPr txBox="1"/>
              <p:nvPr/>
            </p:nvSpPr>
            <p:spPr>
              <a:xfrm rot="16200000">
                <a:off x="-145818" y="690187"/>
                <a:ext cx="787584" cy="276999"/>
              </a:xfrm>
              <a:prstGeom prst="rect">
                <a:avLst/>
              </a:prstGeom>
              <a:noFill/>
            </p:spPr>
            <p:txBody>
              <a:bodyPr wrap="square" rtlCol="0">
                <a:spAutoFit/>
              </a:bodyPr>
              <a:lstStyle/>
              <a:p>
                <a:r>
                  <a:rPr lang="en-US" altLang="zh-CN" sz="1200" b="1" dirty="0">
                    <a:latin typeface="Arial" panose="020B0604020202020204" pitchFamily="34" charset="0"/>
                    <a:cs typeface="Arial" panose="020B0604020202020204" pitchFamily="34" charset="0"/>
                  </a:rPr>
                  <a:t>BT-549</a:t>
                </a:r>
                <a:endParaRPr lang="zh-CN" altLang="en-US" sz="1200" b="1" dirty="0">
                  <a:latin typeface="Arial" panose="020B0604020202020204" pitchFamily="34" charset="0"/>
                  <a:cs typeface="Arial" panose="020B0604020202020204" pitchFamily="34" charset="0"/>
                </a:endParaRPr>
              </a:p>
            </p:txBody>
          </p:sp>
          <p:sp>
            <p:nvSpPr>
              <p:cNvPr id="8" name="文本框 7">
                <a:extLst>
                  <a:ext uri="{FF2B5EF4-FFF2-40B4-BE49-F238E27FC236}">
                    <a16:creationId xmlns:a16="http://schemas.microsoft.com/office/drawing/2014/main" id="{4C917BF8-4391-C5DC-9E78-BE95EBBCA95E}"/>
                  </a:ext>
                </a:extLst>
              </p:cNvPr>
              <p:cNvSpPr txBox="1"/>
              <p:nvPr/>
            </p:nvSpPr>
            <p:spPr>
              <a:xfrm rot="16200000">
                <a:off x="-393213" y="1969886"/>
                <a:ext cx="1282373" cy="276999"/>
              </a:xfrm>
              <a:prstGeom prst="rect">
                <a:avLst/>
              </a:prstGeom>
              <a:noFill/>
            </p:spPr>
            <p:txBody>
              <a:bodyPr wrap="square" rtlCol="0">
                <a:spAutoFit/>
              </a:bodyPr>
              <a:lstStyle/>
              <a:p>
                <a:r>
                  <a:rPr lang="en-US" altLang="zh-CN" sz="1200" b="1" dirty="0">
                    <a:latin typeface="Arial" panose="020B0604020202020204" pitchFamily="34" charset="0"/>
                    <a:cs typeface="Arial" panose="020B0604020202020204" pitchFamily="34" charset="0"/>
                  </a:rPr>
                  <a:t>MDA-MB-231</a:t>
                </a:r>
                <a:endParaRPr lang="zh-CN" altLang="en-US" sz="1200" b="1" dirty="0">
                  <a:latin typeface="Arial" panose="020B0604020202020204" pitchFamily="34" charset="0"/>
                  <a:cs typeface="Arial" panose="020B0604020202020204" pitchFamily="34" charset="0"/>
                </a:endParaRPr>
              </a:p>
            </p:txBody>
          </p:sp>
        </p:grpSp>
        <p:graphicFrame>
          <p:nvGraphicFramePr>
            <p:cNvPr id="14" name="对象 13">
              <a:extLst>
                <a:ext uri="{FF2B5EF4-FFF2-40B4-BE49-F238E27FC236}">
                  <a16:creationId xmlns:a16="http://schemas.microsoft.com/office/drawing/2014/main" id="{2848EB4D-7752-10B5-9AAD-F92A07BF5829}"/>
                </a:ext>
              </a:extLst>
            </p:cNvPr>
            <p:cNvGraphicFramePr>
              <a:graphicFrameLocks noChangeAspect="1"/>
            </p:cNvGraphicFramePr>
            <p:nvPr>
              <p:extLst>
                <p:ext uri="{D42A27DB-BD31-4B8C-83A1-F6EECF244321}">
                  <p14:modId xmlns:p14="http://schemas.microsoft.com/office/powerpoint/2010/main" val="3614188705"/>
                </p:ext>
              </p:extLst>
            </p:nvPr>
          </p:nvGraphicFramePr>
          <p:xfrm>
            <a:off x="4208508" y="3590401"/>
            <a:ext cx="2128838" cy="2649538"/>
          </p:xfrm>
          <a:graphic>
            <a:graphicData uri="http://schemas.openxmlformats.org/presentationml/2006/ole">
              <mc:AlternateContent xmlns:mc="http://schemas.openxmlformats.org/markup-compatibility/2006">
                <mc:Choice xmlns:v="urn:schemas-microsoft-com:vml" Requires="v">
                  <p:oleObj name="Prism 8" r:id="rId19" imgW="2779967" imgH="3461758" progId="Prism8.Document">
                    <p:embed/>
                  </p:oleObj>
                </mc:Choice>
                <mc:Fallback>
                  <p:oleObj name="Prism 8" r:id="rId19" imgW="2779967" imgH="3461758" progId="Prism8.Document">
                    <p:embed/>
                    <p:pic>
                      <p:nvPicPr>
                        <p:cNvPr id="33" name="对象 32">
                          <a:extLst>
                            <a:ext uri="{FF2B5EF4-FFF2-40B4-BE49-F238E27FC236}">
                              <a16:creationId xmlns:a16="http://schemas.microsoft.com/office/drawing/2014/main" id="{2848EB4D-7752-10B5-9AAD-F92A07BF5829}"/>
                            </a:ext>
                          </a:extLst>
                        </p:cNvPr>
                        <p:cNvPicPr/>
                        <p:nvPr/>
                      </p:nvPicPr>
                      <p:blipFill>
                        <a:blip r:embed="rId20"/>
                        <a:stretch>
                          <a:fillRect/>
                        </a:stretch>
                      </p:blipFill>
                      <p:spPr>
                        <a:xfrm>
                          <a:off x="4208508" y="3590401"/>
                          <a:ext cx="2128838" cy="2649538"/>
                        </a:xfrm>
                        <a:prstGeom prst="rect">
                          <a:avLst/>
                        </a:prstGeom>
                      </p:spPr>
                    </p:pic>
                  </p:oleObj>
                </mc:Fallback>
              </mc:AlternateContent>
            </a:graphicData>
          </a:graphic>
        </p:graphicFrame>
        <p:graphicFrame>
          <p:nvGraphicFramePr>
            <p:cNvPr id="16" name="对象 15">
              <a:extLst>
                <a:ext uri="{FF2B5EF4-FFF2-40B4-BE49-F238E27FC236}">
                  <a16:creationId xmlns:a16="http://schemas.microsoft.com/office/drawing/2014/main" id="{37F59570-0E19-6984-15DB-F12806526160}"/>
                </a:ext>
              </a:extLst>
            </p:cNvPr>
            <p:cNvGraphicFramePr>
              <a:graphicFrameLocks noChangeAspect="1"/>
            </p:cNvGraphicFramePr>
            <p:nvPr>
              <p:extLst>
                <p:ext uri="{D42A27DB-BD31-4B8C-83A1-F6EECF244321}">
                  <p14:modId xmlns:p14="http://schemas.microsoft.com/office/powerpoint/2010/main" val="1757151247"/>
                </p:ext>
              </p:extLst>
            </p:nvPr>
          </p:nvGraphicFramePr>
          <p:xfrm>
            <a:off x="4293428" y="6061377"/>
            <a:ext cx="2065338" cy="2682875"/>
          </p:xfrm>
          <a:graphic>
            <a:graphicData uri="http://schemas.openxmlformats.org/presentationml/2006/ole">
              <mc:AlternateContent xmlns:mc="http://schemas.openxmlformats.org/markup-compatibility/2006">
                <mc:Choice xmlns:v="urn:schemas-microsoft-com:vml" Requires="v">
                  <p:oleObj name="Prism 8" r:id="rId21" imgW="2723446" imgH="3542741" progId="Prism8.Document">
                    <p:embed/>
                  </p:oleObj>
                </mc:Choice>
                <mc:Fallback>
                  <p:oleObj name="Prism 8" r:id="rId21" imgW="2723446" imgH="3542741" progId="Prism8.Document">
                    <p:embed/>
                    <p:pic>
                      <p:nvPicPr>
                        <p:cNvPr id="36" name="对象 35">
                          <a:extLst>
                            <a:ext uri="{FF2B5EF4-FFF2-40B4-BE49-F238E27FC236}">
                              <a16:creationId xmlns:a16="http://schemas.microsoft.com/office/drawing/2014/main" id="{37F59570-0E19-6984-15DB-F12806526160}"/>
                            </a:ext>
                          </a:extLst>
                        </p:cNvPr>
                        <p:cNvPicPr/>
                        <p:nvPr/>
                      </p:nvPicPr>
                      <p:blipFill>
                        <a:blip r:embed="rId22"/>
                        <a:stretch>
                          <a:fillRect/>
                        </a:stretch>
                      </p:blipFill>
                      <p:spPr>
                        <a:xfrm>
                          <a:off x="4293428" y="6061377"/>
                          <a:ext cx="2065338" cy="2682875"/>
                        </a:xfrm>
                        <a:prstGeom prst="rect">
                          <a:avLst/>
                        </a:prstGeom>
                      </p:spPr>
                    </p:pic>
                  </p:oleObj>
                </mc:Fallback>
              </mc:AlternateContent>
            </a:graphicData>
          </a:graphic>
        </p:graphicFrame>
        <p:grpSp>
          <p:nvGrpSpPr>
            <p:cNvPr id="56" name="组合 55">
              <a:extLst>
                <a:ext uri="{FF2B5EF4-FFF2-40B4-BE49-F238E27FC236}">
                  <a16:creationId xmlns:a16="http://schemas.microsoft.com/office/drawing/2014/main" id="{9C4ED383-BBD2-7F6A-0AA2-BB688673CB86}"/>
                </a:ext>
              </a:extLst>
            </p:cNvPr>
            <p:cNvGrpSpPr/>
            <p:nvPr/>
          </p:nvGrpSpPr>
          <p:grpSpPr>
            <a:xfrm>
              <a:off x="384730" y="3429000"/>
              <a:ext cx="3910602" cy="4707402"/>
              <a:chOff x="137407" y="3440589"/>
              <a:chExt cx="3910602" cy="4707402"/>
            </a:xfrm>
          </p:grpSpPr>
          <p:pic>
            <p:nvPicPr>
              <p:cNvPr id="9" name="图片 8">
                <a:extLst>
                  <a:ext uri="{FF2B5EF4-FFF2-40B4-BE49-F238E27FC236}">
                    <a16:creationId xmlns:a16="http://schemas.microsoft.com/office/drawing/2014/main" id="{E7B6A48A-0C9C-89D2-FA26-56C63604EB2C}"/>
                  </a:ext>
                </a:extLst>
              </p:cNvPr>
              <p:cNvPicPr>
                <a:picLocks noChangeAspect="1"/>
              </p:cNvPicPr>
              <p:nvPr/>
            </p:nvPicPr>
            <p:blipFill>
              <a:blip r:embed="rId23">
                <a:extLst>
                  <a:ext uri="{28A0092B-C50C-407E-A947-70E740481C1C}">
                    <a14:useLocalDpi xmlns:a14="http://schemas.microsoft.com/office/drawing/2010/main" val="0"/>
                  </a:ext>
                </a:extLst>
              </a:blip>
              <a:srcRect l="12251" t="7940"/>
              <a:stretch>
                <a:fillRect/>
              </a:stretch>
            </p:blipFill>
            <p:spPr>
              <a:xfrm>
                <a:off x="671039" y="3616471"/>
                <a:ext cx="3325541" cy="2309110"/>
              </a:xfrm>
              <a:prstGeom prst="rect">
                <a:avLst/>
              </a:prstGeom>
            </p:spPr>
          </p:pic>
          <p:sp>
            <p:nvSpPr>
              <p:cNvPr id="10" name="文本框 9">
                <a:extLst>
                  <a:ext uri="{FF2B5EF4-FFF2-40B4-BE49-F238E27FC236}">
                    <a16:creationId xmlns:a16="http://schemas.microsoft.com/office/drawing/2014/main" id="{1E09572A-7BED-5BCA-B0AF-A7858B978BAF}"/>
                  </a:ext>
                </a:extLst>
              </p:cNvPr>
              <p:cNvSpPr txBox="1"/>
              <p:nvPr/>
            </p:nvSpPr>
            <p:spPr>
              <a:xfrm>
                <a:off x="137407" y="4245416"/>
                <a:ext cx="651437" cy="1200329"/>
              </a:xfrm>
              <a:prstGeom prst="rect">
                <a:avLst/>
              </a:prstGeom>
              <a:noFill/>
            </p:spPr>
            <p:txBody>
              <a:bodyPr wrap="square" rtlCol="0">
                <a:spAutoFit/>
              </a:bodyPr>
              <a:lstStyle/>
              <a:p>
                <a:pPr algn="r"/>
                <a:r>
                  <a:rPr lang="en-US" altLang="zh-CN" sz="1200" dirty="0">
                    <a:latin typeface="Arial" panose="020B0604020202020204" pitchFamily="34" charset="0"/>
                    <a:cs typeface="Arial" panose="020B0604020202020204" pitchFamily="34" charset="0"/>
                  </a:rPr>
                  <a:t>0 h</a:t>
                </a:r>
              </a:p>
              <a:p>
                <a:pPr algn="r"/>
                <a:endParaRPr lang="en-US" altLang="zh-CN" sz="1200" dirty="0">
                  <a:latin typeface="Arial" panose="020B0604020202020204" pitchFamily="34" charset="0"/>
                  <a:cs typeface="Arial" panose="020B0604020202020204" pitchFamily="34" charset="0"/>
                </a:endParaRPr>
              </a:p>
              <a:p>
                <a:pPr algn="r"/>
                <a:endParaRPr lang="en-US" altLang="zh-CN" sz="1200" dirty="0">
                  <a:latin typeface="Arial" panose="020B0604020202020204" pitchFamily="34" charset="0"/>
                  <a:cs typeface="Arial" panose="020B0604020202020204" pitchFamily="34" charset="0"/>
                </a:endParaRPr>
              </a:p>
              <a:p>
                <a:pPr algn="r"/>
                <a:endParaRPr lang="en-US" altLang="zh-CN" sz="1200" dirty="0">
                  <a:latin typeface="Arial" panose="020B0604020202020204" pitchFamily="34" charset="0"/>
                  <a:cs typeface="Arial" panose="020B0604020202020204" pitchFamily="34" charset="0"/>
                </a:endParaRPr>
              </a:p>
              <a:p>
                <a:pPr algn="r"/>
                <a:endParaRPr lang="en-US" altLang="zh-CN" sz="1200" dirty="0">
                  <a:latin typeface="Arial" panose="020B0604020202020204" pitchFamily="34" charset="0"/>
                  <a:cs typeface="Arial" panose="020B0604020202020204" pitchFamily="34" charset="0"/>
                </a:endParaRPr>
              </a:p>
              <a:p>
                <a:pPr algn="r"/>
                <a:r>
                  <a:rPr lang="en-US" altLang="zh-CN" sz="1200" dirty="0">
                    <a:latin typeface="Arial" panose="020B0604020202020204" pitchFamily="34" charset="0"/>
                    <a:cs typeface="Arial" panose="020B0604020202020204" pitchFamily="34" charset="0"/>
                  </a:rPr>
                  <a:t>48 h</a:t>
                </a:r>
                <a:endParaRPr lang="zh-CN" altLang="en-US" sz="1200" dirty="0">
                  <a:latin typeface="Arial" panose="020B0604020202020204" pitchFamily="34" charset="0"/>
                  <a:cs typeface="Arial" panose="020B0604020202020204" pitchFamily="34" charset="0"/>
                </a:endParaRPr>
              </a:p>
            </p:txBody>
          </p:sp>
          <p:pic>
            <p:nvPicPr>
              <p:cNvPr id="15" name="图片 14">
                <a:extLst>
                  <a:ext uri="{FF2B5EF4-FFF2-40B4-BE49-F238E27FC236}">
                    <a16:creationId xmlns:a16="http://schemas.microsoft.com/office/drawing/2014/main" id="{FE754CA8-D034-794A-E991-954D50F90ADB}"/>
                  </a:ext>
                </a:extLst>
              </p:cNvPr>
              <p:cNvPicPr>
                <a:picLocks noChangeAspect="1"/>
              </p:cNvPicPr>
              <p:nvPr/>
            </p:nvPicPr>
            <p:blipFill>
              <a:blip r:embed="rId24">
                <a:extLst>
                  <a:ext uri="{28A0092B-C50C-407E-A947-70E740481C1C}">
                    <a14:useLocalDpi xmlns:a14="http://schemas.microsoft.com/office/drawing/2010/main" val="0"/>
                  </a:ext>
                </a:extLst>
              </a:blip>
              <a:srcRect l="12972" t="8363"/>
              <a:stretch>
                <a:fillRect/>
              </a:stretch>
            </p:blipFill>
            <p:spPr>
              <a:xfrm>
                <a:off x="701861" y="5838881"/>
                <a:ext cx="3313422" cy="2309110"/>
              </a:xfrm>
              <a:prstGeom prst="rect">
                <a:avLst/>
              </a:prstGeom>
            </p:spPr>
          </p:pic>
          <p:sp>
            <p:nvSpPr>
              <p:cNvPr id="18" name="文本框 17">
                <a:extLst>
                  <a:ext uri="{FF2B5EF4-FFF2-40B4-BE49-F238E27FC236}">
                    <a16:creationId xmlns:a16="http://schemas.microsoft.com/office/drawing/2014/main" id="{67ADB259-8B42-C728-2EF5-1C828F99705A}"/>
                  </a:ext>
                </a:extLst>
              </p:cNvPr>
              <p:cNvSpPr txBox="1"/>
              <p:nvPr/>
            </p:nvSpPr>
            <p:spPr>
              <a:xfrm rot="16200000">
                <a:off x="-108315" y="4547577"/>
                <a:ext cx="802729" cy="276999"/>
              </a:xfrm>
              <a:prstGeom prst="rect">
                <a:avLst/>
              </a:prstGeom>
              <a:noFill/>
            </p:spPr>
            <p:txBody>
              <a:bodyPr wrap="square" rtlCol="0">
                <a:spAutoFit/>
              </a:bodyPr>
              <a:lstStyle/>
              <a:p>
                <a:r>
                  <a:rPr lang="en-US" altLang="zh-CN" sz="1200" b="1" dirty="0">
                    <a:latin typeface="Arial" panose="020B0604020202020204" pitchFamily="34" charset="0"/>
                    <a:cs typeface="Arial" panose="020B0604020202020204" pitchFamily="34" charset="0"/>
                  </a:rPr>
                  <a:t>BT-549</a:t>
                </a:r>
                <a:endParaRPr lang="zh-CN" altLang="en-US" sz="1200" b="1" dirty="0">
                  <a:latin typeface="Arial" panose="020B0604020202020204" pitchFamily="34" charset="0"/>
                  <a:cs typeface="Arial" panose="020B0604020202020204" pitchFamily="34" charset="0"/>
                </a:endParaRPr>
              </a:p>
            </p:txBody>
          </p:sp>
          <p:sp>
            <p:nvSpPr>
              <p:cNvPr id="19" name="文本框 18">
                <a:extLst>
                  <a:ext uri="{FF2B5EF4-FFF2-40B4-BE49-F238E27FC236}">
                    <a16:creationId xmlns:a16="http://schemas.microsoft.com/office/drawing/2014/main" id="{12213007-4E25-7AEF-0CCC-238AE20ED689}"/>
                  </a:ext>
                </a:extLst>
              </p:cNvPr>
              <p:cNvSpPr txBox="1"/>
              <p:nvPr/>
            </p:nvSpPr>
            <p:spPr>
              <a:xfrm rot="16200000">
                <a:off x="-392400" y="6780932"/>
                <a:ext cx="1370898" cy="276999"/>
              </a:xfrm>
              <a:prstGeom prst="rect">
                <a:avLst/>
              </a:prstGeom>
              <a:noFill/>
            </p:spPr>
            <p:txBody>
              <a:bodyPr wrap="square" rtlCol="0">
                <a:spAutoFit/>
              </a:bodyPr>
              <a:lstStyle/>
              <a:p>
                <a:r>
                  <a:rPr lang="en-US" altLang="zh-CN" sz="1200" b="1" dirty="0">
                    <a:latin typeface="Arial" panose="020B0604020202020204" pitchFamily="34" charset="0"/>
                    <a:cs typeface="Arial" panose="020B0604020202020204" pitchFamily="34" charset="0"/>
                  </a:rPr>
                  <a:t>MDA-MB-231</a:t>
                </a:r>
                <a:endParaRPr lang="zh-CN" altLang="en-US" sz="1200" b="1" dirty="0">
                  <a:latin typeface="Arial" panose="020B0604020202020204" pitchFamily="34" charset="0"/>
                  <a:cs typeface="Arial" panose="020B0604020202020204" pitchFamily="34" charset="0"/>
                </a:endParaRPr>
              </a:p>
            </p:txBody>
          </p:sp>
          <p:sp>
            <p:nvSpPr>
              <p:cNvPr id="37" name="文本框 36">
                <a:extLst>
                  <a:ext uri="{FF2B5EF4-FFF2-40B4-BE49-F238E27FC236}">
                    <a16:creationId xmlns:a16="http://schemas.microsoft.com/office/drawing/2014/main" id="{A0E323E0-1866-F351-6552-7E0F4F6417C8}"/>
                  </a:ext>
                </a:extLst>
              </p:cNvPr>
              <p:cNvSpPr txBox="1"/>
              <p:nvPr/>
            </p:nvSpPr>
            <p:spPr>
              <a:xfrm>
                <a:off x="921954" y="3440589"/>
                <a:ext cx="1019503" cy="276999"/>
              </a:xfrm>
              <a:prstGeom prst="rect">
                <a:avLst/>
              </a:prstGeom>
              <a:noFill/>
            </p:spPr>
            <p:txBody>
              <a:bodyPr wrap="square" rtlCol="0">
                <a:spAutoFit/>
              </a:bodyPr>
              <a:lstStyle/>
              <a:p>
                <a:r>
                  <a:rPr lang="en-US" altLang="zh-CN" sz="1200" dirty="0" err="1">
                    <a:latin typeface="Arial" panose="020B0604020202020204" pitchFamily="34" charset="0"/>
                    <a:cs typeface="Arial" panose="020B0604020202020204" pitchFamily="34" charset="0"/>
                  </a:rPr>
                  <a:t>shCtrl</a:t>
                </a:r>
                <a:endParaRPr lang="zh-CN" altLang="en-US" sz="1200" dirty="0">
                  <a:latin typeface="Arial" panose="020B0604020202020204" pitchFamily="34" charset="0"/>
                  <a:cs typeface="Arial" panose="020B0604020202020204" pitchFamily="34" charset="0"/>
                </a:endParaRPr>
              </a:p>
            </p:txBody>
          </p:sp>
          <p:sp>
            <p:nvSpPr>
              <p:cNvPr id="40" name="文本框 39">
                <a:extLst>
                  <a:ext uri="{FF2B5EF4-FFF2-40B4-BE49-F238E27FC236}">
                    <a16:creationId xmlns:a16="http://schemas.microsoft.com/office/drawing/2014/main" id="{5FF08FC6-CF21-0F1D-3B01-423B30614F11}"/>
                  </a:ext>
                </a:extLst>
              </p:cNvPr>
              <p:cNvSpPr txBox="1"/>
              <p:nvPr/>
            </p:nvSpPr>
            <p:spPr>
              <a:xfrm>
                <a:off x="1828101" y="3440589"/>
                <a:ext cx="1129641" cy="276999"/>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shDCBLD1-1</a:t>
                </a:r>
                <a:endParaRPr lang="zh-CN" altLang="en-US" sz="1200" dirty="0">
                  <a:latin typeface="Arial" panose="020B0604020202020204" pitchFamily="34" charset="0"/>
                  <a:cs typeface="Arial" panose="020B0604020202020204" pitchFamily="34" charset="0"/>
                </a:endParaRPr>
              </a:p>
            </p:txBody>
          </p:sp>
          <p:sp>
            <p:nvSpPr>
              <p:cNvPr id="41" name="文本框 40">
                <a:extLst>
                  <a:ext uri="{FF2B5EF4-FFF2-40B4-BE49-F238E27FC236}">
                    <a16:creationId xmlns:a16="http://schemas.microsoft.com/office/drawing/2014/main" id="{66629CFE-4A05-7855-727C-F1CDD3B1A04B}"/>
                  </a:ext>
                </a:extLst>
              </p:cNvPr>
              <p:cNvSpPr txBox="1"/>
              <p:nvPr/>
            </p:nvSpPr>
            <p:spPr>
              <a:xfrm>
                <a:off x="2918368" y="3440589"/>
                <a:ext cx="1129641" cy="276999"/>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shDCBLD1-2</a:t>
                </a:r>
                <a:endParaRPr lang="zh-CN" altLang="en-US" sz="1200" dirty="0">
                  <a:latin typeface="Arial" panose="020B0604020202020204" pitchFamily="34" charset="0"/>
                  <a:cs typeface="Arial" panose="020B0604020202020204" pitchFamily="34" charset="0"/>
                </a:endParaRPr>
              </a:p>
            </p:txBody>
          </p:sp>
          <p:sp>
            <p:nvSpPr>
              <p:cNvPr id="42" name="文本框 41">
                <a:extLst>
                  <a:ext uri="{FF2B5EF4-FFF2-40B4-BE49-F238E27FC236}">
                    <a16:creationId xmlns:a16="http://schemas.microsoft.com/office/drawing/2014/main" id="{A04281B9-0212-1A71-EE9B-625C74A883B6}"/>
                  </a:ext>
                </a:extLst>
              </p:cNvPr>
              <p:cNvSpPr txBox="1"/>
              <p:nvPr/>
            </p:nvSpPr>
            <p:spPr>
              <a:xfrm>
                <a:off x="137407" y="6513982"/>
                <a:ext cx="651437" cy="1200329"/>
              </a:xfrm>
              <a:prstGeom prst="rect">
                <a:avLst/>
              </a:prstGeom>
              <a:noFill/>
            </p:spPr>
            <p:txBody>
              <a:bodyPr wrap="square" rtlCol="0">
                <a:spAutoFit/>
              </a:bodyPr>
              <a:lstStyle/>
              <a:p>
                <a:pPr algn="r"/>
                <a:r>
                  <a:rPr lang="en-US" altLang="zh-CN" sz="1200" dirty="0">
                    <a:latin typeface="Arial" panose="020B0604020202020204" pitchFamily="34" charset="0"/>
                    <a:cs typeface="Arial" panose="020B0604020202020204" pitchFamily="34" charset="0"/>
                  </a:rPr>
                  <a:t>0 h</a:t>
                </a:r>
              </a:p>
              <a:p>
                <a:pPr algn="r"/>
                <a:endParaRPr lang="en-US" altLang="zh-CN" sz="1200" dirty="0">
                  <a:latin typeface="Arial" panose="020B0604020202020204" pitchFamily="34" charset="0"/>
                  <a:cs typeface="Arial" panose="020B0604020202020204" pitchFamily="34" charset="0"/>
                </a:endParaRPr>
              </a:p>
              <a:p>
                <a:pPr algn="r"/>
                <a:endParaRPr lang="en-US" altLang="zh-CN" sz="1200" dirty="0">
                  <a:latin typeface="Arial" panose="020B0604020202020204" pitchFamily="34" charset="0"/>
                  <a:cs typeface="Arial" panose="020B0604020202020204" pitchFamily="34" charset="0"/>
                </a:endParaRPr>
              </a:p>
              <a:p>
                <a:pPr algn="r"/>
                <a:endParaRPr lang="en-US" altLang="zh-CN" sz="1200" dirty="0">
                  <a:latin typeface="Arial" panose="020B0604020202020204" pitchFamily="34" charset="0"/>
                  <a:cs typeface="Arial" panose="020B0604020202020204" pitchFamily="34" charset="0"/>
                </a:endParaRPr>
              </a:p>
              <a:p>
                <a:pPr algn="r"/>
                <a:endParaRPr lang="en-US" altLang="zh-CN" sz="1200" dirty="0">
                  <a:latin typeface="Arial" panose="020B0604020202020204" pitchFamily="34" charset="0"/>
                  <a:cs typeface="Arial" panose="020B0604020202020204" pitchFamily="34" charset="0"/>
                </a:endParaRPr>
              </a:p>
              <a:p>
                <a:pPr algn="r"/>
                <a:r>
                  <a:rPr lang="en-US" altLang="zh-CN" sz="1200" dirty="0">
                    <a:latin typeface="Arial" panose="020B0604020202020204" pitchFamily="34" charset="0"/>
                    <a:cs typeface="Arial" panose="020B0604020202020204" pitchFamily="34" charset="0"/>
                  </a:rPr>
                  <a:t>48 h</a:t>
                </a:r>
                <a:endParaRPr lang="zh-CN" altLang="en-US" sz="1200" dirty="0">
                  <a:latin typeface="Arial" panose="020B0604020202020204" pitchFamily="34" charset="0"/>
                  <a:cs typeface="Arial" panose="020B0604020202020204" pitchFamily="34" charset="0"/>
                </a:endParaRPr>
              </a:p>
            </p:txBody>
          </p:sp>
        </p:grpSp>
        <p:graphicFrame>
          <p:nvGraphicFramePr>
            <p:cNvPr id="51" name="对象 50">
              <a:extLst>
                <a:ext uri="{FF2B5EF4-FFF2-40B4-BE49-F238E27FC236}">
                  <a16:creationId xmlns:a16="http://schemas.microsoft.com/office/drawing/2014/main" id="{1854000B-5293-6A41-4CE4-27EBD735050E}"/>
                </a:ext>
              </a:extLst>
            </p:cNvPr>
            <p:cNvGraphicFramePr>
              <a:graphicFrameLocks noChangeAspect="1"/>
            </p:cNvGraphicFramePr>
            <p:nvPr>
              <p:extLst>
                <p:ext uri="{D42A27DB-BD31-4B8C-83A1-F6EECF244321}">
                  <p14:modId xmlns:p14="http://schemas.microsoft.com/office/powerpoint/2010/main" val="3430333546"/>
                </p:ext>
              </p:extLst>
            </p:nvPr>
          </p:nvGraphicFramePr>
          <p:xfrm>
            <a:off x="7262813" y="5926138"/>
            <a:ext cx="2012950" cy="2159000"/>
          </p:xfrm>
          <a:graphic>
            <a:graphicData uri="http://schemas.openxmlformats.org/presentationml/2006/ole">
              <mc:AlternateContent xmlns:mc="http://schemas.openxmlformats.org/markup-compatibility/2006">
                <mc:Choice xmlns:v="urn:schemas-microsoft-com:vml" Requires="v">
                  <p:oleObj name="Prism 8" r:id="rId25" imgW="3265976" imgH="3506029" progId="Prism8.Document">
                    <p:embed/>
                  </p:oleObj>
                </mc:Choice>
                <mc:Fallback>
                  <p:oleObj name="Prism 8" r:id="rId25" imgW="3265976" imgH="3506029" progId="Prism8.Document">
                    <p:embed/>
                    <p:pic>
                      <p:nvPicPr>
                        <p:cNvPr id="19" name="对象 18">
                          <a:extLst>
                            <a:ext uri="{FF2B5EF4-FFF2-40B4-BE49-F238E27FC236}">
                              <a16:creationId xmlns:a16="http://schemas.microsoft.com/office/drawing/2014/main" id="{1854000B-5293-6A41-4CE4-27EBD735050E}"/>
                            </a:ext>
                          </a:extLst>
                        </p:cNvPr>
                        <p:cNvPicPr/>
                        <p:nvPr/>
                      </p:nvPicPr>
                      <p:blipFill>
                        <a:blip r:embed="rId26"/>
                        <a:stretch>
                          <a:fillRect/>
                        </a:stretch>
                      </p:blipFill>
                      <p:spPr>
                        <a:xfrm>
                          <a:off x="7262813" y="5926138"/>
                          <a:ext cx="2012950" cy="2159000"/>
                        </a:xfrm>
                        <a:prstGeom prst="rect">
                          <a:avLst/>
                        </a:prstGeom>
                      </p:spPr>
                    </p:pic>
                  </p:oleObj>
                </mc:Fallback>
              </mc:AlternateContent>
            </a:graphicData>
          </a:graphic>
        </p:graphicFrame>
        <p:grpSp>
          <p:nvGrpSpPr>
            <p:cNvPr id="57" name="组合 56">
              <a:extLst>
                <a:ext uri="{FF2B5EF4-FFF2-40B4-BE49-F238E27FC236}">
                  <a16:creationId xmlns:a16="http://schemas.microsoft.com/office/drawing/2014/main" id="{B8D9F30B-A086-23DE-99A3-6EEEA619DC0E}"/>
                </a:ext>
              </a:extLst>
            </p:cNvPr>
            <p:cNvGrpSpPr/>
            <p:nvPr/>
          </p:nvGrpSpPr>
          <p:grpSpPr>
            <a:xfrm>
              <a:off x="6954844" y="3705999"/>
              <a:ext cx="4320985" cy="2176460"/>
              <a:chOff x="7223711" y="3513732"/>
              <a:chExt cx="4320985" cy="2176460"/>
            </a:xfrm>
          </p:grpSpPr>
          <p:pic>
            <p:nvPicPr>
              <p:cNvPr id="43" name="图片 42">
                <a:extLst>
                  <a:ext uri="{FF2B5EF4-FFF2-40B4-BE49-F238E27FC236}">
                    <a16:creationId xmlns:a16="http://schemas.microsoft.com/office/drawing/2014/main" id="{816D93C4-D35A-E26F-B6E8-31B3DA46A6EA}"/>
                  </a:ext>
                </a:extLst>
              </p:cNvPr>
              <p:cNvPicPr>
                <a:picLocks noChangeAspect="1"/>
              </p:cNvPicPr>
              <p:nvPr/>
            </p:nvPicPr>
            <p:blipFill>
              <a:blip r:embed="rId27" cstate="print">
                <a:extLst>
                  <a:ext uri="{28A0092B-C50C-407E-A947-70E740481C1C}">
                    <a14:useLocalDpi xmlns:a14="http://schemas.microsoft.com/office/drawing/2010/main" val="0"/>
                  </a:ext>
                </a:extLst>
              </a:blip>
              <a:srcRect l="23689" t="1159" r="52525" b="69592"/>
              <a:stretch>
                <a:fillRect/>
              </a:stretch>
            </p:blipFill>
            <p:spPr>
              <a:xfrm>
                <a:off x="7539291" y="3764546"/>
                <a:ext cx="1284695" cy="900000"/>
              </a:xfrm>
              <a:custGeom>
                <a:avLst/>
                <a:gdLst>
                  <a:gd name="connsiteX0" fmla="*/ 0 w 2028497"/>
                  <a:gd name="connsiteY0" fmla="*/ 0 h 1421075"/>
                  <a:gd name="connsiteX1" fmla="*/ 2028497 w 2028497"/>
                  <a:gd name="connsiteY1" fmla="*/ 0 h 1421075"/>
                  <a:gd name="connsiteX2" fmla="*/ 2028497 w 2028497"/>
                  <a:gd name="connsiteY2" fmla="*/ 1421075 h 1421075"/>
                  <a:gd name="connsiteX3" fmla="*/ 0 w 2028497"/>
                  <a:gd name="connsiteY3" fmla="*/ 1421075 h 1421075"/>
                  <a:gd name="connsiteX4" fmla="*/ 0 w 2028497"/>
                  <a:gd name="connsiteY4" fmla="*/ 0 h 1421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8497" h="1421075">
                    <a:moveTo>
                      <a:pt x="0" y="0"/>
                    </a:moveTo>
                    <a:lnTo>
                      <a:pt x="2028497" y="0"/>
                    </a:lnTo>
                    <a:lnTo>
                      <a:pt x="2028497" y="1421075"/>
                    </a:lnTo>
                    <a:lnTo>
                      <a:pt x="0" y="1421075"/>
                    </a:lnTo>
                    <a:lnTo>
                      <a:pt x="0" y="0"/>
                    </a:lnTo>
                    <a:close/>
                  </a:path>
                </a:pathLst>
              </a:custGeom>
            </p:spPr>
          </p:pic>
          <p:pic>
            <p:nvPicPr>
              <p:cNvPr id="44" name="图片 43">
                <a:extLst>
                  <a:ext uri="{FF2B5EF4-FFF2-40B4-BE49-F238E27FC236}">
                    <a16:creationId xmlns:a16="http://schemas.microsoft.com/office/drawing/2014/main" id="{D6DC270B-563E-AC54-02B0-B9EA30906365}"/>
                  </a:ext>
                </a:extLst>
              </p:cNvPr>
              <p:cNvPicPr>
                <a:picLocks noChangeAspect="1"/>
              </p:cNvPicPr>
              <p:nvPr/>
            </p:nvPicPr>
            <p:blipFill>
              <a:blip r:embed="rId27" cstate="print">
                <a:extLst>
                  <a:ext uri="{28A0092B-C50C-407E-A947-70E740481C1C}">
                    <a14:useLocalDpi xmlns:a14="http://schemas.microsoft.com/office/drawing/2010/main" val="0"/>
                  </a:ext>
                </a:extLst>
              </a:blip>
              <a:srcRect l="23689" t="35375" r="52525" b="35375"/>
              <a:stretch>
                <a:fillRect/>
              </a:stretch>
            </p:blipFill>
            <p:spPr>
              <a:xfrm>
                <a:off x="8899647" y="3764546"/>
                <a:ext cx="1284695" cy="900000"/>
              </a:xfrm>
              <a:custGeom>
                <a:avLst/>
                <a:gdLst>
                  <a:gd name="connsiteX0" fmla="*/ 0 w 2028497"/>
                  <a:gd name="connsiteY0" fmla="*/ 0 h 1421075"/>
                  <a:gd name="connsiteX1" fmla="*/ 2028497 w 2028497"/>
                  <a:gd name="connsiteY1" fmla="*/ 0 h 1421075"/>
                  <a:gd name="connsiteX2" fmla="*/ 2028497 w 2028497"/>
                  <a:gd name="connsiteY2" fmla="*/ 1421075 h 1421075"/>
                  <a:gd name="connsiteX3" fmla="*/ 0 w 2028497"/>
                  <a:gd name="connsiteY3" fmla="*/ 1421075 h 1421075"/>
                  <a:gd name="connsiteX4" fmla="*/ 0 w 2028497"/>
                  <a:gd name="connsiteY4" fmla="*/ 0 h 1421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8497" h="1421075">
                    <a:moveTo>
                      <a:pt x="0" y="0"/>
                    </a:moveTo>
                    <a:lnTo>
                      <a:pt x="2028497" y="0"/>
                    </a:lnTo>
                    <a:lnTo>
                      <a:pt x="2028497" y="1421075"/>
                    </a:lnTo>
                    <a:lnTo>
                      <a:pt x="0" y="1421075"/>
                    </a:lnTo>
                    <a:lnTo>
                      <a:pt x="0" y="0"/>
                    </a:lnTo>
                    <a:close/>
                  </a:path>
                </a:pathLst>
              </a:custGeom>
            </p:spPr>
          </p:pic>
          <p:pic>
            <p:nvPicPr>
              <p:cNvPr id="45" name="图片 44">
                <a:extLst>
                  <a:ext uri="{FF2B5EF4-FFF2-40B4-BE49-F238E27FC236}">
                    <a16:creationId xmlns:a16="http://schemas.microsoft.com/office/drawing/2014/main" id="{BF0B77D5-C154-B127-4D6B-8B4978C99660}"/>
                  </a:ext>
                </a:extLst>
              </p:cNvPr>
              <p:cNvPicPr>
                <a:picLocks noChangeAspect="1"/>
              </p:cNvPicPr>
              <p:nvPr/>
            </p:nvPicPr>
            <p:blipFill>
              <a:blip r:embed="rId27" cstate="print">
                <a:extLst>
                  <a:ext uri="{28A0092B-C50C-407E-A947-70E740481C1C}">
                    <a14:useLocalDpi xmlns:a14="http://schemas.microsoft.com/office/drawing/2010/main" val="0"/>
                  </a:ext>
                </a:extLst>
              </a:blip>
              <a:srcRect l="23689" t="68988" r="52525" b="1762"/>
              <a:stretch>
                <a:fillRect/>
              </a:stretch>
            </p:blipFill>
            <p:spPr>
              <a:xfrm>
                <a:off x="10260001" y="3764546"/>
                <a:ext cx="1284695" cy="900000"/>
              </a:xfrm>
              <a:custGeom>
                <a:avLst/>
                <a:gdLst>
                  <a:gd name="connsiteX0" fmla="*/ 0 w 2028497"/>
                  <a:gd name="connsiteY0" fmla="*/ 0 h 1421075"/>
                  <a:gd name="connsiteX1" fmla="*/ 2028497 w 2028497"/>
                  <a:gd name="connsiteY1" fmla="*/ 0 h 1421075"/>
                  <a:gd name="connsiteX2" fmla="*/ 2028497 w 2028497"/>
                  <a:gd name="connsiteY2" fmla="*/ 1421075 h 1421075"/>
                  <a:gd name="connsiteX3" fmla="*/ 0 w 2028497"/>
                  <a:gd name="connsiteY3" fmla="*/ 1421075 h 1421075"/>
                  <a:gd name="connsiteX4" fmla="*/ 0 w 2028497"/>
                  <a:gd name="connsiteY4" fmla="*/ 0 h 1421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8497" h="1421075">
                    <a:moveTo>
                      <a:pt x="0" y="0"/>
                    </a:moveTo>
                    <a:lnTo>
                      <a:pt x="2028497" y="0"/>
                    </a:lnTo>
                    <a:lnTo>
                      <a:pt x="2028497" y="1421075"/>
                    </a:lnTo>
                    <a:lnTo>
                      <a:pt x="0" y="1421075"/>
                    </a:lnTo>
                    <a:lnTo>
                      <a:pt x="0" y="0"/>
                    </a:lnTo>
                    <a:close/>
                  </a:path>
                </a:pathLst>
              </a:custGeom>
            </p:spPr>
          </p:pic>
          <p:sp>
            <p:nvSpPr>
              <p:cNvPr id="46" name="文本框 45">
                <a:extLst>
                  <a:ext uri="{FF2B5EF4-FFF2-40B4-BE49-F238E27FC236}">
                    <a16:creationId xmlns:a16="http://schemas.microsoft.com/office/drawing/2014/main" id="{21BFADE2-189F-7E75-0A50-1A318A412AB9}"/>
                  </a:ext>
                </a:extLst>
              </p:cNvPr>
              <p:cNvSpPr txBox="1"/>
              <p:nvPr/>
            </p:nvSpPr>
            <p:spPr>
              <a:xfrm rot="16200000">
                <a:off x="6852459" y="3884984"/>
                <a:ext cx="1019503" cy="276999"/>
              </a:xfrm>
              <a:prstGeom prst="rect">
                <a:avLst/>
              </a:prstGeom>
              <a:noFill/>
            </p:spPr>
            <p:txBody>
              <a:bodyPr wrap="square" rtlCol="0">
                <a:spAutoFit/>
              </a:bodyPr>
              <a:lstStyle/>
              <a:p>
                <a:r>
                  <a:rPr lang="en-US" altLang="zh-CN" sz="1200" b="1" dirty="0">
                    <a:latin typeface="Arial" panose="020B0604020202020204" pitchFamily="34" charset="0"/>
                    <a:cs typeface="Arial" panose="020B0604020202020204" pitchFamily="34" charset="0"/>
                  </a:rPr>
                  <a:t>BT-549</a:t>
                </a:r>
                <a:endParaRPr lang="zh-CN" altLang="en-US" sz="1200" b="1" dirty="0">
                  <a:latin typeface="Arial" panose="020B0604020202020204" pitchFamily="34" charset="0"/>
                  <a:cs typeface="Arial" panose="020B0604020202020204" pitchFamily="34" charset="0"/>
                </a:endParaRPr>
              </a:p>
            </p:txBody>
          </p:sp>
          <p:sp>
            <p:nvSpPr>
              <p:cNvPr id="47" name="文本框 46">
                <a:extLst>
                  <a:ext uri="{FF2B5EF4-FFF2-40B4-BE49-F238E27FC236}">
                    <a16:creationId xmlns:a16="http://schemas.microsoft.com/office/drawing/2014/main" id="{7363649A-5C5F-0220-101F-844C4A6B4FBA}"/>
                  </a:ext>
                </a:extLst>
              </p:cNvPr>
              <p:cNvSpPr txBox="1"/>
              <p:nvPr/>
            </p:nvSpPr>
            <p:spPr>
              <a:xfrm rot="16200000">
                <a:off x="6721024" y="4910506"/>
                <a:ext cx="1282373" cy="276999"/>
              </a:xfrm>
              <a:prstGeom prst="rect">
                <a:avLst/>
              </a:prstGeom>
              <a:noFill/>
            </p:spPr>
            <p:txBody>
              <a:bodyPr wrap="square" rtlCol="0">
                <a:spAutoFit/>
              </a:bodyPr>
              <a:lstStyle/>
              <a:p>
                <a:r>
                  <a:rPr lang="en-US" altLang="zh-CN" sz="1200" b="1" dirty="0">
                    <a:latin typeface="Arial" panose="020B0604020202020204" pitchFamily="34" charset="0"/>
                    <a:cs typeface="Arial" panose="020B0604020202020204" pitchFamily="34" charset="0"/>
                  </a:rPr>
                  <a:t>MDA-MB-231</a:t>
                </a:r>
                <a:endParaRPr lang="zh-CN" altLang="en-US" sz="1200" b="1" dirty="0">
                  <a:latin typeface="Arial" panose="020B0604020202020204" pitchFamily="34" charset="0"/>
                  <a:cs typeface="Arial" panose="020B0604020202020204" pitchFamily="34" charset="0"/>
                </a:endParaRPr>
              </a:p>
            </p:txBody>
          </p:sp>
          <p:sp>
            <p:nvSpPr>
              <p:cNvPr id="48" name="文本框 47">
                <a:extLst>
                  <a:ext uri="{FF2B5EF4-FFF2-40B4-BE49-F238E27FC236}">
                    <a16:creationId xmlns:a16="http://schemas.microsoft.com/office/drawing/2014/main" id="{B77E914E-A2C3-4682-5C9F-669EBF605E20}"/>
                  </a:ext>
                </a:extLst>
              </p:cNvPr>
              <p:cNvSpPr txBox="1"/>
              <p:nvPr/>
            </p:nvSpPr>
            <p:spPr>
              <a:xfrm>
                <a:off x="7887018" y="3538917"/>
                <a:ext cx="1019503" cy="276999"/>
              </a:xfrm>
              <a:prstGeom prst="rect">
                <a:avLst/>
              </a:prstGeom>
              <a:noFill/>
            </p:spPr>
            <p:txBody>
              <a:bodyPr wrap="square" rtlCol="0">
                <a:spAutoFit/>
              </a:bodyPr>
              <a:lstStyle/>
              <a:p>
                <a:r>
                  <a:rPr lang="en-US" altLang="zh-CN" sz="1200" dirty="0" err="1">
                    <a:latin typeface="Arial" panose="020B0604020202020204" pitchFamily="34" charset="0"/>
                    <a:cs typeface="Arial" panose="020B0604020202020204" pitchFamily="34" charset="0"/>
                  </a:rPr>
                  <a:t>shCtrl</a:t>
                </a:r>
                <a:endParaRPr lang="zh-CN" altLang="en-US" sz="1200" dirty="0">
                  <a:latin typeface="Arial" panose="020B0604020202020204" pitchFamily="34" charset="0"/>
                  <a:cs typeface="Arial" panose="020B0604020202020204" pitchFamily="34" charset="0"/>
                </a:endParaRPr>
              </a:p>
            </p:txBody>
          </p:sp>
          <p:sp>
            <p:nvSpPr>
              <p:cNvPr id="49" name="文本框 48">
                <a:extLst>
                  <a:ext uri="{FF2B5EF4-FFF2-40B4-BE49-F238E27FC236}">
                    <a16:creationId xmlns:a16="http://schemas.microsoft.com/office/drawing/2014/main" id="{85681A5E-B585-D915-8E5D-F407F8CF8CED}"/>
                  </a:ext>
                </a:extLst>
              </p:cNvPr>
              <p:cNvSpPr txBox="1"/>
              <p:nvPr/>
            </p:nvSpPr>
            <p:spPr>
              <a:xfrm>
                <a:off x="9060290" y="3538917"/>
                <a:ext cx="1129641" cy="276999"/>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shDCBLD1-1</a:t>
                </a:r>
                <a:endParaRPr lang="zh-CN" altLang="en-US" sz="1200" dirty="0">
                  <a:latin typeface="Arial" panose="020B0604020202020204" pitchFamily="34" charset="0"/>
                  <a:cs typeface="Arial" panose="020B0604020202020204" pitchFamily="34" charset="0"/>
                </a:endParaRPr>
              </a:p>
            </p:txBody>
          </p:sp>
          <p:sp>
            <p:nvSpPr>
              <p:cNvPr id="50" name="文本框 49">
                <a:extLst>
                  <a:ext uri="{FF2B5EF4-FFF2-40B4-BE49-F238E27FC236}">
                    <a16:creationId xmlns:a16="http://schemas.microsoft.com/office/drawing/2014/main" id="{C8B2CB78-7D84-8B24-20F5-55B5873FCA5C}"/>
                  </a:ext>
                </a:extLst>
              </p:cNvPr>
              <p:cNvSpPr txBox="1"/>
              <p:nvPr/>
            </p:nvSpPr>
            <p:spPr>
              <a:xfrm>
                <a:off x="10414822" y="3538917"/>
                <a:ext cx="1129641" cy="276999"/>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shDCBLD1-2</a:t>
                </a:r>
                <a:endParaRPr lang="zh-CN" altLang="en-US" sz="1200" dirty="0">
                  <a:latin typeface="Arial" panose="020B0604020202020204" pitchFamily="34" charset="0"/>
                  <a:cs typeface="Arial" panose="020B0604020202020204" pitchFamily="34" charset="0"/>
                </a:endParaRPr>
              </a:p>
            </p:txBody>
          </p:sp>
          <p:pic>
            <p:nvPicPr>
              <p:cNvPr id="52" name="图片 51">
                <a:extLst>
                  <a:ext uri="{FF2B5EF4-FFF2-40B4-BE49-F238E27FC236}">
                    <a16:creationId xmlns:a16="http://schemas.microsoft.com/office/drawing/2014/main" id="{4EBF9522-F8E6-B252-24D5-77DD6F3D4B45}"/>
                  </a:ext>
                </a:extLst>
              </p:cNvPr>
              <p:cNvPicPr>
                <a:picLocks noChangeAspect="1"/>
              </p:cNvPicPr>
              <p:nvPr/>
            </p:nvPicPr>
            <p:blipFill>
              <a:blip r:embed="rId28" cstate="print">
                <a:extLst>
                  <a:ext uri="{28A0092B-C50C-407E-A947-70E740481C1C}">
                    <a14:useLocalDpi xmlns:a14="http://schemas.microsoft.com/office/drawing/2010/main" val="0"/>
                  </a:ext>
                </a:extLst>
              </a:blip>
              <a:srcRect l="23369" t="2263" r="52846" b="68488"/>
              <a:stretch>
                <a:fillRect/>
              </a:stretch>
            </p:blipFill>
            <p:spPr>
              <a:xfrm>
                <a:off x="7539291" y="4706195"/>
                <a:ext cx="1284695" cy="900000"/>
              </a:xfrm>
              <a:custGeom>
                <a:avLst/>
                <a:gdLst>
                  <a:gd name="connsiteX0" fmla="*/ 0 w 2028497"/>
                  <a:gd name="connsiteY0" fmla="*/ 0 h 1421075"/>
                  <a:gd name="connsiteX1" fmla="*/ 2028497 w 2028497"/>
                  <a:gd name="connsiteY1" fmla="*/ 0 h 1421075"/>
                  <a:gd name="connsiteX2" fmla="*/ 2028497 w 2028497"/>
                  <a:gd name="connsiteY2" fmla="*/ 1421075 h 1421075"/>
                  <a:gd name="connsiteX3" fmla="*/ 0 w 2028497"/>
                  <a:gd name="connsiteY3" fmla="*/ 1421075 h 1421075"/>
                  <a:gd name="connsiteX4" fmla="*/ 0 w 2028497"/>
                  <a:gd name="connsiteY4" fmla="*/ 0 h 1421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8497" h="1421075">
                    <a:moveTo>
                      <a:pt x="0" y="0"/>
                    </a:moveTo>
                    <a:lnTo>
                      <a:pt x="2028497" y="0"/>
                    </a:lnTo>
                    <a:lnTo>
                      <a:pt x="2028497" y="1421075"/>
                    </a:lnTo>
                    <a:lnTo>
                      <a:pt x="0" y="1421075"/>
                    </a:lnTo>
                    <a:lnTo>
                      <a:pt x="0" y="0"/>
                    </a:lnTo>
                    <a:close/>
                  </a:path>
                </a:pathLst>
              </a:custGeom>
            </p:spPr>
          </p:pic>
          <p:pic>
            <p:nvPicPr>
              <p:cNvPr id="53" name="图片 52">
                <a:extLst>
                  <a:ext uri="{FF2B5EF4-FFF2-40B4-BE49-F238E27FC236}">
                    <a16:creationId xmlns:a16="http://schemas.microsoft.com/office/drawing/2014/main" id="{2645E1F0-8808-687F-EF29-39A806E7BB11}"/>
                  </a:ext>
                </a:extLst>
              </p:cNvPr>
              <p:cNvPicPr>
                <a:picLocks noChangeAspect="1"/>
              </p:cNvPicPr>
              <p:nvPr/>
            </p:nvPicPr>
            <p:blipFill>
              <a:blip r:embed="rId28" cstate="print">
                <a:extLst>
                  <a:ext uri="{28A0092B-C50C-407E-A947-70E740481C1C}">
                    <a14:useLocalDpi xmlns:a14="http://schemas.microsoft.com/office/drawing/2010/main" val="0"/>
                  </a:ext>
                </a:extLst>
              </a:blip>
              <a:srcRect l="23369" t="34938" r="52846" b="35812"/>
              <a:stretch>
                <a:fillRect/>
              </a:stretch>
            </p:blipFill>
            <p:spPr>
              <a:xfrm>
                <a:off x="8899646" y="4714466"/>
                <a:ext cx="1284695" cy="900000"/>
              </a:xfrm>
              <a:custGeom>
                <a:avLst/>
                <a:gdLst>
                  <a:gd name="connsiteX0" fmla="*/ 0 w 2028497"/>
                  <a:gd name="connsiteY0" fmla="*/ 0 h 1421075"/>
                  <a:gd name="connsiteX1" fmla="*/ 2028497 w 2028497"/>
                  <a:gd name="connsiteY1" fmla="*/ 0 h 1421075"/>
                  <a:gd name="connsiteX2" fmla="*/ 2028497 w 2028497"/>
                  <a:gd name="connsiteY2" fmla="*/ 1421075 h 1421075"/>
                  <a:gd name="connsiteX3" fmla="*/ 0 w 2028497"/>
                  <a:gd name="connsiteY3" fmla="*/ 1421075 h 1421075"/>
                  <a:gd name="connsiteX4" fmla="*/ 0 w 2028497"/>
                  <a:gd name="connsiteY4" fmla="*/ 0 h 1421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8497" h="1421075">
                    <a:moveTo>
                      <a:pt x="0" y="0"/>
                    </a:moveTo>
                    <a:lnTo>
                      <a:pt x="2028497" y="0"/>
                    </a:lnTo>
                    <a:lnTo>
                      <a:pt x="2028497" y="1421075"/>
                    </a:lnTo>
                    <a:lnTo>
                      <a:pt x="0" y="1421075"/>
                    </a:lnTo>
                    <a:lnTo>
                      <a:pt x="0" y="0"/>
                    </a:lnTo>
                    <a:close/>
                  </a:path>
                </a:pathLst>
              </a:custGeom>
            </p:spPr>
          </p:pic>
          <p:pic>
            <p:nvPicPr>
              <p:cNvPr id="54" name="图片 53">
                <a:extLst>
                  <a:ext uri="{FF2B5EF4-FFF2-40B4-BE49-F238E27FC236}">
                    <a16:creationId xmlns:a16="http://schemas.microsoft.com/office/drawing/2014/main" id="{010C1CFA-01BD-9262-DE16-6966F4441BF9}"/>
                  </a:ext>
                </a:extLst>
              </p:cNvPr>
              <p:cNvPicPr>
                <a:picLocks noChangeAspect="1"/>
              </p:cNvPicPr>
              <p:nvPr/>
            </p:nvPicPr>
            <p:blipFill>
              <a:blip r:embed="rId28" cstate="print">
                <a:extLst>
                  <a:ext uri="{28A0092B-C50C-407E-A947-70E740481C1C}">
                    <a14:useLocalDpi xmlns:a14="http://schemas.microsoft.com/office/drawing/2010/main" val="0"/>
                  </a:ext>
                </a:extLst>
              </a:blip>
              <a:srcRect l="23369" t="69731" r="52846" b="1020"/>
              <a:stretch>
                <a:fillRect/>
              </a:stretch>
            </p:blipFill>
            <p:spPr>
              <a:xfrm>
                <a:off x="10260001" y="4714466"/>
                <a:ext cx="1284695" cy="900000"/>
              </a:xfrm>
              <a:custGeom>
                <a:avLst/>
                <a:gdLst>
                  <a:gd name="connsiteX0" fmla="*/ 0 w 2028497"/>
                  <a:gd name="connsiteY0" fmla="*/ 0 h 1421075"/>
                  <a:gd name="connsiteX1" fmla="*/ 2028497 w 2028497"/>
                  <a:gd name="connsiteY1" fmla="*/ 0 h 1421075"/>
                  <a:gd name="connsiteX2" fmla="*/ 2028497 w 2028497"/>
                  <a:gd name="connsiteY2" fmla="*/ 1421075 h 1421075"/>
                  <a:gd name="connsiteX3" fmla="*/ 0 w 2028497"/>
                  <a:gd name="connsiteY3" fmla="*/ 1421075 h 1421075"/>
                  <a:gd name="connsiteX4" fmla="*/ 0 w 2028497"/>
                  <a:gd name="connsiteY4" fmla="*/ 0 h 1421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8497" h="1421075">
                    <a:moveTo>
                      <a:pt x="0" y="0"/>
                    </a:moveTo>
                    <a:lnTo>
                      <a:pt x="2028497" y="0"/>
                    </a:lnTo>
                    <a:lnTo>
                      <a:pt x="2028497" y="1421075"/>
                    </a:lnTo>
                    <a:lnTo>
                      <a:pt x="0" y="1421075"/>
                    </a:lnTo>
                    <a:lnTo>
                      <a:pt x="0" y="0"/>
                    </a:lnTo>
                    <a:close/>
                  </a:path>
                </a:pathLst>
              </a:custGeom>
            </p:spPr>
          </p:pic>
        </p:grpSp>
        <p:graphicFrame>
          <p:nvGraphicFramePr>
            <p:cNvPr id="55" name="对象 54">
              <a:extLst>
                <a:ext uri="{FF2B5EF4-FFF2-40B4-BE49-F238E27FC236}">
                  <a16:creationId xmlns:a16="http://schemas.microsoft.com/office/drawing/2014/main" id="{31F08620-4ECB-B7AF-3BBA-18B0716E4CD9}"/>
                </a:ext>
              </a:extLst>
            </p:cNvPr>
            <p:cNvGraphicFramePr>
              <a:graphicFrameLocks noChangeAspect="1"/>
            </p:cNvGraphicFramePr>
            <p:nvPr>
              <p:extLst>
                <p:ext uri="{D42A27DB-BD31-4B8C-83A1-F6EECF244321}">
                  <p14:modId xmlns:p14="http://schemas.microsoft.com/office/powerpoint/2010/main" val="630069105"/>
                </p:ext>
              </p:extLst>
            </p:nvPr>
          </p:nvGraphicFramePr>
          <p:xfrm>
            <a:off x="9344025" y="5926138"/>
            <a:ext cx="1911350" cy="2159000"/>
          </p:xfrm>
          <a:graphic>
            <a:graphicData uri="http://schemas.openxmlformats.org/presentationml/2006/ole">
              <mc:AlternateContent xmlns:mc="http://schemas.openxmlformats.org/markup-compatibility/2006">
                <mc:Choice xmlns:v="urn:schemas-microsoft-com:vml" Requires="v">
                  <p:oleObj name="Prism 8" r:id="rId29" imgW="3173094" imgH="3588452" progId="Prism8.Document">
                    <p:embed/>
                  </p:oleObj>
                </mc:Choice>
                <mc:Fallback>
                  <p:oleObj name="Prism 8" r:id="rId29" imgW="3173094" imgH="3588452" progId="Prism8.Document">
                    <p:embed/>
                    <p:pic>
                      <p:nvPicPr>
                        <p:cNvPr id="28" name="对象 27">
                          <a:extLst>
                            <a:ext uri="{FF2B5EF4-FFF2-40B4-BE49-F238E27FC236}">
                              <a16:creationId xmlns:a16="http://schemas.microsoft.com/office/drawing/2014/main" id="{31F08620-4ECB-B7AF-3BBA-18B0716E4CD9}"/>
                            </a:ext>
                          </a:extLst>
                        </p:cNvPr>
                        <p:cNvPicPr/>
                        <p:nvPr/>
                      </p:nvPicPr>
                      <p:blipFill>
                        <a:blip r:embed="rId30"/>
                        <a:stretch>
                          <a:fillRect/>
                        </a:stretch>
                      </p:blipFill>
                      <p:spPr>
                        <a:xfrm>
                          <a:off x="9344025" y="5926138"/>
                          <a:ext cx="1911350" cy="2159000"/>
                        </a:xfrm>
                        <a:prstGeom prst="rect">
                          <a:avLst/>
                        </a:prstGeom>
                      </p:spPr>
                    </p:pic>
                  </p:oleObj>
                </mc:Fallback>
              </mc:AlternateContent>
            </a:graphicData>
          </a:graphic>
        </p:graphicFrame>
        <p:sp>
          <p:nvSpPr>
            <p:cNvPr id="59" name="文本框 58">
              <a:extLst>
                <a:ext uri="{FF2B5EF4-FFF2-40B4-BE49-F238E27FC236}">
                  <a16:creationId xmlns:a16="http://schemas.microsoft.com/office/drawing/2014/main" id="{342C1E7E-FC14-6C47-FF4A-0972A650AEFD}"/>
                </a:ext>
              </a:extLst>
            </p:cNvPr>
            <p:cNvSpPr txBox="1"/>
            <p:nvPr/>
          </p:nvSpPr>
          <p:spPr>
            <a:xfrm>
              <a:off x="185185" y="-1232257"/>
              <a:ext cx="306070" cy="460375"/>
            </a:xfrm>
            <a:prstGeom prst="rect">
              <a:avLst/>
            </a:prstGeom>
            <a:noFill/>
            <a:ln>
              <a:noFill/>
            </a:ln>
          </p:spPr>
          <p:txBody>
            <a:bodyPr wrap="square" rtlCol="0">
              <a:spAutoFit/>
            </a:bodyPr>
            <a:lstStyle/>
            <a:p>
              <a:r>
                <a:rPr lang="en-US" altLang="zh-CN" sz="2400" b="1" dirty="0"/>
                <a:t>a</a:t>
              </a:r>
            </a:p>
          </p:txBody>
        </p:sp>
        <p:sp>
          <p:nvSpPr>
            <p:cNvPr id="60" name="文本框 59">
              <a:extLst>
                <a:ext uri="{FF2B5EF4-FFF2-40B4-BE49-F238E27FC236}">
                  <a16:creationId xmlns:a16="http://schemas.microsoft.com/office/drawing/2014/main" id="{E6CC3179-AD5A-685C-BA2C-80B8BD48B847}"/>
                </a:ext>
              </a:extLst>
            </p:cNvPr>
            <p:cNvSpPr txBox="1"/>
            <p:nvPr/>
          </p:nvSpPr>
          <p:spPr>
            <a:xfrm>
              <a:off x="3174114" y="-1232257"/>
              <a:ext cx="306070" cy="460375"/>
            </a:xfrm>
            <a:prstGeom prst="rect">
              <a:avLst/>
            </a:prstGeom>
            <a:noFill/>
            <a:ln>
              <a:noFill/>
            </a:ln>
          </p:spPr>
          <p:txBody>
            <a:bodyPr wrap="square" rtlCol="0">
              <a:spAutoFit/>
            </a:bodyPr>
            <a:lstStyle/>
            <a:p>
              <a:r>
                <a:rPr lang="en-US" altLang="zh-CN" sz="2400" b="1" dirty="0"/>
                <a:t>b</a:t>
              </a:r>
            </a:p>
          </p:txBody>
        </p:sp>
        <p:sp>
          <p:nvSpPr>
            <p:cNvPr id="61" name="文本框 60">
              <a:extLst>
                <a:ext uri="{FF2B5EF4-FFF2-40B4-BE49-F238E27FC236}">
                  <a16:creationId xmlns:a16="http://schemas.microsoft.com/office/drawing/2014/main" id="{AB1E9901-5004-4727-851B-39829772D289}"/>
                </a:ext>
              </a:extLst>
            </p:cNvPr>
            <p:cNvSpPr txBox="1"/>
            <p:nvPr/>
          </p:nvSpPr>
          <p:spPr>
            <a:xfrm>
              <a:off x="7072524" y="-1232257"/>
              <a:ext cx="306070" cy="460375"/>
            </a:xfrm>
            <a:prstGeom prst="rect">
              <a:avLst/>
            </a:prstGeom>
            <a:noFill/>
            <a:ln>
              <a:noFill/>
            </a:ln>
          </p:spPr>
          <p:txBody>
            <a:bodyPr wrap="square" rtlCol="0">
              <a:spAutoFit/>
            </a:bodyPr>
            <a:lstStyle/>
            <a:p>
              <a:r>
                <a:rPr lang="en-US" altLang="zh-CN" sz="2400" b="1" dirty="0"/>
                <a:t>c</a:t>
              </a:r>
            </a:p>
          </p:txBody>
        </p:sp>
        <p:sp>
          <p:nvSpPr>
            <p:cNvPr id="62" name="文本框 61">
              <a:extLst>
                <a:ext uri="{FF2B5EF4-FFF2-40B4-BE49-F238E27FC236}">
                  <a16:creationId xmlns:a16="http://schemas.microsoft.com/office/drawing/2014/main" id="{C8543C51-4F39-8255-02CE-743F86C2DE5C}"/>
                </a:ext>
              </a:extLst>
            </p:cNvPr>
            <p:cNvSpPr txBox="1"/>
            <p:nvPr/>
          </p:nvSpPr>
          <p:spPr>
            <a:xfrm>
              <a:off x="185185" y="3175513"/>
              <a:ext cx="306070" cy="460375"/>
            </a:xfrm>
            <a:prstGeom prst="rect">
              <a:avLst/>
            </a:prstGeom>
            <a:noFill/>
            <a:ln>
              <a:noFill/>
            </a:ln>
          </p:spPr>
          <p:txBody>
            <a:bodyPr wrap="square" rtlCol="0">
              <a:spAutoFit/>
            </a:bodyPr>
            <a:lstStyle/>
            <a:p>
              <a:r>
                <a:rPr lang="en-US" altLang="zh-CN" sz="2400" b="1" dirty="0"/>
                <a:t>d</a:t>
              </a:r>
            </a:p>
          </p:txBody>
        </p:sp>
        <p:sp>
          <p:nvSpPr>
            <p:cNvPr id="63" name="文本框 62">
              <a:extLst>
                <a:ext uri="{FF2B5EF4-FFF2-40B4-BE49-F238E27FC236}">
                  <a16:creationId xmlns:a16="http://schemas.microsoft.com/office/drawing/2014/main" id="{3A9DF19A-1AE7-996F-69EC-AC09388F8111}"/>
                </a:ext>
              </a:extLst>
            </p:cNvPr>
            <p:cNvSpPr txBox="1"/>
            <p:nvPr/>
          </p:nvSpPr>
          <p:spPr>
            <a:xfrm>
              <a:off x="6623278" y="3615340"/>
              <a:ext cx="306070" cy="460375"/>
            </a:xfrm>
            <a:prstGeom prst="rect">
              <a:avLst/>
            </a:prstGeom>
            <a:noFill/>
            <a:ln>
              <a:noFill/>
            </a:ln>
          </p:spPr>
          <p:txBody>
            <a:bodyPr wrap="square" rtlCol="0">
              <a:spAutoFit/>
            </a:bodyPr>
            <a:lstStyle/>
            <a:p>
              <a:r>
                <a:rPr lang="en-US" altLang="zh-CN" sz="2400" b="1" dirty="0"/>
                <a:t>e</a:t>
              </a:r>
            </a:p>
          </p:txBody>
        </p:sp>
      </p:grpSp>
      <p:pic>
        <p:nvPicPr>
          <p:cNvPr id="67" name="Picture 66">
            <a:extLst>
              <a:ext uri="{FF2B5EF4-FFF2-40B4-BE49-F238E27FC236}">
                <a16:creationId xmlns:a16="http://schemas.microsoft.com/office/drawing/2014/main" id="{8A49ACE2-CCB7-A6A7-8908-492D1ABB7364}"/>
              </a:ext>
            </a:extLst>
          </p:cNvPr>
          <p:cNvPicPr>
            <a:picLocks noChangeAspect="1"/>
          </p:cNvPicPr>
          <p:nvPr/>
        </p:nvPicPr>
        <p:blipFill>
          <a:blip r:embed="rId31"/>
          <a:stretch>
            <a:fillRect/>
          </a:stretch>
        </p:blipFill>
        <p:spPr>
          <a:xfrm>
            <a:off x="12874590" y="153142"/>
            <a:ext cx="7875854" cy="6858000"/>
          </a:xfrm>
          <a:prstGeom prst="rect">
            <a:avLst/>
          </a:prstGeom>
        </p:spPr>
      </p:pic>
    </p:spTree>
    <p:extLst>
      <p:ext uri="{BB962C8B-B14F-4D97-AF65-F5344CB8AC3E}">
        <p14:creationId xmlns:p14="http://schemas.microsoft.com/office/powerpoint/2010/main" val="2380338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Rectangle 275">
            <a:extLst>
              <a:ext uri="{FF2B5EF4-FFF2-40B4-BE49-F238E27FC236}">
                <a16:creationId xmlns:a16="http://schemas.microsoft.com/office/drawing/2014/main" id="{EDF99F0B-E93C-3A8F-4734-E9781CA40BBF}"/>
              </a:ext>
            </a:extLst>
          </p:cNvPr>
          <p:cNvSpPr/>
          <p:nvPr/>
        </p:nvSpPr>
        <p:spPr>
          <a:xfrm>
            <a:off x="742050" y="188283"/>
            <a:ext cx="10075107" cy="63184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Rectangle 10">
            <a:extLst>
              <a:ext uri="{FF2B5EF4-FFF2-40B4-BE49-F238E27FC236}">
                <a16:creationId xmlns:a16="http://schemas.microsoft.com/office/drawing/2014/main" id="{A7E62F1A-5615-316B-6637-18566AA7E718}"/>
              </a:ext>
            </a:extLst>
          </p:cNvPr>
          <p:cNvSpPr/>
          <p:nvPr/>
        </p:nvSpPr>
        <p:spPr>
          <a:xfrm>
            <a:off x="795911" y="221546"/>
            <a:ext cx="9967383" cy="618953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a:extLst>
              <a:ext uri="{FF2B5EF4-FFF2-40B4-BE49-F238E27FC236}">
                <a16:creationId xmlns:a16="http://schemas.microsoft.com/office/drawing/2014/main" id="{8E9D18E7-AE45-01FF-3478-753EF74EE1F3}"/>
              </a:ext>
            </a:extLst>
          </p:cNvPr>
          <p:cNvGrpSpPr/>
          <p:nvPr/>
        </p:nvGrpSpPr>
        <p:grpSpPr>
          <a:xfrm>
            <a:off x="849774" y="351268"/>
            <a:ext cx="9958992" cy="5853459"/>
            <a:chOff x="849774" y="351268"/>
            <a:chExt cx="9958992" cy="5853459"/>
          </a:xfrm>
        </p:grpSpPr>
        <p:grpSp>
          <p:nvGrpSpPr>
            <p:cNvPr id="53" name="组合 52">
              <a:extLst>
                <a:ext uri="{FF2B5EF4-FFF2-40B4-BE49-F238E27FC236}">
                  <a16:creationId xmlns:a16="http://schemas.microsoft.com/office/drawing/2014/main" id="{B69057A4-8519-2D94-7E34-D2E3AED1989F}"/>
                </a:ext>
              </a:extLst>
            </p:cNvPr>
            <p:cNvGrpSpPr/>
            <p:nvPr/>
          </p:nvGrpSpPr>
          <p:grpSpPr>
            <a:xfrm>
              <a:off x="7076967" y="867146"/>
              <a:ext cx="3731799" cy="1841073"/>
              <a:chOff x="6421710" y="-418132"/>
              <a:chExt cx="3731799" cy="1841073"/>
            </a:xfrm>
          </p:grpSpPr>
          <p:sp>
            <p:nvSpPr>
              <p:cNvPr id="30" name="文本框 10">
                <a:extLst>
                  <a:ext uri="{FF2B5EF4-FFF2-40B4-BE49-F238E27FC236}">
                    <a16:creationId xmlns:a16="http://schemas.microsoft.com/office/drawing/2014/main" id="{CB471E67-4AA8-D37A-BDAF-BF270D18D08B}"/>
                  </a:ext>
                </a:extLst>
              </p:cNvPr>
              <p:cNvSpPr txBox="1">
                <a:spLocks noChangeArrowheads="1"/>
              </p:cNvSpPr>
              <p:nvPr/>
            </p:nvSpPr>
            <p:spPr bwMode="auto">
              <a:xfrm rot="19199844">
                <a:off x="7233831" y="-305658"/>
                <a:ext cx="58541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r>
                  <a:rPr lang="en-US" altLang="zh-CN" sz="1200" dirty="0" err="1"/>
                  <a:t>shCtrl</a:t>
                </a:r>
                <a:endParaRPr lang="en-US" altLang="zh-CN" sz="1200" dirty="0"/>
              </a:p>
            </p:txBody>
          </p:sp>
          <p:sp>
            <p:nvSpPr>
              <p:cNvPr id="31" name="文本框 11">
                <a:extLst>
                  <a:ext uri="{FF2B5EF4-FFF2-40B4-BE49-F238E27FC236}">
                    <a16:creationId xmlns:a16="http://schemas.microsoft.com/office/drawing/2014/main" id="{A987DDC8-EA84-BD9E-01D6-7DB72F218AE4}"/>
                  </a:ext>
                </a:extLst>
              </p:cNvPr>
              <p:cNvSpPr txBox="1">
                <a:spLocks noChangeArrowheads="1"/>
              </p:cNvSpPr>
              <p:nvPr/>
            </p:nvSpPr>
            <p:spPr bwMode="auto">
              <a:xfrm rot="19199844">
                <a:off x="7736933" y="-418132"/>
                <a:ext cx="9509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pPr eaLnBrk="0" hangingPunct="0"/>
                <a:r>
                  <a:rPr lang="en-US" altLang="zh-CN" sz="1200" dirty="0"/>
                  <a:t>shDCBLD1</a:t>
                </a:r>
              </a:p>
            </p:txBody>
          </p:sp>
          <p:sp>
            <p:nvSpPr>
              <p:cNvPr id="32" name="文本框 16">
                <a:extLst>
                  <a:ext uri="{FF2B5EF4-FFF2-40B4-BE49-F238E27FC236}">
                    <a16:creationId xmlns:a16="http://schemas.microsoft.com/office/drawing/2014/main" id="{1F553C00-7B7B-4044-CABA-4F7F96FCCFCF}"/>
                  </a:ext>
                </a:extLst>
              </p:cNvPr>
              <p:cNvSpPr txBox="1">
                <a:spLocks noChangeArrowheads="1"/>
              </p:cNvSpPr>
              <p:nvPr/>
            </p:nvSpPr>
            <p:spPr bwMode="auto">
              <a:xfrm>
                <a:off x="6421710" y="420719"/>
                <a:ext cx="8144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pPr algn="r"/>
                <a:r>
                  <a:rPr lang="en-US" altLang="zh-CN" sz="1200"/>
                  <a:t>CCNB1</a:t>
                </a:r>
              </a:p>
            </p:txBody>
          </p:sp>
          <p:sp>
            <p:nvSpPr>
              <p:cNvPr id="33" name="文本框 16">
                <a:extLst>
                  <a:ext uri="{FF2B5EF4-FFF2-40B4-BE49-F238E27FC236}">
                    <a16:creationId xmlns:a16="http://schemas.microsoft.com/office/drawing/2014/main" id="{5A5CD3CA-7FA0-4200-E51A-3598855C5F53}"/>
                  </a:ext>
                </a:extLst>
              </p:cNvPr>
              <p:cNvSpPr txBox="1">
                <a:spLocks noChangeArrowheads="1"/>
              </p:cNvSpPr>
              <p:nvPr/>
            </p:nvSpPr>
            <p:spPr bwMode="auto">
              <a:xfrm>
                <a:off x="6421710" y="811188"/>
                <a:ext cx="8144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pPr algn="r"/>
                <a:r>
                  <a:rPr lang="en-US" altLang="zh-CN" sz="1200"/>
                  <a:t>GAPDH</a:t>
                </a:r>
              </a:p>
            </p:txBody>
          </p:sp>
          <p:sp>
            <p:nvSpPr>
              <p:cNvPr id="34" name="文本框 16">
                <a:extLst>
                  <a:ext uri="{FF2B5EF4-FFF2-40B4-BE49-F238E27FC236}">
                    <a16:creationId xmlns:a16="http://schemas.microsoft.com/office/drawing/2014/main" id="{18911408-EEE8-9B3E-C47D-B6BA686689D0}"/>
                  </a:ext>
                </a:extLst>
              </p:cNvPr>
              <p:cNvSpPr txBox="1">
                <a:spLocks noChangeArrowheads="1"/>
              </p:cNvSpPr>
              <p:nvPr/>
            </p:nvSpPr>
            <p:spPr bwMode="auto">
              <a:xfrm>
                <a:off x="9442531" y="68494"/>
                <a:ext cx="7109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r>
                  <a:rPr lang="en-US" altLang="zh-CN" sz="1200" dirty="0"/>
                  <a:t>78 </a:t>
                </a:r>
                <a:r>
                  <a:rPr lang="en-US" altLang="zh-CN" sz="1200" dirty="0" err="1"/>
                  <a:t>KDa</a:t>
                </a:r>
                <a:endParaRPr lang="en-US" altLang="zh-CN" sz="1200" dirty="0"/>
              </a:p>
            </p:txBody>
          </p:sp>
          <p:sp>
            <p:nvSpPr>
              <p:cNvPr id="35" name="文本框 16">
                <a:extLst>
                  <a:ext uri="{FF2B5EF4-FFF2-40B4-BE49-F238E27FC236}">
                    <a16:creationId xmlns:a16="http://schemas.microsoft.com/office/drawing/2014/main" id="{609914A0-0498-340F-0D78-D9B4AF5B51C2}"/>
                  </a:ext>
                </a:extLst>
              </p:cNvPr>
              <p:cNvSpPr txBox="1">
                <a:spLocks noChangeArrowheads="1"/>
              </p:cNvSpPr>
              <p:nvPr/>
            </p:nvSpPr>
            <p:spPr bwMode="auto">
              <a:xfrm>
                <a:off x="9442531" y="457038"/>
                <a:ext cx="7109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r>
                  <a:rPr lang="en-US" altLang="zh-CN" sz="1200"/>
                  <a:t>56 KDa</a:t>
                </a:r>
              </a:p>
            </p:txBody>
          </p:sp>
          <p:sp>
            <p:nvSpPr>
              <p:cNvPr id="36" name="文本框 35">
                <a:extLst>
                  <a:ext uri="{FF2B5EF4-FFF2-40B4-BE49-F238E27FC236}">
                    <a16:creationId xmlns:a16="http://schemas.microsoft.com/office/drawing/2014/main" id="{9CB2B8EF-255C-D8C4-A6D0-ED7974F6F644}"/>
                  </a:ext>
                </a:extLst>
              </p:cNvPr>
              <p:cNvSpPr txBox="1">
                <a:spLocks noChangeArrowheads="1"/>
              </p:cNvSpPr>
              <p:nvPr/>
            </p:nvSpPr>
            <p:spPr bwMode="auto">
              <a:xfrm>
                <a:off x="9442531" y="855782"/>
                <a:ext cx="7109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r>
                  <a:rPr lang="en-US" altLang="zh-CN" sz="1200" dirty="0"/>
                  <a:t>36 </a:t>
                </a:r>
                <a:r>
                  <a:rPr lang="en-US" altLang="zh-CN" sz="1200" dirty="0" err="1"/>
                  <a:t>KDa</a:t>
                </a:r>
                <a:endParaRPr lang="en-US" altLang="zh-CN" sz="1200" dirty="0"/>
              </a:p>
            </p:txBody>
          </p:sp>
          <p:sp>
            <p:nvSpPr>
              <p:cNvPr id="37" name="文本框 16">
                <a:extLst>
                  <a:ext uri="{FF2B5EF4-FFF2-40B4-BE49-F238E27FC236}">
                    <a16:creationId xmlns:a16="http://schemas.microsoft.com/office/drawing/2014/main" id="{9CAFED33-67C8-90CD-A422-F8B890A614E4}"/>
                  </a:ext>
                </a:extLst>
              </p:cNvPr>
              <p:cNvSpPr txBox="1">
                <a:spLocks noChangeArrowheads="1"/>
              </p:cNvSpPr>
              <p:nvPr/>
            </p:nvSpPr>
            <p:spPr bwMode="auto">
              <a:xfrm>
                <a:off x="6421710" y="66827"/>
                <a:ext cx="8144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pPr algn="r"/>
                <a:r>
                  <a:rPr lang="en-US" altLang="zh-CN" sz="1200" dirty="0"/>
                  <a:t>DCBLD1</a:t>
                </a:r>
              </a:p>
            </p:txBody>
          </p:sp>
          <p:pic>
            <p:nvPicPr>
              <p:cNvPr id="38" name="图片 37">
                <a:extLst>
                  <a:ext uri="{FF2B5EF4-FFF2-40B4-BE49-F238E27FC236}">
                    <a16:creationId xmlns:a16="http://schemas.microsoft.com/office/drawing/2014/main" id="{C1502B1C-0A00-E495-D40B-C628D4504D83}"/>
                  </a:ext>
                </a:extLst>
              </p:cNvPr>
              <p:cNvPicPr>
                <a:picLocks noChangeArrowheads="1"/>
              </p:cNvPicPr>
              <p:nvPr/>
            </p:nvPicPr>
            <p:blipFill>
              <a:blip r:embed="rId3">
                <a:extLst>
                  <a:ext uri="{28A0092B-C50C-407E-A947-70E740481C1C}">
                    <a14:useLocalDpi xmlns:a14="http://schemas.microsoft.com/office/drawing/2010/main" val="0"/>
                  </a:ext>
                </a:extLst>
              </a:blip>
              <a:srcRect r="7423"/>
              <a:stretch>
                <a:fillRect/>
              </a:stretch>
            </p:blipFill>
            <p:spPr bwMode="auto">
              <a:xfrm>
                <a:off x="7199680" y="66827"/>
                <a:ext cx="1080000" cy="288000"/>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pic>
          <p:pic>
            <p:nvPicPr>
              <p:cNvPr id="39" name="图片 38">
                <a:extLst>
                  <a:ext uri="{FF2B5EF4-FFF2-40B4-BE49-F238E27FC236}">
                    <a16:creationId xmlns:a16="http://schemas.microsoft.com/office/drawing/2014/main" id="{2F0E2E79-F96D-AE7E-1E8E-AB33D46F27FB}"/>
                  </a:ext>
                </a:extLst>
              </p:cNvPr>
              <p:cNvPicPr>
                <a:picLocks noChangeArrowheads="1"/>
              </p:cNvPicPr>
              <p:nvPr/>
            </p:nvPicPr>
            <p:blipFill>
              <a:blip r:embed="rId4" cstate="print">
                <a:extLst>
                  <a:ext uri="{28A0092B-C50C-407E-A947-70E740481C1C}">
                    <a14:useLocalDpi xmlns:a14="http://schemas.microsoft.com/office/drawing/2010/main" val="0"/>
                  </a:ext>
                </a:extLst>
              </a:blip>
              <a:srcRect l="1250" b="20134"/>
              <a:stretch>
                <a:fillRect/>
              </a:stretch>
            </p:blipFill>
            <p:spPr bwMode="auto">
              <a:xfrm>
                <a:off x="7199680" y="415219"/>
                <a:ext cx="1080000" cy="288000"/>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pic>
          <p:pic>
            <p:nvPicPr>
              <p:cNvPr id="40" name="图片 39">
                <a:extLst>
                  <a:ext uri="{FF2B5EF4-FFF2-40B4-BE49-F238E27FC236}">
                    <a16:creationId xmlns:a16="http://schemas.microsoft.com/office/drawing/2014/main" id="{3BDAF49B-3224-6884-DE2B-02236B0E9BBE}"/>
                  </a:ext>
                </a:extLst>
              </p:cNvPr>
              <p:cNvPicPr>
                <a:picLocks noChangeArrowheads="1"/>
              </p:cNvPicPr>
              <p:nvPr/>
            </p:nvPicPr>
            <p:blipFill>
              <a:blip r:embed="rId5">
                <a:extLst>
                  <a:ext uri="{28A0092B-C50C-407E-A947-70E740481C1C}">
                    <a14:useLocalDpi xmlns:a14="http://schemas.microsoft.com/office/drawing/2010/main" val="0"/>
                  </a:ext>
                </a:extLst>
              </a:blip>
              <a:srcRect l="3027" b="3366"/>
              <a:stretch>
                <a:fillRect/>
              </a:stretch>
            </p:blipFill>
            <p:spPr bwMode="auto">
              <a:xfrm>
                <a:off x="7199680" y="800187"/>
                <a:ext cx="1080000" cy="288000"/>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pic>
          <p:pic>
            <p:nvPicPr>
              <p:cNvPr id="41" name="图片 40">
                <a:extLst>
                  <a:ext uri="{FF2B5EF4-FFF2-40B4-BE49-F238E27FC236}">
                    <a16:creationId xmlns:a16="http://schemas.microsoft.com/office/drawing/2014/main" id="{0BEB2B2B-D448-F8D5-CC01-78EBCD2AF85C}"/>
                  </a:ext>
                </a:extLst>
              </p:cNvPr>
              <p:cNvPicPr>
                <a:picLocks noChangeArrowheads="1"/>
              </p:cNvPicPr>
              <p:nvPr/>
            </p:nvPicPr>
            <p:blipFill>
              <a:blip r:embed="rId6">
                <a:extLst>
                  <a:ext uri="{28A0092B-C50C-407E-A947-70E740481C1C}">
                    <a14:useLocalDpi xmlns:a14="http://schemas.microsoft.com/office/drawing/2010/main" val="0"/>
                  </a:ext>
                </a:extLst>
              </a:blip>
              <a:srcRect l="5382" t="16844" r="6053" b="13652"/>
              <a:stretch>
                <a:fillRect/>
              </a:stretch>
            </p:blipFill>
            <p:spPr bwMode="auto">
              <a:xfrm>
                <a:off x="8396889" y="431486"/>
                <a:ext cx="1080000" cy="288000"/>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pic>
          <p:pic>
            <p:nvPicPr>
              <p:cNvPr id="42" name="图片 41">
                <a:extLst>
                  <a:ext uri="{FF2B5EF4-FFF2-40B4-BE49-F238E27FC236}">
                    <a16:creationId xmlns:a16="http://schemas.microsoft.com/office/drawing/2014/main" id="{8D173075-A288-B259-9EC3-C281A795E249}"/>
                  </a:ext>
                </a:extLst>
              </p:cNvPr>
              <p:cNvPicPr>
                <a:picLocks noChangeArrowheads="1"/>
              </p:cNvPicPr>
              <p:nvPr/>
            </p:nvPicPr>
            <p:blipFill>
              <a:blip r:embed="rId7" cstate="print">
                <a:extLst>
                  <a:ext uri="{28A0092B-C50C-407E-A947-70E740481C1C}">
                    <a14:useLocalDpi xmlns:a14="http://schemas.microsoft.com/office/drawing/2010/main" val="0"/>
                  </a:ext>
                </a:extLst>
              </a:blip>
              <a:srcRect r="6693"/>
              <a:stretch>
                <a:fillRect/>
              </a:stretch>
            </p:blipFill>
            <p:spPr bwMode="auto">
              <a:xfrm>
                <a:off x="8396889" y="66827"/>
                <a:ext cx="1080000" cy="288000"/>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pic>
          <p:pic>
            <p:nvPicPr>
              <p:cNvPr id="43" name="图片 42">
                <a:extLst>
                  <a:ext uri="{FF2B5EF4-FFF2-40B4-BE49-F238E27FC236}">
                    <a16:creationId xmlns:a16="http://schemas.microsoft.com/office/drawing/2014/main" id="{885BFAD8-6922-742D-2E43-2D39C1490437}"/>
                  </a:ext>
                </a:extLst>
              </p:cNvPr>
              <p:cNvPicPr>
                <a:picLocks noChangeArrowheads="1"/>
              </p:cNvPicPr>
              <p:nvPr/>
            </p:nvPicPr>
            <p:blipFill>
              <a:blip r:embed="rId8">
                <a:extLst>
                  <a:ext uri="{28A0092B-C50C-407E-A947-70E740481C1C}">
                    <a14:useLocalDpi xmlns:a14="http://schemas.microsoft.com/office/drawing/2010/main" val="0"/>
                  </a:ext>
                </a:extLst>
              </a:blip>
              <a:srcRect l="2966" b="9677"/>
              <a:stretch>
                <a:fillRect/>
              </a:stretch>
            </p:blipFill>
            <p:spPr bwMode="auto">
              <a:xfrm>
                <a:off x="8396889" y="796145"/>
                <a:ext cx="1080000" cy="288000"/>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pic>
          <p:sp>
            <p:nvSpPr>
              <p:cNvPr id="44" name="文本框 16">
                <a:extLst>
                  <a:ext uri="{FF2B5EF4-FFF2-40B4-BE49-F238E27FC236}">
                    <a16:creationId xmlns:a16="http://schemas.microsoft.com/office/drawing/2014/main" id="{CB94710D-8FD2-9B2C-8B3A-C484BDF74BCD}"/>
                  </a:ext>
                </a:extLst>
              </p:cNvPr>
              <p:cNvSpPr txBox="1">
                <a:spLocks noChangeArrowheads="1"/>
              </p:cNvSpPr>
              <p:nvPr/>
            </p:nvSpPr>
            <p:spPr bwMode="auto">
              <a:xfrm>
                <a:off x="7380803" y="1134941"/>
                <a:ext cx="7391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pPr algn="r"/>
                <a:r>
                  <a:rPr lang="en-US" altLang="zh-CN" sz="1200" b="1" dirty="0"/>
                  <a:t>BT-549</a:t>
                </a:r>
              </a:p>
            </p:txBody>
          </p:sp>
          <p:sp>
            <p:nvSpPr>
              <p:cNvPr id="45" name="文本框 16">
                <a:extLst>
                  <a:ext uri="{FF2B5EF4-FFF2-40B4-BE49-F238E27FC236}">
                    <a16:creationId xmlns:a16="http://schemas.microsoft.com/office/drawing/2014/main" id="{F290188F-8A24-061D-69BE-86AE85A0DB94}"/>
                  </a:ext>
                </a:extLst>
              </p:cNvPr>
              <p:cNvSpPr txBox="1">
                <a:spLocks noChangeArrowheads="1"/>
              </p:cNvSpPr>
              <p:nvPr/>
            </p:nvSpPr>
            <p:spPr bwMode="auto">
              <a:xfrm>
                <a:off x="8320776" y="1134941"/>
                <a:ext cx="11972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pPr algn="r"/>
                <a:r>
                  <a:rPr lang="en-US" altLang="zh-CN" sz="1200" b="1" dirty="0"/>
                  <a:t>MDA-MB-231</a:t>
                </a:r>
              </a:p>
            </p:txBody>
          </p:sp>
          <p:sp>
            <p:nvSpPr>
              <p:cNvPr id="46" name="文本框 10">
                <a:extLst>
                  <a:ext uri="{FF2B5EF4-FFF2-40B4-BE49-F238E27FC236}">
                    <a16:creationId xmlns:a16="http://schemas.microsoft.com/office/drawing/2014/main" id="{9F4FC5A6-E68C-F73F-16D2-2207F6B00067}"/>
                  </a:ext>
                </a:extLst>
              </p:cNvPr>
              <p:cNvSpPr txBox="1">
                <a:spLocks noChangeArrowheads="1"/>
              </p:cNvSpPr>
              <p:nvPr/>
            </p:nvSpPr>
            <p:spPr bwMode="auto">
              <a:xfrm rot="19199844">
                <a:off x="8498336" y="-289212"/>
                <a:ext cx="58541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r>
                  <a:rPr lang="en-US" altLang="zh-CN" sz="1200" dirty="0" err="1"/>
                  <a:t>shCtrl</a:t>
                </a:r>
                <a:endParaRPr lang="en-US" altLang="zh-CN" sz="1200" dirty="0"/>
              </a:p>
            </p:txBody>
          </p:sp>
          <p:sp>
            <p:nvSpPr>
              <p:cNvPr id="47" name="文本框 11">
                <a:extLst>
                  <a:ext uri="{FF2B5EF4-FFF2-40B4-BE49-F238E27FC236}">
                    <a16:creationId xmlns:a16="http://schemas.microsoft.com/office/drawing/2014/main" id="{82598EDE-53D0-CC1A-78FA-61D917D99658}"/>
                  </a:ext>
                </a:extLst>
              </p:cNvPr>
              <p:cNvSpPr txBox="1">
                <a:spLocks noChangeArrowheads="1"/>
              </p:cNvSpPr>
              <p:nvPr/>
            </p:nvSpPr>
            <p:spPr bwMode="auto">
              <a:xfrm rot="19199844">
                <a:off x="9001438" y="-401686"/>
                <a:ext cx="9509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pPr eaLnBrk="0" hangingPunct="0"/>
                <a:r>
                  <a:rPr lang="en-US" altLang="zh-CN" sz="1200" dirty="0"/>
                  <a:t>shDCBLD1</a:t>
                </a:r>
              </a:p>
            </p:txBody>
          </p:sp>
        </p:grpSp>
        <p:graphicFrame>
          <p:nvGraphicFramePr>
            <p:cNvPr id="48" name="对象 47">
              <a:extLst>
                <a:ext uri="{FF2B5EF4-FFF2-40B4-BE49-F238E27FC236}">
                  <a16:creationId xmlns:a16="http://schemas.microsoft.com/office/drawing/2014/main" id="{E735A509-2803-8064-EB51-C57D0F45687E}"/>
                </a:ext>
              </a:extLst>
            </p:cNvPr>
            <p:cNvGraphicFramePr>
              <a:graphicFrameLocks noChangeAspect="1"/>
            </p:cNvGraphicFramePr>
            <p:nvPr>
              <p:extLst>
                <p:ext uri="{D42A27DB-BD31-4B8C-83A1-F6EECF244321}">
                  <p14:modId xmlns:p14="http://schemas.microsoft.com/office/powerpoint/2010/main" val="4136726292"/>
                </p:ext>
              </p:extLst>
            </p:nvPr>
          </p:nvGraphicFramePr>
          <p:xfrm>
            <a:off x="3910985" y="422531"/>
            <a:ext cx="3419475" cy="3024188"/>
          </p:xfrm>
          <a:graphic>
            <a:graphicData uri="http://schemas.openxmlformats.org/presentationml/2006/ole">
              <mc:AlternateContent xmlns:mc="http://schemas.openxmlformats.org/markup-compatibility/2006">
                <mc:Choice xmlns:v="urn:schemas-microsoft-com:vml" Requires="v">
                  <p:oleObj name="Prism 8" r:id="rId9" imgW="3420058" imgH="3024449" progId="Prism8.Document">
                    <p:embed/>
                  </p:oleObj>
                </mc:Choice>
                <mc:Fallback>
                  <p:oleObj name="Prism 8" r:id="rId9" imgW="3420058" imgH="3024449" progId="Prism8.Document">
                    <p:embed/>
                    <p:pic>
                      <p:nvPicPr>
                        <p:cNvPr id="0" name=""/>
                        <p:cNvPicPr/>
                        <p:nvPr/>
                      </p:nvPicPr>
                      <p:blipFill>
                        <a:blip r:embed="rId10"/>
                        <a:stretch>
                          <a:fillRect/>
                        </a:stretch>
                      </p:blipFill>
                      <p:spPr>
                        <a:xfrm>
                          <a:off x="3910985" y="422531"/>
                          <a:ext cx="3419475" cy="3024188"/>
                        </a:xfrm>
                        <a:prstGeom prst="rect">
                          <a:avLst/>
                        </a:prstGeom>
                      </p:spPr>
                    </p:pic>
                  </p:oleObj>
                </mc:Fallback>
              </mc:AlternateContent>
            </a:graphicData>
          </a:graphic>
        </p:graphicFrame>
        <p:grpSp>
          <p:nvGrpSpPr>
            <p:cNvPr id="57" name="组合 56">
              <a:extLst>
                <a:ext uri="{FF2B5EF4-FFF2-40B4-BE49-F238E27FC236}">
                  <a16:creationId xmlns:a16="http://schemas.microsoft.com/office/drawing/2014/main" id="{2EC434F7-1639-5CF7-DB76-C50A74089905}"/>
                </a:ext>
              </a:extLst>
            </p:cNvPr>
            <p:cNvGrpSpPr/>
            <p:nvPr/>
          </p:nvGrpSpPr>
          <p:grpSpPr>
            <a:xfrm>
              <a:off x="980433" y="3680831"/>
              <a:ext cx="2879388" cy="2523896"/>
              <a:chOff x="203820" y="2499064"/>
              <a:chExt cx="2879388" cy="2523896"/>
            </a:xfrm>
          </p:grpSpPr>
          <p:sp>
            <p:nvSpPr>
              <p:cNvPr id="54" name="文本框 10">
                <a:extLst>
                  <a:ext uri="{FF2B5EF4-FFF2-40B4-BE49-F238E27FC236}">
                    <a16:creationId xmlns:a16="http://schemas.microsoft.com/office/drawing/2014/main" id="{7A748124-C3CB-F79A-2292-4FBD9430436A}"/>
                  </a:ext>
                </a:extLst>
              </p:cNvPr>
              <p:cNvSpPr txBox="1">
                <a:spLocks noChangeArrowheads="1"/>
              </p:cNvSpPr>
              <p:nvPr/>
            </p:nvSpPr>
            <p:spPr bwMode="auto">
              <a:xfrm>
                <a:off x="488158" y="4126060"/>
                <a:ext cx="704039" cy="276999"/>
              </a:xfrm>
              <a:prstGeom prst="rect">
                <a:avLst/>
              </a:prstGeom>
              <a:noFill/>
              <a:ln>
                <a:noFill/>
              </a:ln>
            </p:spPr>
            <p:txBody>
              <a:bodyPr wrap="none">
                <a:spAutoFit/>
              </a:bodyPr>
              <a:lstStyle>
                <a:defPPr>
                  <a:defRPr lang="zh-CN"/>
                </a:defPPr>
                <a:lvl1pPr algn="l" rtl="0" eaLnBrk="0" fontAlgn="base" hangingPunct="0">
                  <a:lnSpc>
                    <a:spcPct val="90000"/>
                  </a:lnSpc>
                  <a:spcBef>
                    <a:spcPts val="10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1pPr>
                <a:lvl2pPr marL="742950" indent="-28575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9pPr>
              </a:lstStyle>
              <a:p>
                <a:pPr algn="r" eaLnBrk="1" hangingPunct="1">
                  <a:lnSpc>
                    <a:spcPct val="100000"/>
                  </a:lnSpc>
                  <a:spcBef>
                    <a:spcPct val="0"/>
                  </a:spcBef>
                  <a:buFontTx/>
                  <a:buNone/>
                  <a:defRPr/>
                </a:pPr>
                <a:r>
                  <a:rPr lang="en-US" altLang="zh-CN" sz="1200" kern="100" dirty="0">
                    <a:solidFill>
                      <a:srgbClr val="000000"/>
                    </a:solidFill>
                  </a:rPr>
                  <a:t>CCNB1</a:t>
                </a:r>
              </a:p>
            </p:txBody>
          </p:sp>
          <p:sp>
            <p:nvSpPr>
              <p:cNvPr id="56" name="文本框 9">
                <a:extLst>
                  <a:ext uri="{FF2B5EF4-FFF2-40B4-BE49-F238E27FC236}">
                    <a16:creationId xmlns:a16="http://schemas.microsoft.com/office/drawing/2014/main" id="{675A9DFD-1802-A2DE-A463-355BB9251231}"/>
                  </a:ext>
                </a:extLst>
              </p:cNvPr>
              <p:cNvSpPr txBox="1">
                <a:spLocks noChangeArrowheads="1"/>
              </p:cNvSpPr>
              <p:nvPr/>
            </p:nvSpPr>
            <p:spPr bwMode="auto">
              <a:xfrm>
                <a:off x="2387184" y="4125849"/>
                <a:ext cx="696024" cy="276999"/>
              </a:xfrm>
              <a:prstGeom prst="rect">
                <a:avLst/>
              </a:prstGeom>
              <a:noFill/>
              <a:ln>
                <a:noFill/>
              </a:ln>
            </p:spPr>
            <p:txBody>
              <a:bodyPr wrap="none">
                <a:spAutoFit/>
              </a:bodyPr>
              <a:lstStyle>
                <a:defPPr>
                  <a:defRPr lang="zh-CN"/>
                </a:defPPr>
                <a:lvl1pPr algn="l" rtl="0" eaLnBrk="0" fontAlgn="base" hangingPunct="0">
                  <a:lnSpc>
                    <a:spcPct val="90000"/>
                  </a:lnSpc>
                  <a:spcBef>
                    <a:spcPts val="10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1pPr>
                <a:lvl2pPr marL="742950" indent="-28575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9pPr>
              </a:lstStyle>
              <a:p>
                <a:pPr eaLnBrk="1" hangingPunct="1">
                  <a:lnSpc>
                    <a:spcPct val="100000"/>
                  </a:lnSpc>
                  <a:spcBef>
                    <a:spcPct val="0"/>
                  </a:spcBef>
                  <a:buFontTx/>
                  <a:buNone/>
                  <a:defRPr/>
                </a:pPr>
                <a:r>
                  <a:rPr lang="en-US" altLang="zh-CN" sz="1200" kern="100" dirty="0">
                    <a:solidFill>
                      <a:srgbClr val="000000"/>
                    </a:solidFill>
                  </a:rPr>
                  <a:t>56 </a:t>
                </a:r>
                <a:r>
                  <a:rPr lang="en-US" altLang="zh-CN" sz="1200" kern="100" dirty="0" err="1">
                    <a:solidFill>
                      <a:srgbClr val="000000"/>
                    </a:solidFill>
                  </a:rPr>
                  <a:t>KDa</a:t>
                </a:r>
                <a:endParaRPr lang="en-US" altLang="zh-CN" sz="1200" dirty="0"/>
              </a:p>
            </p:txBody>
          </p:sp>
          <p:sp>
            <p:nvSpPr>
              <p:cNvPr id="58" name="文本框 10">
                <a:extLst>
                  <a:ext uri="{FF2B5EF4-FFF2-40B4-BE49-F238E27FC236}">
                    <a16:creationId xmlns:a16="http://schemas.microsoft.com/office/drawing/2014/main" id="{74CAF8E2-6346-9CE3-DA40-07C8B4721CB8}"/>
                  </a:ext>
                </a:extLst>
              </p:cNvPr>
              <p:cNvSpPr txBox="1">
                <a:spLocks noChangeArrowheads="1"/>
              </p:cNvSpPr>
              <p:nvPr/>
            </p:nvSpPr>
            <p:spPr bwMode="auto">
              <a:xfrm>
                <a:off x="403198" y="4443243"/>
                <a:ext cx="788999" cy="276999"/>
              </a:xfrm>
              <a:prstGeom prst="rect">
                <a:avLst/>
              </a:prstGeom>
              <a:noFill/>
              <a:ln>
                <a:noFill/>
              </a:ln>
            </p:spPr>
            <p:txBody>
              <a:bodyPr wrap="none">
                <a:spAutoFit/>
              </a:bodyPr>
              <a:lstStyle>
                <a:defPPr>
                  <a:defRPr lang="zh-CN"/>
                </a:defPPr>
                <a:lvl1pPr algn="l" rtl="0" eaLnBrk="0" fontAlgn="base" hangingPunct="0">
                  <a:lnSpc>
                    <a:spcPct val="90000"/>
                  </a:lnSpc>
                  <a:spcBef>
                    <a:spcPts val="10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1pPr>
                <a:lvl2pPr marL="742950" indent="-28575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9pPr>
              </a:lstStyle>
              <a:p>
                <a:pPr algn="r" eaLnBrk="1" hangingPunct="1">
                  <a:lnSpc>
                    <a:spcPct val="100000"/>
                  </a:lnSpc>
                  <a:spcBef>
                    <a:spcPct val="0"/>
                  </a:spcBef>
                  <a:buFontTx/>
                  <a:buNone/>
                  <a:defRPr/>
                </a:pPr>
                <a:r>
                  <a:rPr lang="en-US" altLang="zh-CN" sz="1200" kern="100" dirty="0">
                    <a:solidFill>
                      <a:srgbClr val="000000"/>
                    </a:solidFill>
                  </a:rPr>
                  <a:t>DCBLD1</a:t>
                </a:r>
              </a:p>
            </p:txBody>
          </p:sp>
          <p:sp>
            <p:nvSpPr>
              <p:cNvPr id="61" name="文本框 9">
                <a:extLst>
                  <a:ext uri="{FF2B5EF4-FFF2-40B4-BE49-F238E27FC236}">
                    <a16:creationId xmlns:a16="http://schemas.microsoft.com/office/drawing/2014/main" id="{980261E6-2D8A-DFF0-212D-63E5FD31BC55}"/>
                  </a:ext>
                </a:extLst>
              </p:cNvPr>
              <p:cNvSpPr txBox="1">
                <a:spLocks noChangeArrowheads="1"/>
              </p:cNvSpPr>
              <p:nvPr/>
            </p:nvSpPr>
            <p:spPr bwMode="auto">
              <a:xfrm>
                <a:off x="2387184" y="4455918"/>
                <a:ext cx="696024" cy="276999"/>
              </a:xfrm>
              <a:prstGeom prst="rect">
                <a:avLst/>
              </a:prstGeom>
              <a:noFill/>
              <a:ln>
                <a:noFill/>
              </a:ln>
            </p:spPr>
            <p:txBody>
              <a:bodyPr wrap="none">
                <a:spAutoFit/>
              </a:bodyPr>
              <a:lstStyle>
                <a:defPPr>
                  <a:defRPr lang="zh-CN"/>
                </a:defPPr>
                <a:lvl1pPr algn="l" rtl="0" eaLnBrk="0" fontAlgn="base" hangingPunct="0">
                  <a:lnSpc>
                    <a:spcPct val="90000"/>
                  </a:lnSpc>
                  <a:spcBef>
                    <a:spcPts val="10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1pPr>
                <a:lvl2pPr marL="742950" indent="-28575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9pPr>
              </a:lstStyle>
              <a:p>
                <a:pPr eaLnBrk="1" hangingPunct="1">
                  <a:lnSpc>
                    <a:spcPct val="100000"/>
                  </a:lnSpc>
                  <a:spcBef>
                    <a:spcPct val="0"/>
                  </a:spcBef>
                  <a:buFontTx/>
                  <a:buNone/>
                  <a:defRPr/>
                </a:pPr>
                <a:r>
                  <a:rPr lang="en-US" altLang="zh-CN" sz="1200" kern="100" dirty="0">
                    <a:solidFill>
                      <a:srgbClr val="000000"/>
                    </a:solidFill>
                  </a:rPr>
                  <a:t>78 </a:t>
                </a:r>
                <a:r>
                  <a:rPr lang="en-US" altLang="zh-CN" sz="1200" kern="100" dirty="0" err="1">
                    <a:solidFill>
                      <a:srgbClr val="000000"/>
                    </a:solidFill>
                  </a:rPr>
                  <a:t>KDa</a:t>
                </a:r>
                <a:endParaRPr lang="en-US" altLang="zh-CN" sz="1200" dirty="0"/>
              </a:p>
            </p:txBody>
          </p:sp>
          <p:pic>
            <p:nvPicPr>
              <p:cNvPr id="62" name="图片 61">
                <a:extLst>
                  <a:ext uri="{FF2B5EF4-FFF2-40B4-BE49-F238E27FC236}">
                    <a16:creationId xmlns:a16="http://schemas.microsoft.com/office/drawing/2014/main" id="{A1BC0E42-5D18-2F9B-017F-9C60729C04DC}"/>
                  </a:ext>
                </a:extLst>
              </p:cNvPr>
              <p:cNvPicPr>
                <a:picLocks noChangeArrowheads="1"/>
              </p:cNvPicPr>
              <p:nvPr/>
            </p:nvPicPr>
            <p:blipFill>
              <a:blip r:embed="rId11">
                <a:extLst>
                  <a:ext uri="{28A0092B-C50C-407E-A947-70E740481C1C}">
                    <a14:useLocalDpi xmlns:a14="http://schemas.microsoft.com/office/drawing/2010/main" val="0"/>
                  </a:ext>
                </a:extLst>
              </a:blip>
              <a:srcRect l="5165" b="36964"/>
              <a:stretch>
                <a:fillRect/>
              </a:stretch>
            </p:blipFill>
            <p:spPr bwMode="auto">
              <a:xfrm>
                <a:off x="1146304" y="4114948"/>
                <a:ext cx="1260000" cy="288000"/>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pic>
          <p:pic>
            <p:nvPicPr>
              <p:cNvPr id="63" name="图片 62">
                <a:extLst>
                  <a:ext uri="{FF2B5EF4-FFF2-40B4-BE49-F238E27FC236}">
                    <a16:creationId xmlns:a16="http://schemas.microsoft.com/office/drawing/2014/main" id="{FF9D9294-963F-4F39-EF47-ACEC0604E3FC}"/>
                  </a:ext>
                </a:extLst>
              </p:cNvPr>
              <p:cNvPicPr>
                <a:picLocks noChangeArrowheads="1"/>
              </p:cNvPicPr>
              <p:nvPr/>
            </p:nvPicPr>
            <p:blipFill>
              <a:blip r:embed="rId12">
                <a:extLst>
                  <a:ext uri="{28A0092B-C50C-407E-A947-70E740481C1C}">
                    <a14:useLocalDpi xmlns:a14="http://schemas.microsoft.com/office/drawing/2010/main" val="0"/>
                  </a:ext>
                </a:extLst>
              </a:blip>
              <a:srcRect t="13707" r="2579" b="22430"/>
              <a:stretch>
                <a:fillRect/>
              </a:stretch>
            </p:blipFill>
            <p:spPr bwMode="auto">
              <a:xfrm>
                <a:off x="1146304" y="4450418"/>
                <a:ext cx="1260000" cy="288000"/>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pic>
          <p:sp>
            <p:nvSpPr>
              <p:cNvPr id="64" name="文本框 16">
                <a:extLst>
                  <a:ext uri="{FF2B5EF4-FFF2-40B4-BE49-F238E27FC236}">
                    <a16:creationId xmlns:a16="http://schemas.microsoft.com/office/drawing/2014/main" id="{BC66D709-3502-BBBE-601D-0A134DF029AE}"/>
                  </a:ext>
                </a:extLst>
              </p:cNvPr>
              <p:cNvSpPr txBox="1">
                <a:spLocks noChangeArrowheads="1"/>
              </p:cNvSpPr>
              <p:nvPr/>
            </p:nvSpPr>
            <p:spPr bwMode="auto">
              <a:xfrm rot="16200000">
                <a:off x="-250784" y="4280356"/>
                <a:ext cx="11972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pPr algn="r"/>
                <a:r>
                  <a:rPr lang="en-US" altLang="zh-CN" sz="1200" b="1" dirty="0"/>
                  <a:t>MDA-MB-231</a:t>
                </a:r>
              </a:p>
            </p:txBody>
          </p:sp>
          <p:sp>
            <p:nvSpPr>
              <p:cNvPr id="65" name="文本框 10">
                <a:extLst>
                  <a:ext uri="{FF2B5EF4-FFF2-40B4-BE49-F238E27FC236}">
                    <a16:creationId xmlns:a16="http://schemas.microsoft.com/office/drawing/2014/main" id="{EEB05C85-5DA3-0B6D-10D3-ACED8FD4C5D6}"/>
                  </a:ext>
                </a:extLst>
              </p:cNvPr>
              <p:cNvSpPr txBox="1">
                <a:spLocks noChangeArrowheads="1"/>
              </p:cNvSpPr>
              <p:nvPr/>
            </p:nvSpPr>
            <p:spPr bwMode="auto">
              <a:xfrm>
                <a:off x="1971316" y="2499064"/>
                <a:ext cx="33053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pPr algn="r"/>
                <a:r>
                  <a:rPr lang="en-US" altLang="zh-CN" sz="1200"/>
                  <a:t>IP</a:t>
                </a:r>
              </a:p>
            </p:txBody>
          </p:sp>
          <p:cxnSp>
            <p:nvCxnSpPr>
              <p:cNvPr id="66" name="直接连接符 65">
                <a:extLst>
                  <a:ext uri="{FF2B5EF4-FFF2-40B4-BE49-F238E27FC236}">
                    <a16:creationId xmlns:a16="http://schemas.microsoft.com/office/drawing/2014/main" id="{6ADDF6AA-C65D-0685-5181-1EC4002D2DB8}"/>
                  </a:ext>
                </a:extLst>
              </p:cNvPr>
              <p:cNvCxnSpPr/>
              <p:nvPr/>
            </p:nvCxnSpPr>
            <p:spPr bwMode="auto">
              <a:xfrm flipH="1">
                <a:off x="1776304" y="2733300"/>
                <a:ext cx="720000"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67" name="文本框 10">
                <a:extLst>
                  <a:ext uri="{FF2B5EF4-FFF2-40B4-BE49-F238E27FC236}">
                    <a16:creationId xmlns:a16="http://schemas.microsoft.com/office/drawing/2014/main" id="{5A732328-680B-97A1-EC8C-833FB281F7BA}"/>
                  </a:ext>
                </a:extLst>
              </p:cNvPr>
              <p:cNvSpPr txBox="1">
                <a:spLocks noChangeArrowheads="1"/>
              </p:cNvSpPr>
              <p:nvPr/>
            </p:nvSpPr>
            <p:spPr bwMode="auto">
              <a:xfrm rot="18523906">
                <a:off x="1155878" y="2921567"/>
                <a:ext cx="5261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r>
                  <a:rPr lang="en-US" altLang="zh-CN" sz="1200"/>
                  <a:t>Input</a:t>
                </a:r>
              </a:p>
            </p:txBody>
          </p:sp>
          <p:sp>
            <p:nvSpPr>
              <p:cNvPr id="68" name="文本框 10">
                <a:extLst>
                  <a:ext uri="{FF2B5EF4-FFF2-40B4-BE49-F238E27FC236}">
                    <a16:creationId xmlns:a16="http://schemas.microsoft.com/office/drawing/2014/main" id="{FF25ADF4-326E-6CD5-0126-DBA556BC7390}"/>
                  </a:ext>
                </a:extLst>
              </p:cNvPr>
              <p:cNvSpPr txBox="1">
                <a:spLocks noChangeArrowheads="1"/>
              </p:cNvSpPr>
              <p:nvPr/>
            </p:nvSpPr>
            <p:spPr bwMode="auto">
              <a:xfrm rot="18523906">
                <a:off x="1912316" y="2822948"/>
                <a:ext cx="779078" cy="276999"/>
              </a:xfrm>
              <a:prstGeom prst="rect">
                <a:avLst/>
              </a:prstGeom>
              <a:noFill/>
              <a:ln>
                <a:noFill/>
              </a:ln>
            </p:spPr>
            <p:txBody>
              <a:bodyPr wrap="square">
                <a:spAutoFit/>
              </a:bodyPr>
              <a:lstStyle>
                <a:defPPr>
                  <a:defRPr lang="zh-CN"/>
                </a:defPPr>
                <a:lvl1pPr algn="l" rtl="0" eaLnBrk="0" fontAlgn="base" hangingPunct="0">
                  <a:lnSpc>
                    <a:spcPct val="90000"/>
                  </a:lnSpc>
                  <a:spcBef>
                    <a:spcPts val="10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1pPr>
                <a:lvl2pPr marL="742950" indent="-28575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9pPr>
              </a:lstStyle>
              <a:p>
                <a:pPr eaLnBrk="1" hangingPunct="1">
                  <a:lnSpc>
                    <a:spcPct val="100000"/>
                  </a:lnSpc>
                  <a:spcBef>
                    <a:spcPct val="0"/>
                  </a:spcBef>
                  <a:buFontTx/>
                  <a:buNone/>
                  <a:defRPr/>
                </a:pPr>
                <a:r>
                  <a:rPr lang="en-US" altLang="zh-CN" sz="1200" kern="100" dirty="0">
                    <a:solidFill>
                      <a:srgbClr val="000000"/>
                    </a:solidFill>
                  </a:rPr>
                  <a:t>CCNB1</a:t>
                </a:r>
              </a:p>
            </p:txBody>
          </p:sp>
          <p:sp>
            <p:nvSpPr>
              <p:cNvPr id="69" name="文本框 10">
                <a:extLst>
                  <a:ext uri="{FF2B5EF4-FFF2-40B4-BE49-F238E27FC236}">
                    <a16:creationId xmlns:a16="http://schemas.microsoft.com/office/drawing/2014/main" id="{8010D8C8-5931-2E18-FD36-BF6E0ACF6C8B}"/>
                  </a:ext>
                </a:extLst>
              </p:cNvPr>
              <p:cNvSpPr txBox="1">
                <a:spLocks noChangeArrowheads="1"/>
              </p:cNvSpPr>
              <p:nvPr/>
            </p:nvSpPr>
            <p:spPr bwMode="auto">
              <a:xfrm>
                <a:off x="488158" y="3327415"/>
                <a:ext cx="704039" cy="276999"/>
              </a:xfrm>
              <a:prstGeom prst="rect">
                <a:avLst/>
              </a:prstGeom>
              <a:noFill/>
              <a:ln>
                <a:noFill/>
              </a:ln>
            </p:spPr>
            <p:txBody>
              <a:bodyPr wrap="none">
                <a:spAutoFit/>
              </a:bodyPr>
              <a:lstStyle>
                <a:defPPr>
                  <a:defRPr lang="zh-CN"/>
                </a:defPPr>
                <a:lvl1pPr algn="l" rtl="0" eaLnBrk="0" fontAlgn="base" hangingPunct="0">
                  <a:lnSpc>
                    <a:spcPct val="90000"/>
                  </a:lnSpc>
                  <a:spcBef>
                    <a:spcPts val="10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1pPr>
                <a:lvl2pPr marL="742950" indent="-28575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9pPr>
              </a:lstStyle>
              <a:p>
                <a:pPr algn="r" eaLnBrk="1" hangingPunct="1">
                  <a:lnSpc>
                    <a:spcPct val="100000"/>
                  </a:lnSpc>
                  <a:spcBef>
                    <a:spcPct val="0"/>
                  </a:spcBef>
                  <a:buFontTx/>
                  <a:buNone/>
                  <a:defRPr/>
                </a:pPr>
                <a:r>
                  <a:rPr lang="en-US" altLang="zh-CN" sz="1200" kern="100" dirty="0">
                    <a:solidFill>
                      <a:srgbClr val="000000"/>
                    </a:solidFill>
                  </a:rPr>
                  <a:t>CCNB1</a:t>
                </a:r>
              </a:p>
            </p:txBody>
          </p:sp>
          <p:sp>
            <p:nvSpPr>
              <p:cNvPr id="71" name="文本框 9">
                <a:extLst>
                  <a:ext uri="{FF2B5EF4-FFF2-40B4-BE49-F238E27FC236}">
                    <a16:creationId xmlns:a16="http://schemas.microsoft.com/office/drawing/2014/main" id="{92DBEBEA-937C-444D-8C60-AB6448C60800}"/>
                  </a:ext>
                </a:extLst>
              </p:cNvPr>
              <p:cNvSpPr txBox="1">
                <a:spLocks noChangeArrowheads="1"/>
              </p:cNvSpPr>
              <p:nvPr/>
            </p:nvSpPr>
            <p:spPr bwMode="auto">
              <a:xfrm>
                <a:off x="2387184" y="3334392"/>
                <a:ext cx="696024" cy="276999"/>
              </a:xfrm>
              <a:prstGeom prst="rect">
                <a:avLst/>
              </a:prstGeom>
              <a:noFill/>
              <a:ln>
                <a:noFill/>
              </a:ln>
            </p:spPr>
            <p:txBody>
              <a:bodyPr wrap="none">
                <a:spAutoFit/>
              </a:bodyPr>
              <a:lstStyle>
                <a:defPPr>
                  <a:defRPr lang="zh-CN"/>
                </a:defPPr>
                <a:lvl1pPr algn="l" rtl="0" eaLnBrk="0" fontAlgn="base" hangingPunct="0">
                  <a:lnSpc>
                    <a:spcPct val="90000"/>
                  </a:lnSpc>
                  <a:spcBef>
                    <a:spcPts val="10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1pPr>
                <a:lvl2pPr marL="742950" indent="-28575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9pPr>
              </a:lstStyle>
              <a:p>
                <a:pPr eaLnBrk="1" hangingPunct="1">
                  <a:lnSpc>
                    <a:spcPct val="100000"/>
                  </a:lnSpc>
                  <a:spcBef>
                    <a:spcPct val="0"/>
                  </a:spcBef>
                  <a:buFontTx/>
                  <a:buNone/>
                  <a:defRPr/>
                </a:pPr>
                <a:r>
                  <a:rPr lang="en-US" altLang="zh-CN" sz="1200" kern="100" dirty="0">
                    <a:solidFill>
                      <a:srgbClr val="000000"/>
                    </a:solidFill>
                  </a:rPr>
                  <a:t>56 </a:t>
                </a:r>
                <a:r>
                  <a:rPr lang="en-US" altLang="zh-CN" sz="1200" kern="100" dirty="0" err="1">
                    <a:solidFill>
                      <a:srgbClr val="000000"/>
                    </a:solidFill>
                  </a:rPr>
                  <a:t>KDa</a:t>
                </a:r>
                <a:endParaRPr lang="en-US" altLang="zh-CN" sz="1200" dirty="0"/>
              </a:p>
            </p:txBody>
          </p:sp>
          <p:sp>
            <p:nvSpPr>
              <p:cNvPr id="73" name="文本框 10">
                <a:extLst>
                  <a:ext uri="{FF2B5EF4-FFF2-40B4-BE49-F238E27FC236}">
                    <a16:creationId xmlns:a16="http://schemas.microsoft.com/office/drawing/2014/main" id="{1779B2EB-C23D-EB6E-6EC3-73F243FD592D}"/>
                  </a:ext>
                </a:extLst>
              </p:cNvPr>
              <p:cNvSpPr txBox="1">
                <a:spLocks noChangeArrowheads="1"/>
              </p:cNvSpPr>
              <p:nvPr/>
            </p:nvSpPr>
            <p:spPr bwMode="auto">
              <a:xfrm>
                <a:off x="403198" y="3708606"/>
                <a:ext cx="788999" cy="276999"/>
              </a:xfrm>
              <a:prstGeom prst="rect">
                <a:avLst/>
              </a:prstGeom>
              <a:noFill/>
              <a:ln>
                <a:noFill/>
              </a:ln>
            </p:spPr>
            <p:txBody>
              <a:bodyPr wrap="none">
                <a:spAutoFit/>
              </a:bodyPr>
              <a:lstStyle>
                <a:defPPr>
                  <a:defRPr lang="zh-CN"/>
                </a:defPPr>
                <a:lvl1pPr algn="l" rtl="0" eaLnBrk="0" fontAlgn="base" hangingPunct="0">
                  <a:lnSpc>
                    <a:spcPct val="90000"/>
                  </a:lnSpc>
                  <a:spcBef>
                    <a:spcPts val="10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1pPr>
                <a:lvl2pPr marL="742950" indent="-28575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9pPr>
              </a:lstStyle>
              <a:p>
                <a:pPr algn="r" eaLnBrk="1" hangingPunct="1">
                  <a:lnSpc>
                    <a:spcPct val="100000"/>
                  </a:lnSpc>
                  <a:spcBef>
                    <a:spcPct val="0"/>
                  </a:spcBef>
                  <a:buFontTx/>
                  <a:buNone/>
                  <a:defRPr/>
                </a:pPr>
                <a:r>
                  <a:rPr lang="en-US" altLang="zh-CN" sz="1200" kern="100" dirty="0">
                    <a:solidFill>
                      <a:srgbClr val="000000"/>
                    </a:solidFill>
                  </a:rPr>
                  <a:t>DCBLD1</a:t>
                </a:r>
              </a:p>
            </p:txBody>
          </p:sp>
          <p:sp>
            <p:nvSpPr>
              <p:cNvPr id="74" name="文本框 10">
                <a:extLst>
                  <a:ext uri="{FF2B5EF4-FFF2-40B4-BE49-F238E27FC236}">
                    <a16:creationId xmlns:a16="http://schemas.microsoft.com/office/drawing/2014/main" id="{17F2FAAD-B59D-136C-29D9-0DBCD29C252E}"/>
                  </a:ext>
                </a:extLst>
              </p:cNvPr>
              <p:cNvSpPr txBox="1">
                <a:spLocks noChangeArrowheads="1"/>
              </p:cNvSpPr>
              <p:nvPr/>
            </p:nvSpPr>
            <p:spPr bwMode="auto">
              <a:xfrm rot="18523906">
                <a:off x="1560040" y="2957831"/>
                <a:ext cx="43313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r>
                  <a:rPr lang="en-US" altLang="zh-CN" sz="1200"/>
                  <a:t>IgG</a:t>
                </a:r>
              </a:p>
            </p:txBody>
          </p:sp>
          <p:sp>
            <p:nvSpPr>
              <p:cNvPr id="76" name="文本框 9">
                <a:extLst>
                  <a:ext uri="{FF2B5EF4-FFF2-40B4-BE49-F238E27FC236}">
                    <a16:creationId xmlns:a16="http://schemas.microsoft.com/office/drawing/2014/main" id="{0F037146-097F-3DF3-A59E-FDB52E6723DB}"/>
                  </a:ext>
                </a:extLst>
              </p:cNvPr>
              <p:cNvSpPr txBox="1">
                <a:spLocks noChangeArrowheads="1"/>
              </p:cNvSpPr>
              <p:nvPr/>
            </p:nvSpPr>
            <p:spPr bwMode="auto">
              <a:xfrm>
                <a:off x="2387184" y="3648971"/>
                <a:ext cx="696024" cy="276999"/>
              </a:xfrm>
              <a:prstGeom prst="rect">
                <a:avLst/>
              </a:prstGeom>
              <a:noFill/>
              <a:ln>
                <a:noFill/>
              </a:ln>
            </p:spPr>
            <p:txBody>
              <a:bodyPr wrap="none">
                <a:spAutoFit/>
              </a:bodyPr>
              <a:lstStyle>
                <a:defPPr>
                  <a:defRPr lang="zh-CN"/>
                </a:defPPr>
                <a:lvl1pPr algn="l" rtl="0" eaLnBrk="0" fontAlgn="base" hangingPunct="0">
                  <a:lnSpc>
                    <a:spcPct val="90000"/>
                  </a:lnSpc>
                  <a:spcBef>
                    <a:spcPts val="10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1pPr>
                <a:lvl2pPr marL="742950" indent="-28575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9pPr>
              </a:lstStyle>
              <a:p>
                <a:pPr eaLnBrk="1" hangingPunct="1">
                  <a:lnSpc>
                    <a:spcPct val="100000"/>
                  </a:lnSpc>
                  <a:spcBef>
                    <a:spcPct val="0"/>
                  </a:spcBef>
                  <a:buFontTx/>
                  <a:buNone/>
                  <a:defRPr/>
                </a:pPr>
                <a:r>
                  <a:rPr lang="en-US" altLang="zh-CN" sz="1200" kern="100" dirty="0">
                    <a:solidFill>
                      <a:srgbClr val="000000"/>
                    </a:solidFill>
                  </a:rPr>
                  <a:t>78 </a:t>
                </a:r>
                <a:r>
                  <a:rPr lang="en-US" altLang="zh-CN" sz="1200" kern="100" dirty="0" err="1">
                    <a:solidFill>
                      <a:srgbClr val="000000"/>
                    </a:solidFill>
                  </a:rPr>
                  <a:t>KDa</a:t>
                </a:r>
                <a:endParaRPr lang="en-US" altLang="zh-CN" sz="1200" dirty="0"/>
              </a:p>
            </p:txBody>
          </p:sp>
          <p:pic>
            <p:nvPicPr>
              <p:cNvPr id="77" name="图片 76">
                <a:extLst>
                  <a:ext uri="{FF2B5EF4-FFF2-40B4-BE49-F238E27FC236}">
                    <a16:creationId xmlns:a16="http://schemas.microsoft.com/office/drawing/2014/main" id="{DEF652C5-1075-71E6-9431-92DFC2FE6361}"/>
                  </a:ext>
                </a:extLst>
              </p:cNvPr>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46304" y="3321954"/>
                <a:ext cx="1260000" cy="288000"/>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pic>
          <p:pic>
            <p:nvPicPr>
              <p:cNvPr id="78" name="图片 77">
                <a:extLst>
                  <a:ext uri="{FF2B5EF4-FFF2-40B4-BE49-F238E27FC236}">
                    <a16:creationId xmlns:a16="http://schemas.microsoft.com/office/drawing/2014/main" id="{8613B230-E8F5-CC25-ED65-E9A96392133A}"/>
                  </a:ext>
                </a:extLst>
              </p:cNvPr>
              <p:cNvPicPr>
                <a:picLocks noChangeArrowheads="1"/>
              </p:cNvPicPr>
              <p:nvPr/>
            </p:nvPicPr>
            <p:blipFill>
              <a:blip r:embed="rId14" cstate="print">
                <a:extLst>
                  <a:ext uri="{28A0092B-C50C-407E-A947-70E740481C1C}">
                    <a14:useLocalDpi xmlns:a14="http://schemas.microsoft.com/office/drawing/2010/main" val="0"/>
                  </a:ext>
                </a:extLst>
              </a:blip>
              <a:srcRect l="8490" t="23782" r="4051"/>
              <a:stretch>
                <a:fillRect/>
              </a:stretch>
            </p:blipFill>
            <p:spPr bwMode="auto">
              <a:xfrm>
                <a:off x="1146304" y="3672093"/>
                <a:ext cx="1260000" cy="288000"/>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pic>
          <p:sp>
            <p:nvSpPr>
              <p:cNvPr id="79" name="文本框 16">
                <a:extLst>
                  <a:ext uri="{FF2B5EF4-FFF2-40B4-BE49-F238E27FC236}">
                    <a16:creationId xmlns:a16="http://schemas.microsoft.com/office/drawing/2014/main" id="{06C5B8E1-4E83-F930-741F-658D30418050}"/>
                  </a:ext>
                </a:extLst>
              </p:cNvPr>
              <p:cNvSpPr txBox="1">
                <a:spLocks noChangeArrowheads="1"/>
              </p:cNvSpPr>
              <p:nvPr/>
            </p:nvSpPr>
            <p:spPr bwMode="auto">
              <a:xfrm rot="16200000">
                <a:off x="-16236" y="3417114"/>
                <a:ext cx="7391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pPr algn="r"/>
                <a:r>
                  <a:rPr lang="en-US" altLang="zh-CN" sz="1200" b="1" dirty="0"/>
                  <a:t>BT-549</a:t>
                </a:r>
              </a:p>
            </p:txBody>
          </p:sp>
        </p:grpSp>
        <p:graphicFrame>
          <p:nvGraphicFramePr>
            <p:cNvPr id="50" name="对象 49">
              <a:extLst>
                <a:ext uri="{FF2B5EF4-FFF2-40B4-BE49-F238E27FC236}">
                  <a16:creationId xmlns:a16="http://schemas.microsoft.com/office/drawing/2014/main" id="{05E58A32-9AF6-9E1E-69E8-441914664CA5}"/>
                </a:ext>
              </a:extLst>
            </p:cNvPr>
            <p:cNvGraphicFramePr>
              <a:graphicFrameLocks noChangeAspect="1"/>
            </p:cNvGraphicFramePr>
            <p:nvPr>
              <p:extLst>
                <p:ext uri="{D42A27DB-BD31-4B8C-83A1-F6EECF244321}">
                  <p14:modId xmlns:p14="http://schemas.microsoft.com/office/powerpoint/2010/main" val="742548988"/>
                </p:ext>
              </p:extLst>
            </p:nvPr>
          </p:nvGraphicFramePr>
          <p:xfrm>
            <a:off x="849774" y="446915"/>
            <a:ext cx="3419475" cy="3008312"/>
          </p:xfrm>
          <a:graphic>
            <a:graphicData uri="http://schemas.openxmlformats.org/presentationml/2006/ole">
              <mc:AlternateContent xmlns:mc="http://schemas.openxmlformats.org/markup-compatibility/2006">
                <mc:Choice xmlns:v="urn:schemas-microsoft-com:vml" Requires="v">
                  <p:oleObj name="Prism 8" r:id="rId15" imgW="3420058" imgH="3007893" progId="Prism8.Document">
                    <p:embed/>
                  </p:oleObj>
                </mc:Choice>
                <mc:Fallback>
                  <p:oleObj name="Prism 8" r:id="rId15" imgW="3420058" imgH="3007893" progId="Prism8.Document">
                    <p:embed/>
                    <p:pic>
                      <p:nvPicPr>
                        <p:cNvPr id="48" name="对象 47">
                          <a:extLst>
                            <a:ext uri="{FF2B5EF4-FFF2-40B4-BE49-F238E27FC236}">
                              <a16:creationId xmlns:a16="http://schemas.microsoft.com/office/drawing/2014/main" id="{E735A509-2803-8064-EB51-C57D0F45687E}"/>
                            </a:ext>
                          </a:extLst>
                        </p:cNvPr>
                        <p:cNvPicPr/>
                        <p:nvPr/>
                      </p:nvPicPr>
                      <p:blipFill>
                        <a:blip r:embed="rId16"/>
                        <a:stretch>
                          <a:fillRect/>
                        </a:stretch>
                      </p:blipFill>
                      <p:spPr>
                        <a:xfrm>
                          <a:off x="849774" y="446915"/>
                          <a:ext cx="3419475" cy="3008312"/>
                        </a:xfrm>
                        <a:prstGeom prst="rect">
                          <a:avLst/>
                        </a:prstGeom>
                      </p:spPr>
                    </p:pic>
                  </p:oleObj>
                </mc:Fallback>
              </mc:AlternateContent>
            </a:graphicData>
          </a:graphic>
        </p:graphicFrame>
        <p:grpSp>
          <p:nvGrpSpPr>
            <p:cNvPr id="80" name="组合 79">
              <a:extLst>
                <a:ext uri="{FF2B5EF4-FFF2-40B4-BE49-F238E27FC236}">
                  <a16:creationId xmlns:a16="http://schemas.microsoft.com/office/drawing/2014/main" id="{370669AB-0FA1-DDDA-FD6F-9F474A964696}"/>
                </a:ext>
              </a:extLst>
            </p:cNvPr>
            <p:cNvGrpSpPr/>
            <p:nvPr/>
          </p:nvGrpSpPr>
          <p:grpSpPr>
            <a:xfrm>
              <a:off x="4170189" y="3599347"/>
              <a:ext cx="2923040" cy="2582051"/>
              <a:chOff x="4578434" y="2143414"/>
              <a:chExt cx="2923040" cy="2582051"/>
            </a:xfrm>
          </p:grpSpPr>
          <p:sp>
            <p:nvSpPr>
              <p:cNvPr id="6" name="文本框 10">
                <a:extLst>
                  <a:ext uri="{FF2B5EF4-FFF2-40B4-BE49-F238E27FC236}">
                    <a16:creationId xmlns:a16="http://schemas.microsoft.com/office/drawing/2014/main" id="{D13AD78C-70F3-3171-4893-70ACCDD00195}"/>
                  </a:ext>
                </a:extLst>
              </p:cNvPr>
              <p:cNvSpPr txBox="1">
                <a:spLocks noChangeArrowheads="1"/>
              </p:cNvSpPr>
              <p:nvPr/>
            </p:nvSpPr>
            <p:spPr bwMode="auto">
              <a:xfrm>
                <a:off x="4982747" y="3853665"/>
                <a:ext cx="593432" cy="276999"/>
              </a:xfrm>
              <a:prstGeom prst="rect">
                <a:avLst/>
              </a:prstGeom>
              <a:noFill/>
              <a:ln>
                <a:noFill/>
              </a:ln>
            </p:spPr>
            <p:txBody>
              <a:bodyPr wrap="none">
                <a:spAutoFit/>
              </a:bodyPr>
              <a:lstStyle>
                <a:defPPr>
                  <a:defRPr lang="zh-CN"/>
                </a:defPPr>
                <a:lvl1pPr algn="l" rtl="0" eaLnBrk="0" fontAlgn="base" hangingPunct="0">
                  <a:lnSpc>
                    <a:spcPct val="90000"/>
                  </a:lnSpc>
                  <a:spcBef>
                    <a:spcPts val="10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1pPr>
                <a:lvl2pPr marL="742950" indent="-28575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9pPr>
              </a:lstStyle>
              <a:p>
                <a:pPr algn="r" eaLnBrk="1" hangingPunct="1">
                  <a:lnSpc>
                    <a:spcPct val="100000"/>
                  </a:lnSpc>
                  <a:spcBef>
                    <a:spcPct val="0"/>
                  </a:spcBef>
                  <a:buFontTx/>
                  <a:buNone/>
                  <a:defRPr/>
                </a:pPr>
                <a:r>
                  <a:rPr lang="en-US" altLang="zh-CN" sz="1200" kern="100" dirty="0">
                    <a:solidFill>
                      <a:srgbClr val="000000"/>
                    </a:solidFill>
                  </a:rPr>
                  <a:t>CDK1</a:t>
                </a:r>
              </a:p>
            </p:txBody>
          </p:sp>
          <p:sp>
            <p:nvSpPr>
              <p:cNvPr id="10" name="文本框 10">
                <a:extLst>
                  <a:ext uri="{FF2B5EF4-FFF2-40B4-BE49-F238E27FC236}">
                    <a16:creationId xmlns:a16="http://schemas.microsoft.com/office/drawing/2014/main" id="{257B279C-DFF9-E350-5AA1-806A37229749}"/>
                  </a:ext>
                </a:extLst>
              </p:cNvPr>
              <p:cNvSpPr txBox="1">
                <a:spLocks noChangeArrowheads="1"/>
              </p:cNvSpPr>
              <p:nvPr/>
            </p:nvSpPr>
            <p:spPr bwMode="auto">
              <a:xfrm>
                <a:off x="4787180" y="4189344"/>
                <a:ext cx="788999" cy="276999"/>
              </a:xfrm>
              <a:prstGeom prst="rect">
                <a:avLst/>
              </a:prstGeom>
              <a:noFill/>
              <a:ln>
                <a:noFill/>
              </a:ln>
            </p:spPr>
            <p:txBody>
              <a:bodyPr wrap="none">
                <a:spAutoFit/>
              </a:bodyPr>
              <a:lstStyle>
                <a:defPPr>
                  <a:defRPr lang="zh-CN"/>
                </a:defPPr>
                <a:lvl1pPr algn="l" rtl="0" eaLnBrk="0" fontAlgn="base" hangingPunct="0">
                  <a:lnSpc>
                    <a:spcPct val="90000"/>
                  </a:lnSpc>
                  <a:spcBef>
                    <a:spcPts val="10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1pPr>
                <a:lvl2pPr marL="742950" indent="-28575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9pPr>
              </a:lstStyle>
              <a:p>
                <a:pPr algn="r" eaLnBrk="1" hangingPunct="1">
                  <a:lnSpc>
                    <a:spcPct val="100000"/>
                  </a:lnSpc>
                  <a:spcBef>
                    <a:spcPct val="0"/>
                  </a:spcBef>
                  <a:buFontTx/>
                  <a:buNone/>
                  <a:defRPr/>
                </a:pPr>
                <a:r>
                  <a:rPr lang="en-US" altLang="zh-CN" sz="1200" kern="100" dirty="0">
                    <a:solidFill>
                      <a:srgbClr val="000000"/>
                    </a:solidFill>
                  </a:rPr>
                  <a:t>DCBLD1</a:t>
                </a:r>
              </a:p>
            </p:txBody>
          </p:sp>
          <p:pic>
            <p:nvPicPr>
              <p:cNvPr id="14" name="图片 13">
                <a:extLst>
                  <a:ext uri="{FF2B5EF4-FFF2-40B4-BE49-F238E27FC236}">
                    <a16:creationId xmlns:a16="http://schemas.microsoft.com/office/drawing/2014/main" id="{D657CB66-C101-5A64-FBB3-140C45799E03}"/>
                  </a:ext>
                </a:extLst>
              </p:cNvPr>
              <p:cNvPicPr>
                <a:picLocks noChangeArrowheads="1"/>
              </p:cNvPicPr>
              <p:nvPr/>
            </p:nvPicPr>
            <p:blipFill>
              <a:blip r:embed="rId17">
                <a:extLst>
                  <a:ext uri="{28A0092B-C50C-407E-A947-70E740481C1C}">
                    <a14:useLocalDpi xmlns:a14="http://schemas.microsoft.com/office/drawing/2010/main" val="0"/>
                  </a:ext>
                </a:extLst>
              </a:blip>
              <a:srcRect l="1904" t="6470" r="2428" b="24670"/>
              <a:stretch>
                <a:fillRect/>
              </a:stretch>
            </p:blipFill>
            <p:spPr bwMode="auto">
              <a:xfrm>
                <a:off x="5553954" y="3853665"/>
                <a:ext cx="1260000" cy="288000"/>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pic>
          <p:pic>
            <p:nvPicPr>
              <p:cNvPr id="15" name="图片 14">
                <a:extLst>
                  <a:ext uri="{FF2B5EF4-FFF2-40B4-BE49-F238E27FC236}">
                    <a16:creationId xmlns:a16="http://schemas.microsoft.com/office/drawing/2014/main" id="{7ED43E9E-0A19-4578-2826-4C263315FD8C}"/>
                  </a:ext>
                </a:extLst>
              </p:cNvPr>
              <p:cNvPicPr>
                <a:picLocks noChangeArrowheads="1"/>
              </p:cNvPicPr>
              <p:nvPr/>
            </p:nvPicPr>
            <p:blipFill>
              <a:blip r:embed="rId18">
                <a:extLst>
                  <a:ext uri="{28A0092B-C50C-407E-A947-70E740481C1C}">
                    <a14:useLocalDpi xmlns:a14="http://schemas.microsoft.com/office/drawing/2010/main" val="0"/>
                  </a:ext>
                </a:extLst>
              </a:blip>
              <a:srcRect b="13461"/>
              <a:stretch>
                <a:fillRect/>
              </a:stretch>
            </p:blipFill>
            <p:spPr bwMode="auto">
              <a:xfrm>
                <a:off x="5553954" y="4189344"/>
                <a:ext cx="1260000" cy="288000"/>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pic>
          <p:sp>
            <p:nvSpPr>
              <p:cNvPr id="16" name="文本框 10">
                <a:extLst>
                  <a:ext uri="{FF2B5EF4-FFF2-40B4-BE49-F238E27FC236}">
                    <a16:creationId xmlns:a16="http://schemas.microsoft.com/office/drawing/2014/main" id="{FAC9B05D-9D11-EB73-E760-F36EE7A0E974}"/>
                  </a:ext>
                </a:extLst>
              </p:cNvPr>
              <p:cNvSpPr txBox="1">
                <a:spLocks noChangeArrowheads="1"/>
              </p:cNvSpPr>
              <p:nvPr/>
            </p:nvSpPr>
            <p:spPr bwMode="auto">
              <a:xfrm>
                <a:off x="6409041" y="2300821"/>
                <a:ext cx="33053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pPr algn="r"/>
                <a:r>
                  <a:rPr lang="en-US" altLang="zh-CN" sz="1200"/>
                  <a:t>IP</a:t>
                </a:r>
              </a:p>
            </p:txBody>
          </p:sp>
          <p:cxnSp>
            <p:nvCxnSpPr>
              <p:cNvPr id="17" name="直接连接符 16">
                <a:extLst>
                  <a:ext uri="{FF2B5EF4-FFF2-40B4-BE49-F238E27FC236}">
                    <a16:creationId xmlns:a16="http://schemas.microsoft.com/office/drawing/2014/main" id="{8DA448F6-3ACE-5CE3-3B5F-D0A464D59B33}"/>
                  </a:ext>
                </a:extLst>
              </p:cNvPr>
              <p:cNvCxnSpPr/>
              <p:nvPr/>
            </p:nvCxnSpPr>
            <p:spPr bwMode="auto">
              <a:xfrm flipH="1">
                <a:off x="6165558" y="2600662"/>
                <a:ext cx="720000"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8" name="文本框 10">
                <a:extLst>
                  <a:ext uri="{FF2B5EF4-FFF2-40B4-BE49-F238E27FC236}">
                    <a16:creationId xmlns:a16="http://schemas.microsoft.com/office/drawing/2014/main" id="{F3DDCA54-5191-9512-CC34-94D27E06D7D0}"/>
                  </a:ext>
                </a:extLst>
              </p:cNvPr>
              <p:cNvSpPr txBox="1">
                <a:spLocks noChangeArrowheads="1"/>
              </p:cNvSpPr>
              <p:nvPr/>
            </p:nvSpPr>
            <p:spPr bwMode="auto">
              <a:xfrm rot="18523906">
                <a:off x="5629878" y="2752990"/>
                <a:ext cx="5261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r>
                  <a:rPr lang="en-US" altLang="zh-CN" sz="1200"/>
                  <a:t>Input</a:t>
                </a:r>
              </a:p>
            </p:txBody>
          </p:sp>
          <p:sp>
            <p:nvSpPr>
              <p:cNvPr id="19" name="文本框 10">
                <a:extLst>
                  <a:ext uri="{FF2B5EF4-FFF2-40B4-BE49-F238E27FC236}">
                    <a16:creationId xmlns:a16="http://schemas.microsoft.com/office/drawing/2014/main" id="{06D822F9-CFF4-576B-B980-12A95F2CC6C2}"/>
                  </a:ext>
                </a:extLst>
              </p:cNvPr>
              <p:cNvSpPr txBox="1">
                <a:spLocks noChangeArrowheads="1"/>
              </p:cNvSpPr>
              <p:nvPr/>
            </p:nvSpPr>
            <p:spPr bwMode="auto">
              <a:xfrm rot="18523906">
                <a:off x="6369486" y="2515732"/>
                <a:ext cx="1021636" cy="276999"/>
              </a:xfrm>
              <a:prstGeom prst="rect">
                <a:avLst/>
              </a:prstGeom>
              <a:noFill/>
              <a:ln>
                <a:noFill/>
              </a:ln>
            </p:spPr>
            <p:txBody>
              <a:bodyPr wrap="square">
                <a:spAutoFit/>
              </a:bodyPr>
              <a:lstStyle>
                <a:defPPr>
                  <a:defRPr lang="zh-CN"/>
                </a:defPPr>
                <a:lvl1pPr algn="l" rtl="0" eaLnBrk="0" fontAlgn="base" hangingPunct="0">
                  <a:lnSpc>
                    <a:spcPct val="90000"/>
                  </a:lnSpc>
                  <a:spcBef>
                    <a:spcPts val="10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1pPr>
                <a:lvl2pPr marL="742950" indent="-28575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9pPr>
              </a:lstStyle>
              <a:p>
                <a:pPr eaLnBrk="1" hangingPunct="1">
                  <a:lnSpc>
                    <a:spcPct val="100000"/>
                  </a:lnSpc>
                  <a:spcBef>
                    <a:spcPct val="0"/>
                  </a:spcBef>
                  <a:buFontTx/>
                  <a:buNone/>
                  <a:defRPr/>
                </a:pPr>
                <a:r>
                  <a:rPr lang="en-US" altLang="zh-CN" sz="1200" kern="100" dirty="0">
                    <a:solidFill>
                      <a:srgbClr val="000000"/>
                    </a:solidFill>
                  </a:rPr>
                  <a:t>CDK1</a:t>
                </a:r>
              </a:p>
            </p:txBody>
          </p:sp>
          <p:sp>
            <p:nvSpPr>
              <p:cNvPr id="20" name="文本框 10">
                <a:extLst>
                  <a:ext uri="{FF2B5EF4-FFF2-40B4-BE49-F238E27FC236}">
                    <a16:creationId xmlns:a16="http://schemas.microsoft.com/office/drawing/2014/main" id="{8ED9D569-901E-E7EF-FCEE-7FAD5118A6AB}"/>
                  </a:ext>
                </a:extLst>
              </p:cNvPr>
              <p:cNvSpPr txBox="1">
                <a:spLocks noChangeArrowheads="1"/>
              </p:cNvSpPr>
              <p:nvPr/>
            </p:nvSpPr>
            <p:spPr bwMode="auto">
              <a:xfrm>
                <a:off x="4982747" y="3096968"/>
                <a:ext cx="593432" cy="276999"/>
              </a:xfrm>
              <a:prstGeom prst="rect">
                <a:avLst/>
              </a:prstGeom>
              <a:noFill/>
              <a:ln>
                <a:noFill/>
              </a:ln>
            </p:spPr>
            <p:txBody>
              <a:bodyPr wrap="none">
                <a:spAutoFit/>
              </a:bodyPr>
              <a:lstStyle>
                <a:defPPr>
                  <a:defRPr lang="zh-CN"/>
                </a:defPPr>
                <a:lvl1pPr algn="l" rtl="0" eaLnBrk="0" fontAlgn="base" hangingPunct="0">
                  <a:lnSpc>
                    <a:spcPct val="90000"/>
                  </a:lnSpc>
                  <a:spcBef>
                    <a:spcPts val="10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1pPr>
                <a:lvl2pPr marL="742950" indent="-28575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9pPr>
              </a:lstStyle>
              <a:p>
                <a:pPr algn="r" eaLnBrk="1" hangingPunct="1">
                  <a:lnSpc>
                    <a:spcPct val="100000"/>
                  </a:lnSpc>
                  <a:spcBef>
                    <a:spcPct val="0"/>
                  </a:spcBef>
                  <a:buFontTx/>
                  <a:buNone/>
                  <a:defRPr/>
                </a:pPr>
                <a:r>
                  <a:rPr lang="en-US" altLang="zh-CN" sz="1200" kern="100" dirty="0">
                    <a:solidFill>
                      <a:srgbClr val="000000"/>
                    </a:solidFill>
                  </a:rPr>
                  <a:t>CDK1</a:t>
                </a:r>
              </a:p>
            </p:txBody>
          </p:sp>
          <p:sp>
            <p:nvSpPr>
              <p:cNvPr id="22" name="文本框 9">
                <a:extLst>
                  <a:ext uri="{FF2B5EF4-FFF2-40B4-BE49-F238E27FC236}">
                    <a16:creationId xmlns:a16="http://schemas.microsoft.com/office/drawing/2014/main" id="{9EABBBA0-74FD-9F63-685E-D2B7C8BE797F}"/>
                  </a:ext>
                </a:extLst>
              </p:cNvPr>
              <p:cNvSpPr txBox="1">
                <a:spLocks noChangeArrowheads="1"/>
              </p:cNvSpPr>
              <p:nvPr/>
            </p:nvSpPr>
            <p:spPr bwMode="auto">
              <a:xfrm>
                <a:off x="6805450" y="3108789"/>
                <a:ext cx="696024" cy="276999"/>
              </a:xfrm>
              <a:prstGeom prst="rect">
                <a:avLst/>
              </a:prstGeom>
              <a:noFill/>
              <a:ln>
                <a:noFill/>
              </a:ln>
            </p:spPr>
            <p:txBody>
              <a:bodyPr wrap="none">
                <a:spAutoFit/>
              </a:bodyPr>
              <a:lstStyle>
                <a:defPPr>
                  <a:defRPr lang="zh-CN"/>
                </a:defPPr>
                <a:lvl1pPr algn="l" rtl="0" eaLnBrk="0" fontAlgn="base" hangingPunct="0">
                  <a:lnSpc>
                    <a:spcPct val="90000"/>
                  </a:lnSpc>
                  <a:spcBef>
                    <a:spcPts val="10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1pPr>
                <a:lvl2pPr marL="742950" indent="-28575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9pPr>
              </a:lstStyle>
              <a:p>
                <a:pPr eaLnBrk="1" hangingPunct="1">
                  <a:lnSpc>
                    <a:spcPct val="100000"/>
                  </a:lnSpc>
                  <a:spcBef>
                    <a:spcPct val="0"/>
                  </a:spcBef>
                  <a:buFontTx/>
                  <a:buNone/>
                  <a:defRPr/>
                </a:pPr>
                <a:r>
                  <a:rPr lang="en-US" altLang="zh-CN" sz="1200" kern="100" dirty="0">
                    <a:solidFill>
                      <a:srgbClr val="000000"/>
                    </a:solidFill>
                  </a:rPr>
                  <a:t>34 </a:t>
                </a:r>
                <a:r>
                  <a:rPr lang="en-US" altLang="zh-CN" sz="1200" kern="100" dirty="0" err="1">
                    <a:solidFill>
                      <a:srgbClr val="000000"/>
                    </a:solidFill>
                  </a:rPr>
                  <a:t>KDa</a:t>
                </a:r>
                <a:endParaRPr lang="en-US" altLang="zh-CN" sz="1200" dirty="0"/>
              </a:p>
            </p:txBody>
          </p:sp>
          <p:sp>
            <p:nvSpPr>
              <p:cNvPr id="24" name="文本框 10">
                <a:extLst>
                  <a:ext uri="{FF2B5EF4-FFF2-40B4-BE49-F238E27FC236}">
                    <a16:creationId xmlns:a16="http://schemas.microsoft.com/office/drawing/2014/main" id="{D6B3EC08-9E72-6EF0-F931-770A38CBC957}"/>
                  </a:ext>
                </a:extLst>
              </p:cNvPr>
              <p:cNvSpPr txBox="1">
                <a:spLocks noChangeArrowheads="1"/>
              </p:cNvSpPr>
              <p:nvPr/>
            </p:nvSpPr>
            <p:spPr bwMode="auto">
              <a:xfrm>
                <a:off x="4787180" y="3463469"/>
                <a:ext cx="788999" cy="276999"/>
              </a:xfrm>
              <a:prstGeom prst="rect">
                <a:avLst/>
              </a:prstGeom>
              <a:noFill/>
              <a:ln>
                <a:noFill/>
              </a:ln>
            </p:spPr>
            <p:txBody>
              <a:bodyPr wrap="none">
                <a:spAutoFit/>
              </a:bodyPr>
              <a:lstStyle>
                <a:defPPr>
                  <a:defRPr lang="zh-CN"/>
                </a:defPPr>
                <a:lvl1pPr algn="l" rtl="0" eaLnBrk="0" fontAlgn="base" hangingPunct="0">
                  <a:lnSpc>
                    <a:spcPct val="90000"/>
                  </a:lnSpc>
                  <a:spcBef>
                    <a:spcPts val="10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1pPr>
                <a:lvl2pPr marL="742950" indent="-28575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9pPr>
              </a:lstStyle>
              <a:p>
                <a:pPr algn="r" eaLnBrk="1" hangingPunct="1">
                  <a:lnSpc>
                    <a:spcPct val="100000"/>
                  </a:lnSpc>
                  <a:spcBef>
                    <a:spcPct val="0"/>
                  </a:spcBef>
                  <a:buFontTx/>
                  <a:buNone/>
                  <a:defRPr/>
                </a:pPr>
                <a:r>
                  <a:rPr lang="en-US" altLang="zh-CN" sz="1200" kern="100" dirty="0">
                    <a:solidFill>
                      <a:srgbClr val="000000"/>
                    </a:solidFill>
                  </a:rPr>
                  <a:t>DCBLD1</a:t>
                </a:r>
              </a:p>
            </p:txBody>
          </p:sp>
          <p:sp>
            <p:nvSpPr>
              <p:cNvPr id="25" name="文本框 10">
                <a:extLst>
                  <a:ext uri="{FF2B5EF4-FFF2-40B4-BE49-F238E27FC236}">
                    <a16:creationId xmlns:a16="http://schemas.microsoft.com/office/drawing/2014/main" id="{E895D50F-CDF6-E222-6C86-ABA94BF437B6}"/>
                  </a:ext>
                </a:extLst>
              </p:cNvPr>
              <p:cNvSpPr txBox="1">
                <a:spLocks noChangeArrowheads="1"/>
              </p:cNvSpPr>
              <p:nvPr/>
            </p:nvSpPr>
            <p:spPr bwMode="auto">
              <a:xfrm rot="18523906">
                <a:off x="6039703" y="2671511"/>
                <a:ext cx="57458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r>
                  <a:rPr lang="en-US" altLang="zh-CN" sz="1200" dirty="0"/>
                  <a:t>IgG</a:t>
                </a:r>
              </a:p>
            </p:txBody>
          </p:sp>
          <p:sp>
            <p:nvSpPr>
              <p:cNvPr id="27" name="文本框 9">
                <a:extLst>
                  <a:ext uri="{FF2B5EF4-FFF2-40B4-BE49-F238E27FC236}">
                    <a16:creationId xmlns:a16="http://schemas.microsoft.com/office/drawing/2014/main" id="{B0640CBB-DF12-D244-2C6E-F93E0BD1AA50}"/>
                  </a:ext>
                </a:extLst>
              </p:cNvPr>
              <p:cNvSpPr txBox="1">
                <a:spLocks noChangeArrowheads="1"/>
              </p:cNvSpPr>
              <p:nvPr/>
            </p:nvSpPr>
            <p:spPr bwMode="auto">
              <a:xfrm>
                <a:off x="6805450" y="3459140"/>
                <a:ext cx="696024" cy="276999"/>
              </a:xfrm>
              <a:prstGeom prst="rect">
                <a:avLst/>
              </a:prstGeom>
              <a:noFill/>
              <a:ln>
                <a:noFill/>
              </a:ln>
            </p:spPr>
            <p:txBody>
              <a:bodyPr wrap="none">
                <a:spAutoFit/>
              </a:bodyPr>
              <a:lstStyle>
                <a:defPPr>
                  <a:defRPr lang="zh-CN"/>
                </a:defPPr>
                <a:lvl1pPr algn="l" rtl="0" eaLnBrk="0" fontAlgn="base" hangingPunct="0">
                  <a:lnSpc>
                    <a:spcPct val="90000"/>
                  </a:lnSpc>
                  <a:spcBef>
                    <a:spcPts val="10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1pPr>
                <a:lvl2pPr marL="742950" indent="-28575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9pPr>
              </a:lstStyle>
              <a:p>
                <a:pPr eaLnBrk="1" hangingPunct="1">
                  <a:lnSpc>
                    <a:spcPct val="100000"/>
                  </a:lnSpc>
                  <a:spcBef>
                    <a:spcPct val="0"/>
                  </a:spcBef>
                  <a:buFontTx/>
                  <a:buNone/>
                  <a:defRPr/>
                </a:pPr>
                <a:r>
                  <a:rPr lang="en-US" altLang="zh-CN" sz="1200" kern="100" dirty="0">
                    <a:solidFill>
                      <a:srgbClr val="000000"/>
                    </a:solidFill>
                  </a:rPr>
                  <a:t>78 </a:t>
                </a:r>
                <a:r>
                  <a:rPr lang="en-US" altLang="zh-CN" sz="1200" kern="100" dirty="0" err="1">
                    <a:solidFill>
                      <a:srgbClr val="000000"/>
                    </a:solidFill>
                  </a:rPr>
                  <a:t>KDa</a:t>
                </a:r>
                <a:endParaRPr lang="en-US" altLang="zh-CN" sz="1200" dirty="0"/>
              </a:p>
            </p:txBody>
          </p:sp>
          <p:pic>
            <p:nvPicPr>
              <p:cNvPr id="28" name="图片 27">
                <a:extLst>
                  <a:ext uri="{FF2B5EF4-FFF2-40B4-BE49-F238E27FC236}">
                    <a16:creationId xmlns:a16="http://schemas.microsoft.com/office/drawing/2014/main" id="{61C49C4D-113F-879A-DAA2-F806D8DE6B61}"/>
                  </a:ext>
                </a:extLst>
              </p:cNvPr>
              <p:cNvPicPr>
                <a:picLocks noChangeArrowheads="1"/>
              </p:cNvPicPr>
              <p:nvPr/>
            </p:nvPicPr>
            <p:blipFill>
              <a:blip r:embed="rId19">
                <a:extLst>
                  <a:ext uri="{28A0092B-C50C-407E-A947-70E740481C1C}">
                    <a14:useLocalDpi xmlns:a14="http://schemas.microsoft.com/office/drawing/2010/main" val="0"/>
                  </a:ext>
                </a:extLst>
              </a:blip>
              <a:srcRect l="4723"/>
              <a:stretch>
                <a:fillRect/>
              </a:stretch>
            </p:blipFill>
            <p:spPr bwMode="auto">
              <a:xfrm>
                <a:off x="5553954" y="3082681"/>
                <a:ext cx="1260000" cy="288000"/>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pic>
          <p:pic>
            <p:nvPicPr>
              <p:cNvPr id="29" name="图片 28">
                <a:extLst>
                  <a:ext uri="{FF2B5EF4-FFF2-40B4-BE49-F238E27FC236}">
                    <a16:creationId xmlns:a16="http://schemas.microsoft.com/office/drawing/2014/main" id="{CC90792B-6CB5-CF8A-467F-13864D9F7E2C}"/>
                  </a:ext>
                </a:extLst>
              </p:cNvPr>
              <p:cNvPicPr>
                <a:picLocks noChangeArrowheads="1"/>
              </p:cNvPicPr>
              <p:nvPr/>
            </p:nvPicPr>
            <p:blipFill>
              <a:blip r:embed="rId20">
                <a:extLst>
                  <a:ext uri="{28A0092B-C50C-407E-A947-70E740481C1C}">
                    <a14:useLocalDpi xmlns:a14="http://schemas.microsoft.com/office/drawing/2010/main" val="0"/>
                  </a:ext>
                </a:extLst>
              </a:blip>
              <a:srcRect t="16386" r="7460" b="23033"/>
              <a:stretch>
                <a:fillRect/>
              </a:stretch>
            </p:blipFill>
            <p:spPr bwMode="auto">
              <a:xfrm>
                <a:off x="5553954" y="3420606"/>
                <a:ext cx="1260000" cy="288000"/>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pic>
          <p:sp>
            <p:nvSpPr>
              <p:cNvPr id="59" name="文本框 9">
                <a:extLst>
                  <a:ext uri="{FF2B5EF4-FFF2-40B4-BE49-F238E27FC236}">
                    <a16:creationId xmlns:a16="http://schemas.microsoft.com/office/drawing/2014/main" id="{080DB8FB-7CE3-27C5-0096-5C4EFAD8DA73}"/>
                  </a:ext>
                </a:extLst>
              </p:cNvPr>
              <p:cNvSpPr txBox="1">
                <a:spLocks noChangeArrowheads="1"/>
              </p:cNvSpPr>
              <p:nvPr/>
            </p:nvSpPr>
            <p:spPr bwMode="auto">
              <a:xfrm>
                <a:off x="6805450" y="3869631"/>
                <a:ext cx="696024" cy="276999"/>
              </a:xfrm>
              <a:prstGeom prst="rect">
                <a:avLst/>
              </a:prstGeom>
              <a:noFill/>
              <a:ln>
                <a:noFill/>
              </a:ln>
            </p:spPr>
            <p:txBody>
              <a:bodyPr wrap="none">
                <a:spAutoFit/>
              </a:bodyPr>
              <a:lstStyle>
                <a:defPPr>
                  <a:defRPr lang="zh-CN"/>
                </a:defPPr>
                <a:lvl1pPr algn="l" rtl="0" eaLnBrk="0" fontAlgn="base" hangingPunct="0">
                  <a:lnSpc>
                    <a:spcPct val="90000"/>
                  </a:lnSpc>
                  <a:spcBef>
                    <a:spcPts val="10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1pPr>
                <a:lvl2pPr marL="742950" indent="-28575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9pPr>
              </a:lstStyle>
              <a:p>
                <a:pPr eaLnBrk="1" hangingPunct="1">
                  <a:lnSpc>
                    <a:spcPct val="100000"/>
                  </a:lnSpc>
                  <a:spcBef>
                    <a:spcPct val="0"/>
                  </a:spcBef>
                  <a:buFontTx/>
                  <a:buNone/>
                  <a:defRPr/>
                </a:pPr>
                <a:r>
                  <a:rPr lang="en-US" altLang="zh-CN" sz="1200" kern="100" dirty="0">
                    <a:solidFill>
                      <a:srgbClr val="000000"/>
                    </a:solidFill>
                  </a:rPr>
                  <a:t>34 </a:t>
                </a:r>
                <a:r>
                  <a:rPr lang="en-US" altLang="zh-CN" sz="1200" kern="100" dirty="0" err="1">
                    <a:solidFill>
                      <a:srgbClr val="000000"/>
                    </a:solidFill>
                  </a:rPr>
                  <a:t>KDa</a:t>
                </a:r>
                <a:endParaRPr lang="en-US" altLang="zh-CN" sz="1200" dirty="0"/>
              </a:p>
            </p:txBody>
          </p:sp>
          <p:sp>
            <p:nvSpPr>
              <p:cNvPr id="60" name="文本框 9">
                <a:extLst>
                  <a:ext uri="{FF2B5EF4-FFF2-40B4-BE49-F238E27FC236}">
                    <a16:creationId xmlns:a16="http://schemas.microsoft.com/office/drawing/2014/main" id="{E63C2683-25E7-4C96-621D-40FB1225E096}"/>
                  </a:ext>
                </a:extLst>
              </p:cNvPr>
              <p:cNvSpPr txBox="1">
                <a:spLocks noChangeArrowheads="1"/>
              </p:cNvSpPr>
              <p:nvPr/>
            </p:nvSpPr>
            <p:spPr bwMode="auto">
              <a:xfrm>
                <a:off x="6805450" y="4261078"/>
                <a:ext cx="696024" cy="276999"/>
              </a:xfrm>
              <a:prstGeom prst="rect">
                <a:avLst/>
              </a:prstGeom>
              <a:noFill/>
              <a:ln>
                <a:noFill/>
              </a:ln>
            </p:spPr>
            <p:txBody>
              <a:bodyPr wrap="none">
                <a:spAutoFit/>
              </a:bodyPr>
              <a:lstStyle>
                <a:defPPr>
                  <a:defRPr lang="zh-CN"/>
                </a:defPPr>
                <a:lvl1pPr algn="l" rtl="0" eaLnBrk="0" fontAlgn="base" hangingPunct="0">
                  <a:lnSpc>
                    <a:spcPct val="90000"/>
                  </a:lnSpc>
                  <a:spcBef>
                    <a:spcPts val="10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1pPr>
                <a:lvl2pPr marL="742950" indent="-28575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9pPr>
              </a:lstStyle>
              <a:p>
                <a:pPr eaLnBrk="1" hangingPunct="1">
                  <a:lnSpc>
                    <a:spcPct val="100000"/>
                  </a:lnSpc>
                  <a:spcBef>
                    <a:spcPct val="0"/>
                  </a:spcBef>
                  <a:buFontTx/>
                  <a:buNone/>
                  <a:defRPr/>
                </a:pPr>
                <a:r>
                  <a:rPr lang="en-US" altLang="zh-CN" sz="1200" kern="100" dirty="0">
                    <a:solidFill>
                      <a:srgbClr val="000000"/>
                    </a:solidFill>
                  </a:rPr>
                  <a:t>78 </a:t>
                </a:r>
                <a:r>
                  <a:rPr lang="en-US" altLang="zh-CN" sz="1200" kern="100" dirty="0" err="1">
                    <a:solidFill>
                      <a:srgbClr val="000000"/>
                    </a:solidFill>
                  </a:rPr>
                  <a:t>KDa</a:t>
                </a:r>
                <a:endParaRPr lang="en-US" altLang="zh-CN" sz="1200" dirty="0"/>
              </a:p>
            </p:txBody>
          </p:sp>
          <p:sp>
            <p:nvSpPr>
              <p:cNvPr id="70" name="文本框 16">
                <a:extLst>
                  <a:ext uri="{FF2B5EF4-FFF2-40B4-BE49-F238E27FC236}">
                    <a16:creationId xmlns:a16="http://schemas.microsoft.com/office/drawing/2014/main" id="{1B2B4BEB-8927-8DC8-4A4A-BCF28DEBE68E}"/>
                  </a:ext>
                </a:extLst>
              </p:cNvPr>
              <p:cNvSpPr txBox="1">
                <a:spLocks noChangeArrowheads="1"/>
              </p:cNvSpPr>
              <p:nvPr/>
            </p:nvSpPr>
            <p:spPr bwMode="auto">
              <a:xfrm rot="16200000">
                <a:off x="4123830" y="3982861"/>
                <a:ext cx="11972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pPr algn="r"/>
                <a:r>
                  <a:rPr lang="en-US" altLang="zh-CN" sz="1200" b="1" dirty="0"/>
                  <a:t>MDA-MB-231</a:t>
                </a:r>
              </a:p>
            </p:txBody>
          </p:sp>
          <p:sp>
            <p:nvSpPr>
              <p:cNvPr id="75" name="文本框 16">
                <a:extLst>
                  <a:ext uri="{FF2B5EF4-FFF2-40B4-BE49-F238E27FC236}">
                    <a16:creationId xmlns:a16="http://schemas.microsoft.com/office/drawing/2014/main" id="{D0900287-F756-6832-DBF9-2E49F4E7916B}"/>
                  </a:ext>
                </a:extLst>
              </p:cNvPr>
              <p:cNvSpPr txBox="1">
                <a:spLocks noChangeArrowheads="1"/>
              </p:cNvSpPr>
              <p:nvPr/>
            </p:nvSpPr>
            <p:spPr bwMode="auto">
              <a:xfrm rot="16200000">
                <a:off x="4358378" y="3119619"/>
                <a:ext cx="7391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pPr algn="r"/>
                <a:r>
                  <a:rPr lang="en-US" altLang="zh-CN" sz="1200" b="1" dirty="0"/>
                  <a:t>BT-549</a:t>
                </a:r>
              </a:p>
            </p:txBody>
          </p:sp>
        </p:grpSp>
        <p:grpSp>
          <p:nvGrpSpPr>
            <p:cNvPr id="103" name="组合 102">
              <a:extLst>
                <a:ext uri="{FF2B5EF4-FFF2-40B4-BE49-F238E27FC236}">
                  <a16:creationId xmlns:a16="http://schemas.microsoft.com/office/drawing/2014/main" id="{FB500B66-701C-8E06-1CC0-E6D8A8B8D612}"/>
                </a:ext>
              </a:extLst>
            </p:cNvPr>
            <p:cNvGrpSpPr/>
            <p:nvPr/>
          </p:nvGrpSpPr>
          <p:grpSpPr>
            <a:xfrm>
              <a:off x="7470515" y="2925906"/>
              <a:ext cx="2949992" cy="3215574"/>
              <a:chOff x="7807051" y="3508209"/>
              <a:chExt cx="2949992" cy="3215574"/>
            </a:xfrm>
          </p:grpSpPr>
          <p:sp>
            <p:nvSpPr>
              <p:cNvPr id="81" name="文本框 8">
                <a:extLst>
                  <a:ext uri="{FF2B5EF4-FFF2-40B4-BE49-F238E27FC236}">
                    <a16:creationId xmlns:a16="http://schemas.microsoft.com/office/drawing/2014/main" id="{5F31B623-03D7-4B2F-D8D1-90B8A117F868}"/>
                  </a:ext>
                </a:extLst>
              </p:cNvPr>
              <p:cNvSpPr txBox="1">
                <a:spLocks noChangeArrowheads="1"/>
              </p:cNvSpPr>
              <p:nvPr/>
            </p:nvSpPr>
            <p:spPr bwMode="auto">
              <a:xfrm>
                <a:off x="9196762" y="3553613"/>
                <a:ext cx="15602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eaLnBrk="0" fontAlgn="base" hangingPunct="0">
                  <a:lnSpc>
                    <a:spcPct val="90000"/>
                  </a:lnSpc>
                  <a:spcBef>
                    <a:spcPts val="10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1pPr>
                <a:lvl2pPr marL="742950" indent="-28575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9pPr>
              </a:lstStyle>
              <a:p>
                <a:pPr>
                  <a:lnSpc>
                    <a:spcPct val="100000"/>
                  </a:lnSpc>
                  <a:spcBef>
                    <a:spcPct val="0"/>
                  </a:spcBef>
                  <a:buFontTx/>
                  <a:buNone/>
                </a:pPr>
                <a:r>
                  <a:rPr lang="en-US" altLang="zh-CN" sz="1200" dirty="0"/>
                  <a:t>-        +      -       +         </a:t>
                </a:r>
                <a:endParaRPr lang="zh-CN" altLang="en-US" sz="1200" dirty="0"/>
              </a:p>
            </p:txBody>
          </p:sp>
          <p:sp>
            <p:nvSpPr>
              <p:cNvPr id="82" name="文本框 9">
                <a:extLst>
                  <a:ext uri="{FF2B5EF4-FFF2-40B4-BE49-F238E27FC236}">
                    <a16:creationId xmlns:a16="http://schemas.microsoft.com/office/drawing/2014/main" id="{02D351DC-B91A-C10A-8962-71B1C3CE0368}"/>
                  </a:ext>
                </a:extLst>
              </p:cNvPr>
              <p:cNvSpPr txBox="1">
                <a:spLocks noChangeArrowheads="1"/>
              </p:cNvSpPr>
              <p:nvPr/>
            </p:nvSpPr>
            <p:spPr bwMode="auto">
              <a:xfrm>
                <a:off x="9196762" y="3896656"/>
                <a:ext cx="14780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eaLnBrk="0" fontAlgn="base" hangingPunct="0">
                  <a:lnSpc>
                    <a:spcPct val="90000"/>
                  </a:lnSpc>
                  <a:spcBef>
                    <a:spcPts val="10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1pPr>
                <a:lvl2pPr marL="742950" indent="-28575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9pPr>
              </a:lstStyle>
              <a:p>
                <a:pPr>
                  <a:lnSpc>
                    <a:spcPct val="100000"/>
                  </a:lnSpc>
                  <a:spcBef>
                    <a:spcPct val="0"/>
                  </a:spcBef>
                  <a:buFontTx/>
                  <a:buNone/>
                </a:pPr>
                <a:r>
                  <a:rPr lang="en-US" altLang="zh-CN" sz="1200" dirty="0"/>
                  <a:t>+       +      +      +         </a:t>
                </a:r>
                <a:endParaRPr lang="zh-CN" altLang="en-US" sz="1200" dirty="0"/>
              </a:p>
            </p:txBody>
          </p:sp>
          <p:sp>
            <p:nvSpPr>
              <p:cNvPr id="83" name="文本框 10">
                <a:extLst>
                  <a:ext uri="{FF2B5EF4-FFF2-40B4-BE49-F238E27FC236}">
                    <a16:creationId xmlns:a16="http://schemas.microsoft.com/office/drawing/2014/main" id="{17747169-EDDC-9420-B663-746157A572DF}"/>
                  </a:ext>
                </a:extLst>
              </p:cNvPr>
              <p:cNvSpPr txBox="1">
                <a:spLocks noChangeArrowheads="1"/>
              </p:cNvSpPr>
              <p:nvPr/>
            </p:nvSpPr>
            <p:spPr bwMode="auto">
              <a:xfrm>
                <a:off x="9196763" y="4220599"/>
                <a:ext cx="1440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eaLnBrk="0" fontAlgn="base" hangingPunct="0">
                  <a:lnSpc>
                    <a:spcPct val="90000"/>
                  </a:lnSpc>
                  <a:spcBef>
                    <a:spcPts val="10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1pPr>
                <a:lvl2pPr marL="742950" indent="-28575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9pPr>
              </a:lstStyle>
              <a:p>
                <a:pPr>
                  <a:lnSpc>
                    <a:spcPct val="100000"/>
                  </a:lnSpc>
                  <a:spcBef>
                    <a:spcPct val="0"/>
                  </a:spcBef>
                  <a:buFontTx/>
                  <a:buNone/>
                </a:pPr>
                <a:r>
                  <a:rPr lang="en-US" altLang="zh-CN" sz="1200" dirty="0"/>
                  <a:t>-        -       +      +         </a:t>
                </a:r>
                <a:endParaRPr lang="zh-CN" altLang="en-US" sz="1200" dirty="0"/>
              </a:p>
            </p:txBody>
          </p:sp>
          <p:cxnSp>
            <p:nvCxnSpPr>
              <p:cNvPr id="84" name="直接连接符 83">
                <a:extLst>
                  <a:ext uri="{FF2B5EF4-FFF2-40B4-BE49-F238E27FC236}">
                    <a16:creationId xmlns:a16="http://schemas.microsoft.com/office/drawing/2014/main" id="{1D9BF42A-E0A9-6EE0-3276-244D4753F7B9}"/>
                  </a:ext>
                </a:extLst>
              </p:cNvPr>
              <p:cNvCxnSpPr>
                <a:cxnSpLocks/>
              </p:cNvCxnSpPr>
              <p:nvPr/>
            </p:nvCxnSpPr>
            <p:spPr>
              <a:xfrm>
                <a:off x="8716987" y="5782908"/>
                <a:ext cx="0" cy="828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文本框 13">
                <a:extLst>
                  <a:ext uri="{FF2B5EF4-FFF2-40B4-BE49-F238E27FC236}">
                    <a16:creationId xmlns:a16="http://schemas.microsoft.com/office/drawing/2014/main" id="{2B437F39-6ABB-6F6C-9C82-F2E741FA2439}"/>
                  </a:ext>
                </a:extLst>
              </p:cNvPr>
              <p:cNvSpPr txBox="1">
                <a:spLocks noChangeArrowheads="1"/>
              </p:cNvSpPr>
              <p:nvPr/>
            </p:nvSpPr>
            <p:spPr bwMode="auto">
              <a:xfrm rot="16200000">
                <a:off x="8167435" y="5905488"/>
                <a:ext cx="7508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eaLnBrk="0" fontAlgn="base" hangingPunct="0">
                  <a:lnSpc>
                    <a:spcPct val="90000"/>
                  </a:lnSpc>
                  <a:spcBef>
                    <a:spcPts val="10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1pPr>
                <a:lvl2pPr marL="742950" indent="-28575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9pPr>
              </a:lstStyle>
              <a:p>
                <a:pPr>
                  <a:lnSpc>
                    <a:spcPct val="100000"/>
                  </a:lnSpc>
                  <a:spcBef>
                    <a:spcPct val="0"/>
                  </a:spcBef>
                  <a:buFontTx/>
                  <a:buNone/>
                </a:pPr>
                <a:r>
                  <a:rPr lang="en-US" altLang="zh-CN" sz="1200" dirty="0"/>
                  <a:t>Input</a:t>
                </a:r>
                <a:endParaRPr lang="zh-CN" altLang="en-US" sz="1200" dirty="0"/>
              </a:p>
            </p:txBody>
          </p:sp>
          <p:sp>
            <p:nvSpPr>
              <p:cNvPr id="86" name="文本框 14">
                <a:extLst>
                  <a:ext uri="{FF2B5EF4-FFF2-40B4-BE49-F238E27FC236}">
                    <a16:creationId xmlns:a16="http://schemas.microsoft.com/office/drawing/2014/main" id="{CD303F3C-BB27-FA9F-B4BC-47AAF7AD36A7}"/>
                  </a:ext>
                </a:extLst>
              </p:cNvPr>
              <p:cNvSpPr txBox="1">
                <a:spLocks noChangeArrowheads="1"/>
              </p:cNvSpPr>
              <p:nvPr/>
            </p:nvSpPr>
            <p:spPr bwMode="auto">
              <a:xfrm>
                <a:off x="8611654" y="6055763"/>
                <a:ext cx="56856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eaLnBrk="0" fontAlgn="base" hangingPunct="0">
                  <a:lnSpc>
                    <a:spcPct val="90000"/>
                  </a:lnSpc>
                  <a:spcBef>
                    <a:spcPts val="10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1pPr>
                <a:lvl2pPr marL="742950" indent="-28575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9pPr>
              </a:lstStyle>
              <a:p>
                <a:pPr algn="r">
                  <a:lnSpc>
                    <a:spcPct val="100000"/>
                  </a:lnSpc>
                  <a:spcBef>
                    <a:spcPct val="0"/>
                  </a:spcBef>
                  <a:buFontTx/>
                  <a:buNone/>
                </a:pPr>
                <a:r>
                  <a:rPr lang="en-US" altLang="zh-CN" sz="1200" dirty="0"/>
                  <a:t>Flag</a:t>
                </a:r>
                <a:endParaRPr lang="zh-CN" altLang="en-US" sz="1200" dirty="0"/>
              </a:p>
            </p:txBody>
          </p:sp>
          <p:sp>
            <p:nvSpPr>
              <p:cNvPr id="87" name="文本框 15">
                <a:extLst>
                  <a:ext uri="{FF2B5EF4-FFF2-40B4-BE49-F238E27FC236}">
                    <a16:creationId xmlns:a16="http://schemas.microsoft.com/office/drawing/2014/main" id="{B9F8535E-1B70-D9DE-07FD-B413D96152D4}"/>
                  </a:ext>
                </a:extLst>
              </p:cNvPr>
              <p:cNvSpPr txBox="1">
                <a:spLocks noChangeArrowheads="1"/>
              </p:cNvSpPr>
              <p:nvPr/>
            </p:nvSpPr>
            <p:spPr bwMode="auto">
              <a:xfrm>
                <a:off x="8611654" y="5727641"/>
                <a:ext cx="56856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eaLnBrk="0" fontAlgn="base" hangingPunct="0">
                  <a:lnSpc>
                    <a:spcPct val="90000"/>
                  </a:lnSpc>
                  <a:spcBef>
                    <a:spcPts val="10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1pPr>
                <a:lvl2pPr marL="742950" indent="-28575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9pPr>
              </a:lstStyle>
              <a:p>
                <a:pPr algn="r">
                  <a:lnSpc>
                    <a:spcPct val="100000"/>
                  </a:lnSpc>
                  <a:spcBef>
                    <a:spcPct val="0"/>
                  </a:spcBef>
                  <a:buFontTx/>
                  <a:buNone/>
                </a:pPr>
                <a:r>
                  <a:rPr lang="en-US" altLang="zh-CN" sz="1200" dirty="0"/>
                  <a:t>HA</a:t>
                </a:r>
                <a:endParaRPr lang="zh-CN" altLang="en-US" sz="1200" dirty="0"/>
              </a:p>
            </p:txBody>
          </p:sp>
          <p:sp>
            <p:nvSpPr>
              <p:cNvPr id="88" name="文本框 17">
                <a:extLst>
                  <a:ext uri="{FF2B5EF4-FFF2-40B4-BE49-F238E27FC236}">
                    <a16:creationId xmlns:a16="http://schemas.microsoft.com/office/drawing/2014/main" id="{77191CEC-C98A-CBDA-47C4-E6B893E30380}"/>
                  </a:ext>
                </a:extLst>
              </p:cNvPr>
              <p:cNvSpPr txBox="1">
                <a:spLocks noChangeArrowheads="1"/>
              </p:cNvSpPr>
              <p:nvPr/>
            </p:nvSpPr>
            <p:spPr bwMode="auto">
              <a:xfrm>
                <a:off x="8611654" y="6436945"/>
                <a:ext cx="56856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eaLnBrk="0" fontAlgn="base" hangingPunct="0">
                  <a:lnSpc>
                    <a:spcPct val="90000"/>
                  </a:lnSpc>
                  <a:spcBef>
                    <a:spcPts val="10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1pPr>
                <a:lvl2pPr marL="742950" indent="-28575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9pPr>
              </a:lstStyle>
              <a:p>
                <a:pPr algn="r">
                  <a:lnSpc>
                    <a:spcPct val="100000"/>
                  </a:lnSpc>
                  <a:spcBef>
                    <a:spcPct val="0"/>
                  </a:spcBef>
                  <a:buFontTx/>
                  <a:buNone/>
                </a:pPr>
                <a:r>
                  <a:rPr lang="en-US" altLang="zh-CN" sz="1200" dirty="0" err="1"/>
                  <a:t>Myc</a:t>
                </a:r>
                <a:endParaRPr lang="zh-CN" altLang="en-US" sz="1200" dirty="0"/>
              </a:p>
            </p:txBody>
          </p:sp>
          <p:cxnSp>
            <p:nvCxnSpPr>
              <p:cNvPr id="89" name="直接连接符 88">
                <a:extLst>
                  <a:ext uri="{FF2B5EF4-FFF2-40B4-BE49-F238E27FC236}">
                    <a16:creationId xmlns:a16="http://schemas.microsoft.com/office/drawing/2014/main" id="{505473ED-C1FB-8098-CB44-0242039133D3}"/>
                  </a:ext>
                </a:extLst>
              </p:cNvPr>
              <p:cNvCxnSpPr>
                <a:cxnSpLocks/>
              </p:cNvCxnSpPr>
              <p:nvPr/>
            </p:nvCxnSpPr>
            <p:spPr>
              <a:xfrm>
                <a:off x="8716987" y="4628856"/>
                <a:ext cx="0" cy="828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文本框 13">
                <a:extLst>
                  <a:ext uri="{FF2B5EF4-FFF2-40B4-BE49-F238E27FC236}">
                    <a16:creationId xmlns:a16="http://schemas.microsoft.com/office/drawing/2014/main" id="{3CDF9A65-F873-9273-C394-9AE0476B3BB8}"/>
                  </a:ext>
                </a:extLst>
              </p:cNvPr>
              <p:cNvSpPr txBox="1">
                <a:spLocks noChangeArrowheads="1"/>
              </p:cNvSpPr>
              <p:nvPr/>
            </p:nvSpPr>
            <p:spPr bwMode="auto">
              <a:xfrm rot="16200000">
                <a:off x="8125012" y="4857803"/>
                <a:ext cx="83573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eaLnBrk="0" fontAlgn="base" hangingPunct="0">
                  <a:lnSpc>
                    <a:spcPct val="90000"/>
                  </a:lnSpc>
                  <a:spcBef>
                    <a:spcPts val="10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1pPr>
                <a:lvl2pPr marL="742950" indent="-28575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9pPr>
              </a:lstStyle>
              <a:p>
                <a:pPr>
                  <a:lnSpc>
                    <a:spcPct val="100000"/>
                  </a:lnSpc>
                  <a:spcBef>
                    <a:spcPct val="0"/>
                  </a:spcBef>
                  <a:buFontTx/>
                  <a:buNone/>
                </a:pPr>
                <a:r>
                  <a:rPr lang="en-US" altLang="zh-CN" sz="1200" dirty="0"/>
                  <a:t>IP: FLAG</a:t>
                </a:r>
                <a:endParaRPr lang="zh-CN" altLang="en-US" sz="1200" dirty="0"/>
              </a:p>
            </p:txBody>
          </p:sp>
          <p:sp>
            <p:nvSpPr>
              <p:cNvPr id="91" name="文本框 14">
                <a:extLst>
                  <a:ext uri="{FF2B5EF4-FFF2-40B4-BE49-F238E27FC236}">
                    <a16:creationId xmlns:a16="http://schemas.microsoft.com/office/drawing/2014/main" id="{20F7379B-4D35-4D71-19C9-A5BDCC7E9B0C}"/>
                  </a:ext>
                </a:extLst>
              </p:cNvPr>
              <p:cNvSpPr txBox="1">
                <a:spLocks noChangeArrowheads="1"/>
              </p:cNvSpPr>
              <p:nvPr/>
            </p:nvSpPr>
            <p:spPr bwMode="auto">
              <a:xfrm>
                <a:off x="8665617" y="4859811"/>
                <a:ext cx="5146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eaLnBrk="0" fontAlgn="base" hangingPunct="0">
                  <a:lnSpc>
                    <a:spcPct val="90000"/>
                  </a:lnSpc>
                  <a:spcBef>
                    <a:spcPts val="10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1pPr>
                <a:lvl2pPr marL="742950" indent="-28575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9pPr>
              </a:lstStyle>
              <a:p>
                <a:pPr algn="r">
                  <a:lnSpc>
                    <a:spcPct val="100000"/>
                  </a:lnSpc>
                  <a:spcBef>
                    <a:spcPct val="0"/>
                  </a:spcBef>
                  <a:buFontTx/>
                  <a:buNone/>
                </a:pPr>
                <a:r>
                  <a:rPr lang="en-US" altLang="zh-CN" sz="1200" dirty="0"/>
                  <a:t>Flag</a:t>
                </a:r>
                <a:endParaRPr lang="zh-CN" altLang="en-US" sz="1200" dirty="0"/>
              </a:p>
            </p:txBody>
          </p:sp>
          <p:sp>
            <p:nvSpPr>
              <p:cNvPr id="92" name="文本框 15">
                <a:extLst>
                  <a:ext uri="{FF2B5EF4-FFF2-40B4-BE49-F238E27FC236}">
                    <a16:creationId xmlns:a16="http://schemas.microsoft.com/office/drawing/2014/main" id="{384A8FA8-AC73-FCA0-7871-20D391B3EE98}"/>
                  </a:ext>
                </a:extLst>
              </p:cNvPr>
              <p:cNvSpPr txBox="1">
                <a:spLocks noChangeArrowheads="1"/>
              </p:cNvSpPr>
              <p:nvPr/>
            </p:nvSpPr>
            <p:spPr bwMode="auto">
              <a:xfrm>
                <a:off x="8592483" y="4537801"/>
                <a:ext cx="5877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eaLnBrk="0" fontAlgn="base" hangingPunct="0">
                  <a:lnSpc>
                    <a:spcPct val="90000"/>
                  </a:lnSpc>
                  <a:spcBef>
                    <a:spcPts val="10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1pPr>
                <a:lvl2pPr marL="742950" indent="-28575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9pPr>
              </a:lstStyle>
              <a:p>
                <a:pPr algn="r">
                  <a:lnSpc>
                    <a:spcPct val="100000"/>
                  </a:lnSpc>
                  <a:spcBef>
                    <a:spcPct val="0"/>
                  </a:spcBef>
                  <a:buFontTx/>
                  <a:buNone/>
                </a:pPr>
                <a:r>
                  <a:rPr lang="en-US" altLang="zh-CN" sz="1200" dirty="0"/>
                  <a:t>HA</a:t>
                </a:r>
                <a:endParaRPr lang="zh-CN" altLang="en-US" sz="1200" dirty="0"/>
              </a:p>
            </p:txBody>
          </p:sp>
          <p:sp>
            <p:nvSpPr>
              <p:cNvPr id="93" name="文本框 17">
                <a:extLst>
                  <a:ext uri="{FF2B5EF4-FFF2-40B4-BE49-F238E27FC236}">
                    <a16:creationId xmlns:a16="http://schemas.microsoft.com/office/drawing/2014/main" id="{77FD2131-CF11-ACBB-7315-1FEDFE0D78EE}"/>
                  </a:ext>
                </a:extLst>
              </p:cNvPr>
              <p:cNvSpPr txBox="1">
                <a:spLocks noChangeArrowheads="1"/>
              </p:cNvSpPr>
              <p:nvPr/>
            </p:nvSpPr>
            <p:spPr bwMode="auto">
              <a:xfrm>
                <a:off x="8477794" y="5240774"/>
                <a:ext cx="70242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eaLnBrk="0" fontAlgn="base" hangingPunct="0">
                  <a:lnSpc>
                    <a:spcPct val="90000"/>
                  </a:lnSpc>
                  <a:spcBef>
                    <a:spcPts val="10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1pPr>
                <a:lvl2pPr marL="742950" indent="-28575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9pPr>
              </a:lstStyle>
              <a:p>
                <a:pPr algn="r">
                  <a:lnSpc>
                    <a:spcPct val="100000"/>
                  </a:lnSpc>
                  <a:spcBef>
                    <a:spcPct val="0"/>
                  </a:spcBef>
                  <a:buFontTx/>
                  <a:buNone/>
                </a:pPr>
                <a:r>
                  <a:rPr lang="en-US" altLang="zh-CN" sz="1200" dirty="0" err="1"/>
                  <a:t>Myc</a:t>
                </a:r>
                <a:endParaRPr lang="zh-CN" altLang="en-US" sz="1200" dirty="0"/>
              </a:p>
            </p:txBody>
          </p:sp>
          <p:pic>
            <p:nvPicPr>
              <p:cNvPr id="94" name="图片 93">
                <a:extLst>
                  <a:ext uri="{FF2B5EF4-FFF2-40B4-BE49-F238E27FC236}">
                    <a16:creationId xmlns:a16="http://schemas.microsoft.com/office/drawing/2014/main" id="{8A1F94DE-32FD-811D-EC81-17A7C804B58E}"/>
                  </a:ext>
                </a:extLst>
              </p:cNvPr>
              <p:cNvPicPr preferRelativeResize="0">
                <a:picLocks/>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161463" y="5714218"/>
                <a:ext cx="1440000" cy="2880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5" name="图片 94">
                <a:extLst>
                  <a:ext uri="{FF2B5EF4-FFF2-40B4-BE49-F238E27FC236}">
                    <a16:creationId xmlns:a16="http://schemas.microsoft.com/office/drawing/2014/main" id="{EBDF7B97-89BB-603E-A0F7-581A4707713D}"/>
                  </a:ext>
                </a:extLst>
              </p:cNvPr>
              <p:cNvPicPr preferRelativeResize="0">
                <a:picLocks/>
              </p:cNvPicPr>
              <p:nvPr/>
            </p:nvPicPr>
            <p:blipFill>
              <a:blip r:embed="rId22">
                <a:extLst>
                  <a:ext uri="{28A0092B-C50C-407E-A947-70E740481C1C}">
                    <a14:useLocalDpi xmlns:a14="http://schemas.microsoft.com/office/drawing/2010/main" val="0"/>
                  </a:ext>
                </a:extLst>
              </a:blip>
              <a:srcRect/>
              <a:stretch>
                <a:fillRect/>
              </a:stretch>
            </p:blipFill>
            <p:spPr bwMode="auto">
              <a:xfrm>
                <a:off x="9161463" y="6075000"/>
                <a:ext cx="1440000" cy="2880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6" name="图片 95">
                <a:extLst>
                  <a:ext uri="{FF2B5EF4-FFF2-40B4-BE49-F238E27FC236}">
                    <a16:creationId xmlns:a16="http://schemas.microsoft.com/office/drawing/2014/main" id="{47EDE82B-353C-AC8C-11E8-4C5D252F7D34}"/>
                  </a:ext>
                </a:extLst>
              </p:cNvPr>
              <p:cNvPicPr preferRelativeResize="0">
                <a:picLocks/>
              </p:cNvPicPr>
              <p:nvPr/>
            </p:nvPicPr>
            <p:blipFill>
              <a:blip r:embed="rId23">
                <a:extLst>
                  <a:ext uri="{28A0092B-C50C-407E-A947-70E740481C1C}">
                    <a14:useLocalDpi xmlns:a14="http://schemas.microsoft.com/office/drawing/2010/main" val="0"/>
                  </a:ext>
                </a:extLst>
              </a:blip>
              <a:srcRect/>
              <a:stretch>
                <a:fillRect/>
              </a:stretch>
            </p:blipFill>
            <p:spPr bwMode="auto">
              <a:xfrm>
                <a:off x="9161463" y="6435783"/>
                <a:ext cx="1440000" cy="2880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7" name="图片 96">
                <a:extLst>
                  <a:ext uri="{FF2B5EF4-FFF2-40B4-BE49-F238E27FC236}">
                    <a16:creationId xmlns:a16="http://schemas.microsoft.com/office/drawing/2014/main" id="{87D2124A-43A4-EC58-0A3D-1BFCE822486D}"/>
                  </a:ext>
                </a:extLst>
              </p:cNvPr>
              <p:cNvPicPr preferRelativeResize="0">
                <a:picLocks/>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9161463" y="4880844"/>
                <a:ext cx="1440000" cy="2880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8" name="图片 97">
                <a:extLst>
                  <a:ext uri="{FF2B5EF4-FFF2-40B4-BE49-F238E27FC236}">
                    <a16:creationId xmlns:a16="http://schemas.microsoft.com/office/drawing/2014/main" id="{E8E56FC1-E94E-E0D6-7C3F-8E407D2650AA}"/>
                  </a:ext>
                </a:extLst>
              </p:cNvPr>
              <p:cNvPicPr preferRelativeResize="0">
                <a:picLocks/>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9161463" y="5240774"/>
                <a:ext cx="1440000" cy="2880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9" name="图片 98">
                <a:extLst>
                  <a:ext uri="{FF2B5EF4-FFF2-40B4-BE49-F238E27FC236}">
                    <a16:creationId xmlns:a16="http://schemas.microsoft.com/office/drawing/2014/main" id="{5DC90C77-35DB-E75D-9ED3-5D2E424D6F2E}"/>
                  </a:ext>
                </a:extLst>
              </p:cNvPr>
              <p:cNvPicPr preferRelativeResize="0">
                <a:picLocks/>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9161463" y="4520915"/>
                <a:ext cx="1440000" cy="2880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0" name="文本框 8">
                <a:extLst>
                  <a:ext uri="{FF2B5EF4-FFF2-40B4-BE49-F238E27FC236}">
                    <a16:creationId xmlns:a16="http://schemas.microsoft.com/office/drawing/2014/main" id="{D034B502-0D7D-EDAD-4F1E-1391C18013B8}"/>
                  </a:ext>
                </a:extLst>
              </p:cNvPr>
              <p:cNvSpPr txBox="1">
                <a:spLocks noChangeArrowheads="1"/>
              </p:cNvSpPr>
              <p:nvPr/>
            </p:nvSpPr>
            <p:spPr bwMode="auto">
              <a:xfrm>
                <a:off x="7807051" y="3508209"/>
                <a:ext cx="13473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eaLnBrk="0" fontAlgn="base" hangingPunct="0">
                  <a:lnSpc>
                    <a:spcPct val="90000"/>
                  </a:lnSpc>
                  <a:spcBef>
                    <a:spcPts val="10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1pPr>
                <a:lvl2pPr marL="742950" indent="-28575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9pPr>
              </a:lstStyle>
              <a:p>
                <a:pPr algn="r">
                  <a:lnSpc>
                    <a:spcPct val="100000"/>
                  </a:lnSpc>
                  <a:spcBef>
                    <a:spcPct val="0"/>
                  </a:spcBef>
                  <a:buFontTx/>
                  <a:buNone/>
                </a:pPr>
                <a:r>
                  <a:rPr lang="en-US" altLang="zh-CN" sz="1200" dirty="0"/>
                  <a:t>      DCBLD1-HA  </a:t>
                </a:r>
                <a:endParaRPr lang="zh-CN" altLang="en-US" sz="1200" dirty="0"/>
              </a:p>
            </p:txBody>
          </p:sp>
          <p:sp>
            <p:nvSpPr>
              <p:cNvPr id="101" name="文本框 9">
                <a:extLst>
                  <a:ext uri="{FF2B5EF4-FFF2-40B4-BE49-F238E27FC236}">
                    <a16:creationId xmlns:a16="http://schemas.microsoft.com/office/drawing/2014/main" id="{48CD3818-4410-5D9C-5D73-9947766BFBEE}"/>
                  </a:ext>
                </a:extLst>
              </p:cNvPr>
              <p:cNvSpPr txBox="1">
                <a:spLocks noChangeArrowheads="1"/>
              </p:cNvSpPr>
              <p:nvPr/>
            </p:nvSpPr>
            <p:spPr bwMode="auto">
              <a:xfrm>
                <a:off x="7807051" y="3892990"/>
                <a:ext cx="13473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eaLnBrk="0" fontAlgn="base" hangingPunct="0">
                  <a:lnSpc>
                    <a:spcPct val="90000"/>
                  </a:lnSpc>
                  <a:spcBef>
                    <a:spcPts val="10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1pPr>
                <a:lvl2pPr marL="742950" indent="-28575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9pPr>
              </a:lstStyle>
              <a:p>
                <a:pPr algn="r">
                  <a:lnSpc>
                    <a:spcPct val="100000"/>
                  </a:lnSpc>
                  <a:spcBef>
                    <a:spcPct val="0"/>
                  </a:spcBef>
                  <a:buFontTx/>
                  <a:buNone/>
                </a:pPr>
                <a:r>
                  <a:rPr lang="en-US" altLang="zh-CN" sz="1200" dirty="0"/>
                  <a:t>CCNB1-Flag  </a:t>
                </a:r>
                <a:endParaRPr lang="zh-CN" altLang="en-US" sz="1200" dirty="0"/>
              </a:p>
            </p:txBody>
          </p:sp>
          <p:sp>
            <p:nvSpPr>
              <p:cNvPr id="102" name="文本框 10">
                <a:extLst>
                  <a:ext uri="{FF2B5EF4-FFF2-40B4-BE49-F238E27FC236}">
                    <a16:creationId xmlns:a16="http://schemas.microsoft.com/office/drawing/2014/main" id="{56020524-A5BF-D55A-03E8-9EE4D296128B}"/>
                  </a:ext>
                </a:extLst>
              </p:cNvPr>
              <p:cNvSpPr txBox="1">
                <a:spLocks noChangeArrowheads="1"/>
              </p:cNvSpPr>
              <p:nvPr/>
            </p:nvSpPr>
            <p:spPr bwMode="auto">
              <a:xfrm>
                <a:off x="7921982" y="4228768"/>
                <a:ext cx="123246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eaLnBrk="0" fontAlgn="base" hangingPunct="0">
                  <a:lnSpc>
                    <a:spcPct val="90000"/>
                  </a:lnSpc>
                  <a:spcBef>
                    <a:spcPts val="10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1pPr>
                <a:lvl2pPr marL="742950" indent="-28575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9pPr>
              </a:lstStyle>
              <a:p>
                <a:pPr algn="r">
                  <a:lnSpc>
                    <a:spcPct val="100000"/>
                  </a:lnSpc>
                  <a:spcBef>
                    <a:spcPct val="0"/>
                  </a:spcBef>
                  <a:buFontTx/>
                  <a:buNone/>
                </a:pPr>
                <a:r>
                  <a:rPr lang="en-US" altLang="zh-CN" sz="1200" dirty="0"/>
                  <a:t>   CDK1-Myc     </a:t>
                </a:r>
                <a:endParaRPr lang="zh-CN" altLang="en-US" sz="1200" dirty="0"/>
              </a:p>
            </p:txBody>
          </p:sp>
        </p:grpSp>
        <p:sp>
          <p:nvSpPr>
            <p:cNvPr id="2" name="文本框 1">
              <a:extLst>
                <a:ext uri="{FF2B5EF4-FFF2-40B4-BE49-F238E27FC236}">
                  <a16:creationId xmlns:a16="http://schemas.microsoft.com/office/drawing/2014/main" id="{C2F17347-AF01-3F0D-1CBC-3BC27A6CDA86}"/>
                </a:ext>
              </a:extLst>
            </p:cNvPr>
            <p:cNvSpPr txBox="1"/>
            <p:nvPr/>
          </p:nvSpPr>
          <p:spPr>
            <a:xfrm>
              <a:off x="854859" y="351268"/>
              <a:ext cx="306070" cy="460375"/>
            </a:xfrm>
            <a:prstGeom prst="rect">
              <a:avLst/>
            </a:prstGeom>
            <a:noFill/>
            <a:ln>
              <a:noFill/>
            </a:ln>
          </p:spPr>
          <p:txBody>
            <a:bodyPr wrap="square" rtlCol="0">
              <a:spAutoFit/>
            </a:bodyPr>
            <a:lstStyle/>
            <a:p>
              <a:r>
                <a:rPr lang="en-US" altLang="zh-CN" sz="2400" b="1" dirty="0"/>
                <a:t>a</a:t>
              </a:r>
            </a:p>
          </p:txBody>
        </p:sp>
        <p:sp>
          <p:nvSpPr>
            <p:cNvPr id="3" name="文本框 2">
              <a:extLst>
                <a:ext uri="{FF2B5EF4-FFF2-40B4-BE49-F238E27FC236}">
                  <a16:creationId xmlns:a16="http://schemas.microsoft.com/office/drawing/2014/main" id="{F4450B3B-F8EC-389E-B4CC-30834EF21152}"/>
                </a:ext>
              </a:extLst>
            </p:cNvPr>
            <p:cNvSpPr txBox="1"/>
            <p:nvPr/>
          </p:nvSpPr>
          <p:spPr>
            <a:xfrm>
              <a:off x="7132406" y="351268"/>
              <a:ext cx="306070" cy="460375"/>
            </a:xfrm>
            <a:prstGeom prst="rect">
              <a:avLst/>
            </a:prstGeom>
            <a:noFill/>
            <a:ln>
              <a:noFill/>
            </a:ln>
          </p:spPr>
          <p:txBody>
            <a:bodyPr wrap="square" rtlCol="0">
              <a:spAutoFit/>
            </a:bodyPr>
            <a:lstStyle/>
            <a:p>
              <a:r>
                <a:rPr lang="en-US" altLang="zh-CN" sz="2400" b="1" dirty="0"/>
                <a:t>b</a:t>
              </a:r>
            </a:p>
          </p:txBody>
        </p:sp>
        <p:sp>
          <p:nvSpPr>
            <p:cNvPr id="4" name="文本框 3">
              <a:extLst>
                <a:ext uri="{FF2B5EF4-FFF2-40B4-BE49-F238E27FC236}">
                  <a16:creationId xmlns:a16="http://schemas.microsoft.com/office/drawing/2014/main" id="{EA64AA2D-05B4-9C8D-DB24-EEE8C8A86D5E}"/>
                </a:ext>
              </a:extLst>
            </p:cNvPr>
            <p:cNvSpPr txBox="1"/>
            <p:nvPr/>
          </p:nvSpPr>
          <p:spPr>
            <a:xfrm>
              <a:off x="854859" y="3575078"/>
              <a:ext cx="306070" cy="460375"/>
            </a:xfrm>
            <a:prstGeom prst="rect">
              <a:avLst/>
            </a:prstGeom>
            <a:noFill/>
            <a:ln>
              <a:noFill/>
            </a:ln>
          </p:spPr>
          <p:txBody>
            <a:bodyPr wrap="square" rtlCol="0">
              <a:spAutoFit/>
            </a:bodyPr>
            <a:lstStyle/>
            <a:p>
              <a:r>
                <a:rPr lang="en-US" altLang="zh-CN" sz="2400" b="1" dirty="0"/>
                <a:t>c</a:t>
              </a:r>
            </a:p>
          </p:txBody>
        </p:sp>
        <p:sp>
          <p:nvSpPr>
            <p:cNvPr id="5" name="文本框 4">
              <a:extLst>
                <a:ext uri="{FF2B5EF4-FFF2-40B4-BE49-F238E27FC236}">
                  <a16:creationId xmlns:a16="http://schemas.microsoft.com/office/drawing/2014/main" id="{E7C72626-7A60-B576-381E-407218A17DC1}"/>
                </a:ext>
              </a:extLst>
            </p:cNvPr>
            <p:cNvSpPr txBox="1"/>
            <p:nvPr/>
          </p:nvSpPr>
          <p:spPr>
            <a:xfrm>
              <a:off x="7132406" y="2760411"/>
              <a:ext cx="306070" cy="460375"/>
            </a:xfrm>
            <a:prstGeom prst="rect">
              <a:avLst/>
            </a:prstGeom>
            <a:noFill/>
            <a:ln>
              <a:noFill/>
            </a:ln>
          </p:spPr>
          <p:txBody>
            <a:bodyPr wrap="square" rtlCol="0">
              <a:spAutoFit/>
            </a:bodyPr>
            <a:lstStyle/>
            <a:p>
              <a:r>
                <a:rPr lang="en-US" altLang="zh-CN" sz="2400" b="1" dirty="0"/>
                <a:t>d</a:t>
              </a:r>
            </a:p>
          </p:txBody>
        </p:sp>
      </p:grpSp>
      <p:sp>
        <p:nvSpPr>
          <p:cNvPr id="8" name="文本框 7">
            <a:extLst>
              <a:ext uri="{FF2B5EF4-FFF2-40B4-BE49-F238E27FC236}">
                <a16:creationId xmlns:a16="http://schemas.microsoft.com/office/drawing/2014/main" id="{9D12581E-CB50-C41D-3BF5-E836CDE3CF59}"/>
              </a:ext>
            </a:extLst>
          </p:cNvPr>
          <p:cNvSpPr txBox="1"/>
          <p:nvPr/>
        </p:nvSpPr>
        <p:spPr>
          <a:xfrm>
            <a:off x="-120822" y="64979"/>
            <a:ext cx="1510301" cy="381936"/>
          </a:xfrm>
          <a:prstGeom prst="rect">
            <a:avLst/>
          </a:prstGeom>
          <a:noFill/>
        </p:spPr>
        <p:txBody>
          <a:bodyPr wrap="square" rtlCol="0">
            <a:spAutoFit/>
          </a:bodyPr>
          <a:lstStyle/>
          <a:p>
            <a:r>
              <a:rPr lang="en-US" altLang="zh-CN" b="1" dirty="0">
                <a:solidFill>
                  <a:srgbClr val="FF0000"/>
                </a:solidFill>
                <a:latin typeface="Arial" panose="020B0604020202020204" pitchFamily="34" charset="0"/>
                <a:cs typeface="Arial" panose="020B0604020202020204" pitchFamily="34" charset="0"/>
              </a:rPr>
              <a:t>Figure 3</a:t>
            </a:r>
            <a:endParaRPr lang="zh-CN" altLang="en-US" b="1" dirty="0">
              <a:solidFill>
                <a:srgbClr val="FF0000"/>
              </a:solidFill>
              <a:latin typeface="Arial" panose="020B0604020202020204" pitchFamily="34" charset="0"/>
              <a:cs typeface="Arial" panose="020B0604020202020204" pitchFamily="34" charset="0"/>
            </a:endParaRPr>
          </a:p>
        </p:txBody>
      </p:sp>
      <p:pic>
        <p:nvPicPr>
          <p:cNvPr id="278" name="Picture 277">
            <a:extLst>
              <a:ext uri="{FF2B5EF4-FFF2-40B4-BE49-F238E27FC236}">
                <a16:creationId xmlns:a16="http://schemas.microsoft.com/office/drawing/2014/main" id="{1501F40E-9BCD-E170-8494-CFE7F1029483}"/>
              </a:ext>
            </a:extLst>
          </p:cNvPr>
          <p:cNvPicPr>
            <a:picLocks noChangeAspect="1"/>
          </p:cNvPicPr>
          <p:nvPr/>
        </p:nvPicPr>
        <p:blipFill>
          <a:blip r:embed="rId27"/>
          <a:stretch>
            <a:fillRect/>
          </a:stretch>
        </p:blipFill>
        <p:spPr>
          <a:xfrm>
            <a:off x="12454988" y="410980"/>
            <a:ext cx="10083658" cy="6328196"/>
          </a:xfrm>
          <a:prstGeom prst="rect">
            <a:avLst/>
          </a:prstGeom>
        </p:spPr>
      </p:pic>
    </p:spTree>
    <p:extLst>
      <p:ext uri="{BB962C8B-B14F-4D97-AF65-F5344CB8AC3E}">
        <p14:creationId xmlns:p14="http://schemas.microsoft.com/office/powerpoint/2010/main" val="34800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F5336-72C8-4E8A-F9AE-909D9754A5B6}"/>
            </a:ext>
          </a:extLst>
        </p:cNvPr>
        <p:cNvGrpSpPr/>
        <p:nvPr/>
      </p:nvGrpSpPr>
      <p:grpSpPr>
        <a:xfrm>
          <a:off x="0" y="0"/>
          <a:ext cx="0" cy="0"/>
          <a:chOff x="0" y="0"/>
          <a:chExt cx="0" cy="0"/>
        </a:xfrm>
      </p:grpSpPr>
      <p:grpSp>
        <p:nvGrpSpPr>
          <p:cNvPr id="98" name="组合 97">
            <a:extLst>
              <a:ext uri="{FF2B5EF4-FFF2-40B4-BE49-F238E27FC236}">
                <a16:creationId xmlns:a16="http://schemas.microsoft.com/office/drawing/2014/main" id="{7AB37B8C-2A56-9584-066E-9910F40FE6E0}"/>
              </a:ext>
            </a:extLst>
          </p:cNvPr>
          <p:cNvGrpSpPr/>
          <p:nvPr/>
        </p:nvGrpSpPr>
        <p:grpSpPr>
          <a:xfrm>
            <a:off x="-208117" y="-92768"/>
            <a:ext cx="13659155" cy="7871969"/>
            <a:chOff x="-107909" y="-67716"/>
            <a:chExt cx="13659155" cy="7871969"/>
          </a:xfrm>
        </p:grpSpPr>
        <p:grpSp>
          <p:nvGrpSpPr>
            <p:cNvPr id="4" name="组合 3">
              <a:extLst>
                <a:ext uri="{FF2B5EF4-FFF2-40B4-BE49-F238E27FC236}">
                  <a16:creationId xmlns:a16="http://schemas.microsoft.com/office/drawing/2014/main" id="{DAE2F5BC-A1C2-E225-E8B1-41A951BC2EF7}"/>
                </a:ext>
              </a:extLst>
            </p:cNvPr>
            <p:cNvGrpSpPr/>
            <p:nvPr/>
          </p:nvGrpSpPr>
          <p:grpSpPr>
            <a:xfrm>
              <a:off x="5292781" y="188381"/>
              <a:ext cx="4140930" cy="2113655"/>
              <a:chOff x="4445592" y="240004"/>
              <a:chExt cx="4140930" cy="2113655"/>
            </a:xfrm>
          </p:grpSpPr>
          <p:sp>
            <p:nvSpPr>
              <p:cNvPr id="50" name="文本框 16">
                <a:extLst>
                  <a:ext uri="{FF2B5EF4-FFF2-40B4-BE49-F238E27FC236}">
                    <a16:creationId xmlns:a16="http://schemas.microsoft.com/office/drawing/2014/main" id="{35D15C83-54F1-C5C1-6E63-F09E7C9F67CE}"/>
                  </a:ext>
                </a:extLst>
              </p:cNvPr>
              <p:cNvSpPr txBox="1">
                <a:spLocks noChangeArrowheads="1"/>
              </p:cNvSpPr>
              <p:nvPr/>
            </p:nvSpPr>
            <p:spPr bwMode="auto">
              <a:xfrm>
                <a:off x="7798250" y="718387"/>
                <a:ext cx="7882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r>
                  <a:rPr lang="en-US" altLang="zh-CN" sz="1200" dirty="0"/>
                  <a:t>19 </a:t>
                </a:r>
                <a:r>
                  <a:rPr lang="en-US" altLang="zh-CN" sz="1200" dirty="0" err="1"/>
                  <a:t>KDa</a:t>
                </a:r>
                <a:endParaRPr lang="en-US" altLang="zh-CN" sz="1200" dirty="0"/>
              </a:p>
            </p:txBody>
          </p:sp>
          <p:sp>
            <p:nvSpPr>
              <p:cNvPr id="51" name="文本框 16">
                <a:extLst>
                  <a:ext uri="{FF2B5EF4-FFF2-40B4-BE49-F238E27FC236}">
                    <a16:creationId xmlns:a16="http://schemas.microsoft.com/office/drawing/2014/main" id="{5C39F4E0-8E24-5B2F-73B2-A56060CE2EB4}"/>
                  </a:ext>
                </a:extLst>
              </p:cNvPr>
              <p:cNvSpPr txBox="1">
                <a:spLocks noChangeArrowheads="1"/>
              </p:cNvSpPr>
              <p:nvPr/>
            </p:nvSpPr>
            <p:spPr bwMode="auto">
              <a:xfrm>
                <a:off x="7798250" y="1040408"/>
                <a:ext cx="7882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r>
                  <a:rPr lang="en-US" altLang="zh-CN" sz="1200"/>
                  <a:t>55 KDa</a:t>
                </a:r>
              </a:p>
            </p:txBody>
          </p:sp>
          <p:sp>
            <p:nvSpPr>
              <p:cNvPr id="52" name="文本框 16">
                <a:extLst>
                  <a:ext uri="{FF2B5EF4-FFF2-40B4-BE49-F238E27FC236}">
                    <a16:creationId xmlns:a16="http://schemas.microsoft.com/office/drawing/2014/main" id="{087ADC49-8295-374D-7147-1A3280D99582}"/>
                  </a:ext>
                </a:extLst>
              </p:cNvPr>
              <p:cNvSpPr txBox="1">
                <a:spLocks noChangeArrowheads="1"/>
              </p:cNvSpPr>
              <p:nvPr/>
            </p:nvSpPr>
            <p:spPr bwMode="auto">
              <a:xfrm>
                <a:off x="7798250" y="1382977"/>
                <a:ext cx="7882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r>
                  <a:rPr lang="en-US" altLang="zh-CN" sz="1200"/>
                  <a:t>79 KDa</a:t>
                </a:r>
              </a:p>
            </p:txBody>
          </p:sp>
          <p:sp>
            <p:nvSpPr>
              <p:cNvPr id="54" name="文本框 16">
                <a:extLst>
                  <a:ext uri="{FF2B5EF4-FFF2-40B4-BE49-F238E27FC236}">
                    <a16:creationId xmlns:a16="http://schemas.microsoft.com/office/drawing/2014/main" id="{3F7E529A-ECA5-E8B5-8693-43ABED9E23EA}"/>
                  </a:ext>
                </a:extLst>
              </p:cNvPr>
              <p:cNvSpPr txBox="1">
                <a:spLocks noChangeArrowheads="1"/>
              </p:cNvSpPr>
              <p:nvPr/>
            </p:nvSpPr>
            <p:spPr bwMode="auto">
              <a:xfrm>
                <a:off x="7798250" y="1725547"/>
                <a:ext cx="7882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r>
                  <a:rPr lang="en-US" altLang="zh-CN" sz="1200" dirty="0"/>
                  <a:t>36 </a:t>
                </a:r>
                <a:r>
                  <a:rPr lang="en-US" altLang="zh-CN" sz="1200" dirty="0" err="1"/>
                  <a:t>KDa</a:t>
                </a:r>
                <a:endParaRPr lang="en-US" altLang="zh-CN" sz="1200" dirty="0"/>
              </a:p>
            </p:txBody>
          </p:sp>
          <p:grpSp>
            <p:nvGrpSpPr>
              <p:cNvPr id="2" name="组合 1">
                <a:extLst>
                  <a:ext uri="{FF2B5EF4-FFF2-40B4-BE49-F238E27FC236}">
                    <a16:creationId xmlns:a16="http://schemas.microsoft.com/office/drawing/2014/main" id="{C9AF6552-598A-B3CA-C89F-C91082B0C7A0}"/>
                  </a:ext>
                </a:extLst>
              </p:cNvPr>
              <p:cNvGrpSpPr/>
              <p:nvPr/>
            </p:nvGrpSpPr>
            <p:grpSpPr>
              <a:xfrm>
                <a:off x="4445592" y="240004"/>
                <a:ext cx="3842560" cy="2113655"/>
                <a:chOff x="462337" y="2855524"/>
                <a:chExt cx="3842560" cy="2113655"/>
              </a:xfrm>
            </p:grpSpPr>
            <p:sp>
              <p:nvSpPr>
                <p:cNvPr id="29" name="文本框 16">
                  <a:extLst>
                    <a:ext uri="{FF2B5EF4-FFF2-40B4-BE49-F238E27FC236}">
                      <a16:creationId xmlns:a16="http://schemas.microsoft.com/office/drawing/2014/main" id="{74077C23-028B-1385-7DAE-8CFEBF0E8BFE}"/>
                    </a:ext>
                  </a:extLst>
                </p:cNvPr>
                <p:cNvSpPr txBox="1">
                  <a:spLocks noChangeArrowheads="1"/>
                </p:cNvSpPr>
                <p:nvPr/>
              </p:nvSpPr>
              <p:spPr bwMode="auto">
                <a:xfrm>
                  <a:off x="2548866" y="4681179"/>
                  <a:ext cx="11972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pPr algn="r"/>
                  <a:r>
                    <a:rPr lang="en-US" altLang="zh-CN" sz="1200" b="1" dirty="0"/>
                    <a:t>MDA-MB-231</a:t>
                  </a:r>
                </a:p>
              </p:txBody>
            </p:sp>
            <p:sp>
              <p:nvSpPr>
                <p:cNvPr id="30" name="文本框 16">
                  <a:extLst>
                    <a:ext uri="{FF2B5EF4-FFF2-40B4-BE49-F238E27FC236}">
                      <a16:creationId xmlns:a16="http://schemas.microsoft.com/office/drawing/2014/main" id="{492F5D75-C519-5FC4-CFE2-051784655BD4}"/>
                    </a:ext>
                  </a:extLst>
                </p:cNvPr>
                <p:cNvSpPr txBox="1">
                  <a:spLocks noChangeArrowheads="1"/>
                </p:cNvSpPr>
                <p:nvPr/>
              </p:nvSpPr>
              <p:spPr bwMode="auto">
                <a:xfrm>
                  <a:off x="1441370" y="4681179"/>
                  <a:ext cx="7391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pPr algn="r"/>
                  <a:r>
                    <a:rPr lang="en-US" altLang="zh-CN" sz="1200" b="1" dirty="0"/>
                    <a:t>BT-549</a:t>
                  </a:r>
                </a:p>
              </p:txBody>
            </p:sp>
            <p:sp>
              <p:nvSpPr>
                <p:cNvPr id="31" name="文本框 10">
                  <a:extLst>
                    <a:ext uri="{FF2B5EF4-FFF2-40B4-BE49-F238E27FC236}">
                      <a16:creationId xmlns:a16="http://schemas.microsoft.com/office/drawing/2014/main" id="{8172DAA8-28F4-1024-5AE5-19A53E98F10A}"/>
                    </a:ext>
                  </a:extLst>
                </p:cNvPr>
                <p:cNvSpPr txBox="1">
                  <a:spLocks noChangeArrowheads="1"/>
                </p:cNvSpPr>
                <p:nvPr/>
              </p:nvSpPr>
              <p:spPr bwMode="auto">
                <a:xfrm rot="19054076">
                  <a:off x="1458151" y="2978823"/>
                  <a:ext cx="58541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r>
                    <a:rPr lang="en-US" altLang="zh-CN" sz="1200"/>
                    <a:t>shCtrl</a:t>
                  </a:r>
                </a:p>
              </p:txBody>
            </p:sp>
            <p:sp>
              <p:nvSpPr>
                <p:cNvPr id="32" name="文本框 11">
                  <a:extLst>
                    <a:ext uri="{FF2B5EF4-FFF2-40B4-BE49-F238E27FC236}">
                      <a16:creationId xmlns:a16="http://schemas.microsoft.com/office/drawing/2014/main" id="{8A8BEE29-4F9B-CA65-C3D6-9FD31B1721FC}"/>
                    </a:ext>
                  </a:extLst>
                </p:cNvPr>
                <p:cNvSpPr txBox="1">
                  <a:spLocks noChangeArrowheads="1"/>
                </p:cNvSpPr>
                <p:nvPr/>
              </p:nvSpPr>
              <p:spPr bwMode="auto">
                <a:xfrm rot="19054076">
                  <a:off x="1975797" y="2855524"/>
                  <a:ext cx="9509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pPr eaLnBrk="0" hangingPunct="0"/>
                  <a:r>
                    <a:rPr lang="en-US" altLang="zh-CN" sz="1200" dirty="0"/>
                    <a:t>shDCBLD1</a:t>
                  </a:r>
                </a:p>
              </p:txBody>
            </p:sp>
            <p:sp>
              <p:nvSpPr>
                <p:cNvPr id="33" name="文本框 16">
                  <a:extLst>
                    <a:ext uri="{FF2B5EF4-FFF2-40B4-BE49-F238E27FC236}">
                      <a16:creationId xmlns:a16="http://schemas.microsoft.com/office/drawing/2014/main" id="{21A7CF2B-B5C0-5100-B77A-CC537041AB6C}"/>
                    </a:ext>
                  </a:extLst>
                </p:cNvPr>
                <p:cNvSpPr txBox="1">
                  <a:spLocks noChangeArrowheads="1"/>
                </p:cNvSpPr>
                <p:nvPr/>
              </p:nvSpPr>
              <p:spPr bwMode="auto">
                <a:xfrm>
                  <a:off x="691017" y="3314087"/>
                  <a:ext cx="6528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pPr algn="r"/>
                  <a:r>
                    <a:rPr lang="en-US" altLang="zh-CN" sz="1200"/>
                    <a:t>GPX4</a:t>
                  </a:r>
                </a:p>
              </p:txBody>
            </p:sp>
            <p:sp>
              <p:nvSpPr>
                <p:cNvPr id="34" name="文本框 16">
                  <a:extLst>
                    <a:ext uri="{FF2B5EF4-FFF2-40B4-BE49-F238E27FC236}">
                      <a16:creationId xmlns:a16="http://schemas.microsoft.com/office/drawing/2014/main" id="{A849431A-BAC3-D1D9-E899-C4F830C148C0}"/>
                    </a:ext>
                  </a:extLst>
                </p:cNvPr>
                <p:cNvSpPr txBox="1">
                  <a:spLocks noChangeArrowheads="1"/>
                </p:cNvSpPr>
                <p:nvPr/>
              </p:nvSpPr>
              <p:spPr bwMode="auto">
                <a:xfrm>
                  <a:off x="462337" y="3659360"/>
                  <a:ext cx="8814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pPr algn="r"/>
                  <a:r>
                    <a:rPr lang="en-US" altLang="zh-CN" sz="1200" dirty="0"/>
                    <a:t>SLC7A11</a:t>
                  </a:r>
                </a:p>
              </p:txBody>
            </p:sp>
            <p:sp>
              <p:nvSpPr>
                <p:cNvPr id="35" name="文本框 16">
                  <a:extLst>
                    <a:ext uri="{FF2B5EF4-FFF2-40B4-BE49-F238E27FC236}">
                      <a16:creationId xmlns:a16="http://schemas.microsoft.com/office/drawing/2014/main" id="{DD89E7F2-5157-61A3-F4C4-44312D5F9A57}"/>
                    </a:ext>
                  </a:extLst>
                </p:cNvPr>
                <p:cNvSpPr txBox="1">
                  <a:spLocks noChangeArrowheads="1"/>
                </p:cNvSpPr>
                <p:nvPr/>
              </p:nvSpPr>
              <p:spPr bwMode="auto">
                <a:xfrm>
                  <a:off x="526630" y="4015525"/>
                  <a:ext cx="81718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pPr algn="r"/>
                  <a:r>
                    <a:rPr lang="en-US" altLang="zh-CN" sz="1200"/>
                    <a:t>ACSL4</a:t>
                  </a:r>
                </a:p>
              </p:txBody>
            </p:sp>
            <p:pic>
              <p:nvPicPr>
                <p:cNvPr id="39" name="图片 38">
                  <a:extLst>
                    <a:ext uri="{FF2B5EF4-FFF2-40B4-BE49-F238E27FC236}">
                      <a16:creationId xmlns:a16="http://schemas.microsoft.com/office/drawing/2014/main" id="{FA99AF8E-6BDB-1EB3-C6AF-2E1E587AFCA5}"/>
                    </a:ext>
                  </a:extLst>
                </p:cNvPr>
                <p:cNvPicPr>
                  <a:picLocks noChangeArrowheads="1"/>
                </p:cNvPicPr>
                <p:nvPr/>
              </p:nvPicPr>
              <p:blipFill>
                <a:blip r:embed="rId3">
                  <a:extLst>
                    <a:ext uri="{28A0092B-C50C-407E-A947-70E740481C1C}">
                      <a14:useLocalDpi xmlns:a14="http://schemas.microsoft.com/office/drawing/2010/main" val="0"/>
                    </a:ext>
                  </a:extLst>
                </a:blip>
                <a:srcRect l="12430" t="5318" r="4283" b="8369"/>
                <a:stretch>
                  <a:fillRect/>
                </a:stretch>
              </p:blipFill>
              <p:spPr bwMode="auto">
                <a:xfrm>
                  <a:off x="1279525" y="3313359"/>
                  <a:ext cx="1260000" cy="288000"/>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pic>
            <p:pic>
              <p:nvPicPr>
                <p:cNvPr id="40" name="图片 39">
                  <a:extLst>
                    <a:ext uri="{FF2B5EF4-FFF2-40B4-BE49-F238E27FC236}">
                      <a16:creationId xmlns:a16="http://schemas.microsoft.com/office/drawing/2014/main" id="{082B7B35-27A6-4EC3-F2A6-E26BA78D53CD}"/>
                    </a:ext>
                  </a:extLst>
                </p:cNvPr>
                <p:cNvPicPr>
                  <a:picLocks noChangeArrowheads="1"/>
                </p:cNvPicPr>
                <p:nvPr/>
              </p:nvPicPr>
              <p:blipFill>
                <a:blip r:embed="rId4">
                  <a:extLst>
                    <a:ext uri="{28A0092B-C50C-407E-A947-70E740481C1C}">
                      <a14:useLocalDpi xmlns:a14="http://schemas.microsoft.com/office/drawing/2010/main" val="0"/>
                    </a:ext>
                  </a:extLst>
                </a:blip>
                <a:srcRect l="7114" t="10876" r="3453" b="18855"/>
                <a:stretch>
                  <a:fillRect/>
                </a:stretch>
              </p:blipFill>
              <p:spPr bwMode="auto">
                <a:xfrm>
                  <a:off x="1279525" y="3655314"/>
                  <a:ext cx="1260000" cy="288000"/>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pic>
            <p:pic>
              <p:nvPicPr>
                <p:cNvPr id="41" name="图片 40">
                  <a:extLst>
                    <a:ext uri="{FF2B5EF4-FFF2-40B4-BE49-F238E27FC236}">
                      <a16:creationId xmlns:a16="http://schemas.microsoft.com/office/drawing/2014/main" id="{B1505CB2-E126-CA53-03E8-0DCD213CDA27}"/>
                    </a:ext>
                  </a:extLst>
                </p:cNvPr>
                <p:cNvPicPr>
                  <a:picLocks noChangeArrowheads="1"/>
                </p:cNvPicPr>
                <p:nvPr/>
              </p:nvPicPr>
              <p:blipFill>
                <a:blip r:embed="rId5">
                  <a:extLst>
                    <a:ext uri="{28A0092B-C50C-407E-A947-70E740481C1C}">
                      <a14:useLocalDpi xmlns:a14="http://schemas.microsoft.com/office/drawing/2010/main" val="0"/>
                    </a:ext>
                  </a:extLst>
                </a:blip>
                <a:srcRect l="3880" t="1924" r="-182" b="18285"/>
                <a:stretch>
                  <a:fillRect/>
                </a:stretch>
              </p:blipFill>
              <p:spPr bwMode="auto">
                <a:xfrm>
                  <a:off x="1279525" y="3997269"/>
                  <a:ext cx="1260000" cy="288000"/>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pic>
            <p:sp>
              <p:nvSpPr>
                <p:cNvPr id="42" name="文本框 16">
                  <a:extLst>
                    <a:ext uri="{FF2B5EF4-FFF2-40B4-BE49-F238E27FC236}">
                      <a16:creationId xmlns:a16="http://schemas.microsoft.com/office/drawing/2014/main" id="{A6BCB358-0EAF-FED3-E002-7C09593A027B}"/>
                    </a:ext>
                  </a:extLst>
                </p:cNvPr>
                <p:cNvSpPr txBox="1">
                  <a:spLocks noChangeArrowheads="1"/>
                </p:cNvSpPr>
                <p:nvPr/>
              </p:nvSpPr>
              <p:spPr bwMode="auto">
                <a:xfrm>
                  <a:off x="558380" y="4370673"/>
                  <a:ext cx="7854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pPr algn="r"/>
                  <a:r>
                    <a:rPr lang="en-US" altLang="zh-CN" sz="1200" dirty="0"/>
                    <a:t>GAPDH</a:t>
                  </a:r>
                </a:p>
              </p:txBody>
            </p:sp>
            <p:pic>
              <p:nvPicPr>
                <p:cNvPr id="44" name="图片 43">
                  <a:extLst>
                    <a:ext uri="{FF2B5EF4-FFF2-40B4-BE49-F238E27FC236}">
                      <a16:creationId xmlns:a16="http://schemas.microsoft.com/office/drawing/2014/main" id="{9E7E8BD7-88F8-FDA3-0D8B-B5FDF046CEC8}"/>
                    </a:ext>
                  </a:extLst>
                </p:cNvPr>
                <p:cNvPicPr>
                  <a:picLocks noChangeArrowheads="1"/>
                </p:cNvPicPr>
                <p:nvPr/>
              </p:nvPicPr>
              <p:blipFill>
                <a:blip r:embed="rId6">
                  <a:extLst>
                    <a:ext uri="{28A0092B-C50C-407E-A947-70E740481C1C}">
                      <a14:useLocalDpi xmlns:a14="http://schemas.microsoft.com/office/drawing/2010/main" val="0"/>
                    </a:ext>
                  </a:extLst>
                </a:blip>
                <a:srcRect l="4008" t="7837"/>
                <a:stretch>
                  <a:fillRect/>
                </a:stretch>
              </p:blipFill>
              <p:spPr bwMode="auto">
                <a:xfrm>
                  <a:off x="1279525" y="4339224"/>
                  <a:ext cx="1260000" cy="288000"/>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pic>
            <p:sp>
              <p:nvSpPr>
                <p:cNvPr id="45" name="文本框 10">
                  <a:extLst>
                    <a:ext uri="{FF2B5EF4-FFF2-40B4-BE49-F238E27FC236}">
                      <a16:creationId xmlns:a16="http://schemas.microsoft.com/office/drawing/2014/main" id="{3E6C8AD9-4FB4-E50E-04E3-749519AA3412}"/>
                    </a:ext>
                  </a:extLst>
                </p:cNvPr>
                <p:cNvSpPr txBox="1">
                  <a:spLocks noChangeArrowheads="1"/>
                </p:cNvSpPr>
                <p:nvPr/>
              </p:nvSpPr>
              <p:spPr bwMode="auto">
                <a:xfrm rot="19054076">
                  <a:off x="2835325" y="2978823"/>
                  <a:ext cx="58541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r>
                    <a:rPr lang="en-US" altLang="zh-CN" sz="1200"/>
                    <a:t>shCtrl</a:t>
                  </a:r>
                </a:p>
              </p:txBody>
            </p:sp>
            <p:sp>
              <p:nvSpPr>
                <p:cNvPr id="46" name="文本框 11">
                  <a:extLst>
                    <a:ext uri="{FF2B5EF4-FFF2-40B4-BE49-F238E27FC236}">
                      <a16:creationId xmlns:a16="http://schemas.microsoft.com/office/drawing/2014/main" id="{0C4C0D52-BFA7-F362-9601-D42E9C9231F8}"/>
                    </a:ext>
                  </a:extLst>
                </p:cNvPr>
                <p:cNvSpPr txBox="1">
                  <a:spLocks noChangeArrowheads="1"/>
                </p:cNvSpPr>
                <p:nvPr/>
              </p:nvSpPr>
              <p:spPr bwMode="auto">
                <a:xfrm rot="19054076">
                  <a:off x="3353996" y="2855524"/>
                  <a:ext cx="9509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pPr eaLnBrk="0" hangingPunct="0"/>
                  <a:r>
                    <a:rPr lang="en-US" altLang="zh-CN" sz="1200"/>
                    <a:t>shDCBLD1</a:t>
                  </a:r>
                </a:p>
              </p:txBody>
            </p:sp>
            <p:pic>
              <p:nvPicPr>
                <p:cNvPr id="55" name="图片 54">
                  <a:extLst>
                    <a:ext uri="{FF2B5EF4-FFF2-40B4-BE49-F238E27FC236}">
                      <a16:creationId xmlns:a16="http://schemas.microsoft.com/office/drawing/2014/main" id="{7D48395A-C676-C21F-EB80-FB90D87FAB0B}"/>
                    </a:ext>
                  </a:extLst>
                </p:cNvPr>
                <p:cNvPicPr>
                  <a:picLocks noChangeArrowheads="1"/>
                </p:cNvPicPr>
                <p:nvPr/>
              </p:nvPicPr>
              <p:blipFill>
                <a:blip r:embed="rId7">
                  <a:extLst>
                    <a:ext uri="{28A0092B-C50C-407E-A947-70E740481C1C}">
                      <a14:useLocalDpi xmlns:a14="http://schemas.microsoft.com/office/drawing/2010/main" val="0"/>
                    </a:ext>
                  </a:extLst>
                </a:blip>
                <a:srcRect l="4771" t="11726" r="478" b="3746"/>
                <a:stretch>
                  <a:fillRect/>
                </a:stretch>
              </p:blipFill>
              <p:spPr bwMode="auto">
                <a:xfrm>
                  <a:off x="2608446" y="3997269"/>
                  <a:ext cx="1260000" cy="288000"/>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pic>
            <p:pic>
              <p:nvPicPr>
                <p:cNvPr id="56" name="图片 55">
                  <a:extLst>
                    <a:ext uri="{FF2B5EF4-FFF2-40B4-BE49-F238E27FC236}">
                      <a16:creationId xmlns:a16="http://schemas.microsoft.com/office/drawing/2014/main" id="{C7A5E7C6-7EA5-7FDD-E06D-7A9F0D823C4D}"/>
                    </a:ext>
                  </a:extLst>
                </p:cNvPr>
                <p:cNvPicPr>
                  <a:picLocks noChangeArrowheads="1"/>
                </p:cNvPicPr>
                <p:nvPr/>
              </p:nvPicPr>
              <p:blipFill>
                <a:blip r:embed="rId8">
                  <a:extLst>
                    <a:ext uri="{28A0092B-C50C-407E-A947-70E740481C1C}">
                      <a14:useLocalDpi xmlns:a14="http://schemas.microsoft.com/office/drawing/2010/main" val="0"/>
                    </a:ext>
                  </a:extLst>
                </a:blip>
                <a:srcRect l="-481" t="7524" r="4990" b="14447"/>
                <a:stretch>
                  <a:fillRect/>
                </a:stretch>
              </p:blipFill>
              <p:spPr bwMode="auto">
                <a:xfrm>
                  <a:off x="2610033" y="4339224"/>
                  <a:ext cx="1260000" cy="288000"/>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pic>
            <p:pic>
              <p:nvPicPr>
                <p:cNvPr id="57" name="图片 56">
                  <a:extLst>
                    <a:ext uri="{FF2B5EF4-FFF2-40B4-BE49-F238E27FC236}">
                      <a16:creationId xmlns:a16="http://schemas.microsoft.com/office/drawing/2014/main" id="{82A85310-1832-07B6-8F9A-49298D76FBBF}"/>
                    </a:ext>
                  </a:extLst>
                </p:cNvPr>
                <p:cNvPicPr>
                  <a:picLocks noChangeArrowheads="1"/>
                </p:cNvPicPr>
                <p:nvPr/>
              </p:nvPicPr>
              <p:blipFill>
                <a:blip r:embed="rId9">
                  <a:extLst>
                    <a:ext uri="{28A0092B-C50C-407E-A947-70E740481C1C}">
                      <a14:useLocalDpi xmlns:a14="http://schemas.microsoft.com/office/drawing/2010/main" val="0"/>
                    </a:ext>
                  </a:extLst>
                </a:blip>
                <a:srcRect l="3894" t="15953" r="3310" b="7385"/>
                <a:stretch>
                  <a:fillRect/>
                </a:stretch>
              </p:blipFill>
              <p:spPr bwMode="auto">
                <a:xfrm>
                  <a:off x="2608446" y="3313359"/>
                  <a:ext cx="1260000" cy="288000"/>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pic>
            <p:pic>
              <p:nvPicPr>
                <p:cNvPr id="58" name="图片 57">
                  <a:extLst>
                    <a:ext uri="{FF2B5EF4-FFF2-40B4-BE49-F238E27FC236}">
                      <a16:creationId xmlns:a16="http://schemas.microsoft.com/office/drawing/2014/main" id="{F09B8546-9023-B64B-3605-5005CEE3C0FE}"/>
                    </a:ext>
                  </a:extLst>
                </p:cNvPr>
                <p:cNvPicPr>
                  <a:picLocks noChangeArrowheads="1"/>
                </p:cNvPicPr>
                <p:nvPr/>
              </p:nvPicPr>
              <p:blipFill>
                <a:blip r:embed="rId10">
                  <a:extLst>
                    <a:ext uri="{28A0092B-C50C-407E-A947-70E740481C1C}">
                      <a14:useLocalDpi xmlns:a14="http://schemas.microsoft.com/office/drawing/2010/main" val="0"/>
                    </a:ext>
                  </a:extLst>
                </a:blip>
                <a:srcRect l="13116" t="28889" r="8055" b="20844"/>
                <a:stretch>
                  <a:fillRect/>
                </a:stretch>
              </p:blipFill>
              <p:spPr bwMode="auto">
                <a:xfrm>
                  <a:off x="2608446" y="3655314"/>
                  <a:ext cx="1260000" cy="288000"/>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pic>
          </p:grpSp>
        </p:grpSp>
        <p:grpSp>
          <p:nvGrpSpPr>
            <p:cNvPr id="17" name="组合 16">
              <a:extLst>
                <a:ext uri="{FF2B5EF4-FFF2-40B4-BE49-F238E27FC236}">
                  <a16:creationId xmlns:a16="http://schemas.microsoft.com/office/drawing/2014/main" id="{F6DC4264-5EBC-F9E0-9B2C-84501BF0A2D0}"/>
                </a:ext>
              </a:extLst>
            </p:cNvPr>
            <p:cNvGrpSpPr/>
            <p:nvPr/>
          </p:nvGrpSpPr>
          <p:grpSpPr>
            <a:xfrm>
              <a:off x="2678098" y="86453"/>
              <a:ext cx="2632246" cy="2536499"/>
              <a:chOff x="292883" y="2761441"/>
              <a:chExt cx="2632246" cy="2536499"/>
            </a:xfrm>
          </p:grpSpPr>
          <p:sp>
            <p:nvSpPr>
              <p:cNvPr id="7" name="文本框 6">
                <a:extLst>
                  <a:ext uri="{FF2B5EF4-FFF2-40B4-BE49-F238E27FC236}">
                    <a16:creationId xmlns:a16="http://schemas.microsoft.com/office/drawing/2014/main" id="{2616E0D6-E76F-02BD-FFEC-A4A4CB945151}"/>
                  </a:ext>
                </a:extLst>
              </p:cNvPr>
              <p:cNvSpPr txBox="1"/>
              <p:nvPr/>
            </p:nvSpPr>
            <p:spPr>
              <a:xfrm>
                <a:off x="906389" y="4867053"/>
                <a:ext cx="2018740" cy="430887"/>
              </a:xfrm>
              <a:prstGeom prst="rect">
                <a:avLst/>
              </a:prstGeom>
              <a:noFill/>
            </p:spPr>
            <p:txBody>
              <a:bodyPr wrap="square" rtlCol="0">
                <a:spAutoFit/>
              </a:bodyPr>
              <a:lstStyle/>
              <a:p>
                <a:pPr marL="228600" indent="-228600">
                  <a:buAutoNum type="arabicPlain" startAt="4"/>
                </a:pPr>
                <a:r>
                  <a:rPr lang="en-US" altLang="zh-CN" sz="1100" dirty="0">
                    <a:latin typeface="Arial" panose="020B0604020202020204" pitchFamily="34" charset="0"/>
                    <a:cs typeface="Arial" panose="020B0604020202020204" pitchFamily="34" charset="0"/>
                  </a:rPr>
                  <a:t>      5          6         7         8</a:t>
                </a:r>
              </a:p>
              <a:p>
                <a:r>
                  <a:rPr lang="en-US" altLang="zh-CN" sz="1100" dirty="0">
                    <a:latin typeface="Arial" panose="020B0604020202020204" pitchFamily="34" charset="0"/>
                    <a:cs typeface="Arial" panose="020B0604020202020204" pitchFamily="34" charset="0"/>
                  </a:rPr>
                  <a:t>                CCNB1</a:t>
                </a:r>
                <a:endParaRPr lang="zh-CN" altLang="en-US" sz="1100" dirty="0">
                  <a:latin typeface="Arial" panose="020B0604020202020204" pitchFamily="34" charset="0"/>
                  <a:cs typeface="Arial" panose="020B0604020202020204" pitchFamily="34" charset="0"/>
                </a:endParaRPr>
              </a:p>
            </p:txBody>
          </p:sp>
          <p:sp>
            <p:nvSpPr>
              <p:cNvPr id="8" name="文本框 7">
                <a:extLst>
                  <a:ext uri="{FF2B5EF4-FFF2-40B4-BE49-F238E27FC236}">
                    <a16:creationId xmlns:a16="http://schemas.microsoft.com/office/drawing/2014/main" id="{F8AFF710-3ED0-0414-B967-4B72AE64FBB7}"/>
                  </a:ext>
                </a:extLst>
              </p:cNvPr>
              <p:cNvSpPr txBox="1"/>
              <p:nvPr/>
            </p:nvSpPr>
            <p:spPr>
              <a:xfrm>
                <a:off x="496531" y="2943245"/>
                <a:ext cx="453087" cy="1785104"/>
              </a:xfrm>
              <a:prstGeom prst="rect">
                <a:avLst/>
              </a:prstGeom>
              <a:noFill/>
            </p:spPr>
            <p:txBody>
              <a:bodyPr wrap="square" rtlCol="0">
                <a:spAutoFit/>
              </a:bodyPr>
              <a:lstStyle/>
              <a:p>
                <a:r>
                  <a:rPr lang="en-US" altLang="zh-CN" sz="1100" dirty="0">
                    <a:latin typeface="Arial" panose="020B0604020202020204" pitchFamily="34" charset="0"/>
                    <a:cs typeface="Arial" panose="020B0604020202020204" pitchFamily="34" charset="0"/>
                  </a:rPr>
                  <a:t>5.5</a:t>
                </a:r>
              </a:p>
              <a:p>
                <a:endParaRPr lang="en-US" altLang="zh-CN" sz="1100" dirty="0">
                  <a:latin typeface="Arial" panose="020B0604020202020204" pitchFamily="34" charset="0"/>
                  <a:cs typeface="Arial" panose="020B0604020202020204" pitchFamily="34" charset="0"/>
                </a:endParaRPr>
              </a:p>
              <a:p>
                <a:endParaRPr lang="en-US" altLang="zh-CN" sz="1100" dirty="0">
                  <a:latin typeface="Arial" panose="020B0604020202020204" pitchFamily="34" charset="0"/>
                  <a:cs typeface="Arial" panose="020B0604020202020204" pitchFamily="34" charset="0"/>
                </a:endParaRPr>
              </a:p>
              <a:p>
                <a:r>
                  <a:rPr lang="en-US" altLang="zh-CN" sz="1100" dirty="0">
                    <a:latin typeface="Arial" panose="020B0604020202020204" pitchFamily="34" charset="0"/>
                    <a:cs typeface="Arial" panose="020B0604020202020204" pitchFamily="34" charset="0"/>
                  </a:rPr>
                  <a:t>5.0</a:t>
                </a:r>
              </a:p>
              <a:p>
                <a:endParaRPr lang="en-US" altLang="zh-CN" sz="1100" dirty="0">
                  <a:latin typeface="Arial" panose="020B0604020202020204" pitchFamily="34" charset="0"/>
                  <a:cs typeface="Arial" panose="020B0604020202020204" pitchFamily="34" charset="0"/>
                </a:endParaRPr>
              </a:p>
              <a:p>
                <a:endParaRPr lang="en-US" altLang="zh-CN" sz="1100" dirty="0">
                  <a:latin typeface="Arial" panose="020B0604020202020204" pitchFamily="34" charset="0"/>
                  <a:cs typeface="Arial" panose="020B0604020202020204" pitchFamily="34" charset="0"/>
                </a:endParaRPr>
              </a:p>
              <a:p>
                <a:r>
                  <a:rPr lang="en-US" altLang="zh-CN" sz="1100" dirty="0">
                    <a:latin typeface="Arial" panose="020B0604020202020204" pitchFamily="34" charset="0"/>
                    <a:cs typeface="Arial" panose="020B0604020202020204" pitchFamily="34" charset="0"/>
                  </a:rPr>
                  <a:t>4.5</a:t>
                </a:r>
              </a:p>
              <a:p>
                <a:endParaRPr lang="en-US" altLang="zh-CN" sz="1100" dirty="0">
                  <a:latin typeface="Arial" panose="020B0604020202020204" pitchFamily="34" charset="0"/>
                  <a:cs typeface="Arial" panose="020B0604020202020204" pitchFamily="34" charset="0"/>
                </a:endParaRPr>
              </a:p>
              <a:p>
                <a:endParaRPr lang="en-US" altLang="zh-CN" sz="1100" dirty="0">
                  <a:latin typeface="Arial" panose="020B0604020202020204" pitchFamily="34" charset="0"/>
                  <a:cs typeface="Arial" panose="020B0604020202020204" pitchFamily="34" charset="0"/>
                </a:endParaRPr>
              </a:p>
              <a:p>
                <a:r>
                  <a:rPr lang="en-US" altLang="zh-CN" sz="1100" dirty="0">
                    <a:latin typeface="Arial" panose="020B0604020202020204" pitchFamily="34" charset="0"/>
                    <a:cs typeface="Arial" panose="020B0604020202020204" pitchFamily="34" charset="0"/>
                  </a:rPr>
                  <a:t>4.0</a:t>
                </a:r>
                <a:endParaRPr lang="zh-CN" altLang="en-US" sz="1100" dirty="0">
                  <a:latin typeface="Arial" panose="020B0604020202020204" pitchFamily="34" charset="0"/>
                  <a:cs typeface="Arial" panose="020B0604020202020204" pitchFamily="34" charset="0"/>
                </a:endParaRPr>
              </a:p>
            </p:txBody>
          </p:sp>
          <p:sp>
            <p:nvSpPr>
              <p:cNvPr id="9" name="文本框 8">
                <a:extLst>
                  <a:ext uri="{FF2B5EF4-FFF2-40B4-BE49-F238E27FC236}">
                    <a16:creationId xmlns:a16="http://schemas.microsoft.com/office/drawing/2014/main" id="{181D9A65-995F-5F0F-AA34-51BFDFF4FFDA}"/>
                  </a:ext>
                </a:extLst>
              </p:cNvPr>
              <p:cNvSpPr txBox="1"/>
              <p:nvPr/>
            </p:nvSpPr>
            <p:spPr>
              <a:xfrm rot="16200000">
                <a:off x="88527" y="3704992"/>
                <a:ext cx="670321" cy="261610"/>
              </a:xfrm>
              <a:prstGeom prst="rect">
                <a:avLst/>
              </a:prstGeom>
              <a:noFill/>
            </p:spPr>
            <p:txBody>
              <a:bodyPr wrap="square" rtlCol="0">
                <a:spAutoFit/>
              </a:bodyPr>
              <a:lstStyle/>
              <a:p>
                <a:r>
                  <a:rPr lang="en-US" altLang="zh-CN" sz="1100" dirty="0">
                    <a:latin typeface="Arial" panose="020B0604020202020204" pitchFamily="34" charset="0"/>
                    <a:cs typeface="Arial" panose="020B0604020202020204" pitchFamily="34" charset="0"/>
                  </a:rPr>
                  <a:t>ACSL4</a:t>
                </a:r>
                <a:endParaRPr lang="zh-CN" altLang="en-US" sz="1100" dirty="0">
                  <a:latin typeface="Arial" panose="020B0604020202020204" pitchFamily="34" charset="0"/>
                  <a:cs typeface="Arial" panose="020B0604020202020204" pitchFamily="34" charset="0"/>
                </a:endParaRPr>
              </a:p>
            </p:txBody>
          </p:sp>
          <p:pic>
            <p:nvPicPr>
              <p:cNvPr id="12" name="图片 11">
                <a:extLst>
                  <a:ext uri="{FF2B5EF4-FFF2-40B4-BE49-F238E27FC236}">
                    <a16:creationId xmlns:a16="http://schemas.microsoft.com/office/drawing/2014/main" id="{70E2EFAA-0EBD-EDC7-9316-A1BC270872DB}"/>
                  </a:ext>
                </a:extLst>
              </p:cNvPr>
              <p:cNvPicPr>
                <a:picLocks noChangeAspect="1"/>
              </p:cNvPicPr>
              <p:nvPr/>
            </p:nvPicPr>
            <p:blipFill>
              <a:blip r:embed="rId11"/>
              <a:stretch>
                <a:fillRect/>
              </a:stretch>
            </p:blipFill>
            <p:spPr>
              <a:xfrm>
                <a:off x="800772" y="2761441"/>
                <a:ext cx="2124357" cy="2160000"/>
              </a:xfrm>
              <a:prstGeom prst="rect">
                <a:avLst/>
              </a:prstGeom>
            </p:spPr>
          </p:pic>
          <p:sp>
            <p:nvSpPr>
              <p:cNvPr id="6" name="文本框 5">
                <a:extLst>
                  <a:ext uri="{FF2B5EF4-FFF2-40B4-BE49-F238E27FC236}">
                    <a16:creationId xmlns:a16="http://schemas.microsoft.com/office/drawing/2014/main" id="{2CDC356E-88C5-E529-89FD-627423A0380F}"/>
                  </a:ext>
                </a:extLst>
              </p:cNvPr>
              <p:cNvSpPr txBox="1"/>
              <p:nvPr/>
            </p:nvSpPr>
            <p:spPr>
              <a:xfrm>
                <a:off x="1457509" y="2863650"/>
                <a:ext cx="1461906" cy="430887"/>
              </a:xfrm>
              <a:prstGeom prst="rect">
                <a:avLst/>
              </a:prstGeom>
              <a:noFill/>
            </p:spPr>
            <p:txBody>
              <a:bodyPr wrap="square" rtlCol="0">
                <a:spAutoFit/>
              </a:bodyPr>
              <a:lstStyle/>
              <a:p>
                <a:pPr algn="r"/>
                <a:r>
                  <a:rPr lang="en-US" altLang="zh-CN" sz="1100" dirty="0">
                    <a:latin typeface="Arial" panose="020B0604020202020204" pitchFamily="34" charset="0"/>
                    <a:cs typeface="Arial" panose="020B0604020202020204" pitchFamily="34" charset="0"/>
                  </a:rPr>
                  <a:t>P value = 3.11e-02</a:t>
                </a:r>
              </a:p>
              <a:p>
                <a:pPr algn="r"/>
                <a:r>
                  <a:rPr lang="en-US" altLang="zh-CN" sz="1100" dirty="0">
                    <a:latin typeface="Arial" panose="020B0604020202020204" pitchFamily="34" charset="0"/>
                    <a:cs typeface="Arial" panose="020B0604020202020204" pitchFamily="34" charset="0"/>
                  </a:rPr>
                  <a:t>R = -0.7333</a:t>
                </a:r>
                <a:endParaRPr lang="zh-CN" altLang="en-US" sz="1100" dirty="0">
                  <a:latin typeface="Arial" panose="020B0604020202020204" pitchFamily="34" charset="0"/>
                  <a:cs typeface="Arial" panose="020B0604020202020204" pitchFamily="34" charset="0"/>
                </a:endParaRPr>
              </a:p>
            </p:txBody>
          </p:sp>
        </p:grpSp>
        <p:grpSp>
          <p:nvGrpSpPr>
            <p:cNvPr id="20" name="组合 19">
              <a:extLst>
                <a:ext uri="{FF2B5EF4-FFF2-40B4-BE49-F238E27FC236}">
                  <a16:creationId xmlns:a16="http://schemas.microsoft.com/office/drawing/2014/main" id="{3E369FC8-075B-BB03-3A78-5DFF818EFC0B}"/>
                </a:ext>
              </a:extLst>
            </p:cNvPr>
            <p:cNvGrpSpPr/>
            <p:nvPr/>
          </p:nvGrpSpPr>
          <p:grpSpPr>
            <a:xfrm>
              <a:off x="-26609" y="107170"/>
              <a:ext cx="2670540" cy="2534178"/>
              <a:chOff x="4412663" y="3091524"/>
              <a:chExt cx="2670540" cy="2534178"/>
            </a:xfrm>
          </p:grpSpPr>
          <p:sp>
            <p:nvSpPr>
              <p:cNvPr id="13" name="文本框 12">
                <a:extLst>
                  <a:ext uri="{FF2B5EF4-FFF2-40B4-BE49-F238E27FC236}">
                    <a16:creationId xmlns:a16="http://schemas.microsoft.com/office/drawing/2014/main" id="{E1E7427F-DC04-4C9F-7B26-2F7410007829}"/>
                  </a:ext>
                </a:extLst>
              </p:cNvPr>
              <p:cNvSpPr txBox="1"/>
              <p:nvPr/>
            </p:nvSpPr>
            <p:spPr>
              <a:xfrm>
                <a:off x="5107329" y="5194815"/>
                <a:ext cx="1806410" cy="430887"/>
              </a:xfrm>
              <a:prstGeom prst="rect">
                <a:avLst/>
              </a:prstGeom>
              <a:noFill/>
            </p:spPr>
            <p:txBody>
              <a:bodyPr wrap="square" rtlCol="0">
                <a:spAutoFit/>
              </a:bodyPr>
              <a:lstStyle/>
              <a:p>
                <a:r>
                  <a:rPr lang="en-US" altLang="zh-CN" sz="1100" dirty="0">
                    <a:latin typeface="Arial" panose="020B0604020202020204" pitchFamily="34" charset="0"/>
                    <a:cs typeface="Arial" panose="020B0604020202020204" pitchFamily="34" charset="0"/>
                  </a:rPr>
                  <a:t>4.5       5.0        5.5        6</a:t>
                </a:r>
              </a:p>
              <a:p>
                <a:r>
                  <a:rPr lang="en-US" altLang="zh-CN" sz="1100" dirty="0">
                    <a:latin typeface="Arial" panose="020B0604020202020204" pitchFamily="34" charset="0"/>
                    <a:cs typeface="Arial" panose="020B0604020202020204" pitchFamily="34" charset="0"/>
                  </a:rPr>
                  <a:t>               DCBLD1</a:t>
                </a:r>
                <a:endParaRPr lang="zh-CN" altLang="en-US" sz="1100" dirty="0">
                  <a:latin typeface="Arial" panose="020B0604020202020204" pitchFamily="34" charset="0"/>
                  <a:cs typeface="Arial" panose="020B0604020202020204" pitchFamily="34" charset="0"/>
                </a:endParaRPr>
              </a:p>
            </p:txBody>
          </p:sp>
          <p:sp>
            <p:nvSpPr>
              <p:cNvPr id="15" name="文本框 14">
                <a:extLst>
                  <a:ext uri="{FF2B5EF4-FFF2-40B4-BE49-F238E27FC236}">
                    <a16:creationId xmlns:a16="http://schemas.microsoft.com/office/drawing/2014/main" id="{90EE7550-0D75-2C02-AD29-D874BC573AD2}"/>
                  </a:ext>
                </a:extLst>
              </p:cNvPr>
              <p:cNvSpPr txBox="1"/>
              <p:nvPr/>
            </p:nvSpPr>
            <p:spPr>
              <a:xfrm>
                <a:off x="4619759" y="3278972"/>
                <a:ext cx="453087" cy="1785104"/>
              </a:xfrm>
              <a:prstGeom prst="rect">
                <a:avLst/>
              </a:prstGeom>
              <a:noFill/>
            </p:spPr>
            <p:txBody>
              <a:bodyPr wrap="square" rtlCol="0">
                <a:spAutoFit/>
              </a:bodyPr>
              <a:lstStyle/>
              <a:p>
                <a:r>
                  <a:rPr lang="en-US" altLang="zh-CN" sz="1100" dirty="0">
                    <a:latin typeface="Arial" panose="020B0604020202020204" pitchFamily="34" charset="0"/>
                    <a:cs typeface="Arial" panose="020B0604020202020204" pitchFamily="34" charset="0"/>
                  </a:rPr>
                  <a:t>5.5</a:t>
                </a:r>
              </a:p>
              <a:p>
                <a:endParaRPr lang="en-US" altLang="zh-CN" sz="1100" dirty="0">
                  <a:latin typeface="Arial" panose="020B0604020202020204" pitchFamily="34" charset="0"/>
                  <a:cs typeface="Arial" panose="020B0604020202020204" pitchFamily="34" charset="0"/>
                </a:endParaRPr>
              </a:p>
              <a:p>
                <a:endParaRPr lang="en-US" altLang="zh-CN" sz="1100" dirty="0">
                  <a:latin typeface="Arial" panose="020B0604020202020204" pitchFamily="34" charset="0"/>
                  <a:cs typeface="Arial" panose="020B0604020202020204" pitchFamily="34" charset="0"/>
                </a:endParaRPr>
              </a:p>
              <a:p>
                <a:r>
                  <a:rPr lang="en-US" altLang="zh-CN" sz="1100" dirty="0">
                    <a:latin typeface="Arial" panose="020B0604020202020204" pitchFamily="34" charset="0"/>
                    <a:cs typeface="Arial" panose="020B0604020202020204" pitchFamily="34" charset="0"/>
                  </a:rPr>
                  <a:t>5.0</a:t>
                </a:r>
              </a:p>
              <a:p>
                <a:endParaRPr lang="en-US" altLang="zh-CN" sz="1100" dirty="0">
                  <a:latin typeface="Arial" panose="020B0604020202020204" pitchFamily="34" charset="0"/>
                  <a:cs typeface="Arial" panose="020B0604020202020204" pitchFamily="34" charset="0"/>
                </a:endParaRPr>
              </a:p>
              <a:p>
                <a:endParaRPr lang="en-US" altLang="zh-CN" sz="1100" dirty="0">
                  <a:latin typeface="Arial" panose="020B0604020202020204" pitchFamily="34" charset="0"/>
                  <a:cs typeface="Arial" panose="020B0604020202020204" pitchFamily="34" charset="0"/>
                </a:endParaRPr>
              </a:p>
              <a:p>
                <a:r>
                  <a:rPr lang="en-US" altLang="zh-CN" sz="1100" dirty="0">
                    <a:latin typeface="Arial" panose="020B0604020202020204" pitchFamily="34" charset="0"/>
                    <a:cs typeface="Arial" panose="020B0604020202020204" pitchFamily="34" charset="0"/>
                  </a:rPr>
                  <a:t>4.5</a:t>
                </a:r>
              </a:p>
              <a:p>
                <a:endParaRPr lang="en-US" altLang="zh-CN" sz="1100" dirty="0">
                  <a:latin typeface="Arial" panose="020B0604020202020204" pitchFamily="34" charset="0"/>
                  <a:cs typeface="Arial" panose="020B0604020202020204" pitchFamily="34" charset="0"/>
                </a:endParaRPr>
              </a:p>
              <a:p>
                <a:endParaRPr lang="en-US" altLang="zh-CN" sz="1100" dirty="0">
                  <a:latin typeface="Arial" panose="020B0604020202020204" pitchFamily="34" charset="0"/>
                  <a:cs typeface="Arial" panose="020B0604020202020204" pitchFamily="34" charset="0"/>
                </a:endParaRPr>
              </a:p>
              <a:p>
                <a:r>
                  <a:rPr lang="en-US" altLang="zh-CN" sz="1100" dirty="0">
                    <a:latin typeface="Arial" panose="020B0604020202020204" pitchFamily="34" charset="0"/>
                    <a:cs typeface="Arial" panose="020B0604020202020204" pitchFamily="34" charset="0"/>
                  </a:rPr>
                  <a:t>4.0</a:t>
                </a:r>
                <a:endParaRPr lang="zh-CN" altLang="en-US" sz="1100" dirty="0">
                  <a:latin typeface="Arial" panose="020B0604020202020204" pitchFamily="34" charset="0"/>
                  <a:cs typeface="Arial" panose="020B0604020202020204" pitchFamily="34" charset="0"/>
                </a:endParaRPr>
              </a:p>
            </p:txBody>
          </p:sp>
          <p:sp>
            <p:nvSpPr>
              <p:cNvPr id="16" name="文本框 15">
                <a:extLst>
                  <a:ext uri="{FF2B5EF4-FFF2-40B4-BE49-F238E27FC236}">
                    <a16:creationId xmlns:a16="http://schemas.microsoft.com/office/drawing/2014/main" id="{46DAD085-7D9C-5604-9EF2-D6CB5A13A5A2}"/>
                  </a:ext>
                </a:extLst>
              </p:cNvPr>
              <p:cNvSpPr txBox="1"/>
              <p:nvPr/>
            </p:nvSpPr>
            <p:spPr>
              <a:xfrm rot="16200000">
                <a:off x="4208307" y="4040718"/>
                <a:ext cx="670321" cy="261610"/>
              </a:xfrm>
              <a:prstGeom prst="rect">
                <a:avLst/>
              </a:prstGeom>
              <a:noFill/>
            </p:spPr>
            <p:txBody>
              <a:bodyPr wrap="square" rtlCol="0">
                <a:spAutoFit/>
              </a:bodyPr>
              <a:lstStyle/>
              <a:p>
                <a:r>
                  <a:rPr lang="en-US" altLang="zh-CN" sz="1100" dirty="0">
                    <a:latin typeface="Arial" panose="020B0604020202020204" pitchFamily="34" charset="0"/>
                    <a:cs typeface="Arial" panose="020B0604020202020204" pitchFamily="34" charset="0"/>
                  </a:rPr>
                  <a:t>ACSL4</a:t>
                </a:r>
                <a:endParaRPr lang="zh-CN" altLang="en-US" sz="1100" dirty="0">
                  <a:latin typeface="Arial" panose="020B0604020202020204" pitchFamily="34" charset="0"/>
                  <a:cs typeface="Arial" panose="020B0604020202020204" pitchFamily="34" charset="0"/>
                </a:endParaRPr>
              </a:p>
            </p:txBody>
          </p:sp>
          <p:grpSp>
            <p:nvGrpSpPr>
              <p:cNvPr id="19" name="组合 18">
                <a:extLst>
                  <a:ext uri="{FF2B5EF4-FFF2-40B4-BE49-F238E27FC236}">
                    <a16:creationId xmlns:a16="http://schemas.microsoft.com/office/drawing/2014/main" id="{0E06567F-53EA-3ED6-1EA9-024A4B990BAB}"/>
                  </a:ext>
                </a:extLst>
              </p:cNvPr>
              <p:cNvGrpSpPr>
                <a:grpSpLocks noChangeAspect="1"/>
              </p:cNvGrpSpPr>
              <p:nvPr/>
            </p:nvGrpSpPr>
            <p:grpSpPr>
              <a:xfrm>
                <a:off x="4926578" y="3091524"/>
                <a:ext cx="2156625" cy="2160000"/>
                <a:chOff x="3917243" y="2775975"/>
                <a:chExt cx="3378171" cy="3383458"/>
              </a:xfrm>
            </p:grpSpPr>
            <p:pic>
              <p:nvPicPr>
                <p:cNvPr id="5" name="图片 4">
                  <a:extLst>
                    <a:ext uri="{FF2B5EF4-FFF2-40B4-BE49-F238E27FC236}">
                      <a16:creationId xmlns:a16="http://schemas.microsoft.com/office/drawing/2014/main" id="{8E783F25-5A70-6934-3866-ED56B888021E}"/>
                    </a:ext>
                  </a:extLst>
                </p:cNvPr>
                <p:cNvPicPr>
                  <a:picLocks noChangeAspect="1"/>
                </p:cNvPicPr>
                <p:nvPr/>
              </p:nvPicPr>
              <p:blipFill>
                <a:blip r:embed="rId12"/>
                <a:srcRect l="6276" b="6015"/>
                <a:stretch>
                  <a:fillRect/>
                </a:stretch>
              </p:blipFill>
              <p:spPr>
                <a:xfrm>
                  <a:off x="3917243" y="2775975"/>
                  <a:ext cx="3378171" cy="3383458"/>
                </a:xfrm>
                <a:prstGeom prst="rect">
                  <a:avLst/>
                </a:prstGeom>
              </p:spPr>
            </p:pic>
            <p:sp>
              <p:nvSpPr>
                <p:cNvPr id="18" name="矩形 17">
                  <a:extLst>
                    <a:ext uri="{FF2B5EF4-FFF2-40B4-BE49-F238E27FC236}">
                      <a16:creationId xmlns:a16="http://schemas.microsoft.com/office/drawing/2014/main" id="{F74BFDD4-1045-2C8D-7EE3-83CEAD2E7A36}"/>
                    </a:ext>
                  </a:extLst>
                </p:cNvPr>
                <p:cNvSpPr/>
                <p:nvPr/>
              </p:nvSpPr>
              <p:spPr>
                <a:xfrm>
                  <a:off x="5962325" y="3124885"/>
                  <a:ext cx="1168400" cy="355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3">
                <a:extLst>
                  <a:ext uri="{FF2B5EF4-FFF2-40B4-BE49-F238E27FC236}">
                    <a16:creationId xmlns:a16="http://schemas.microsoft.com/office/drawing/2014/main" id="{57D9238E-DDC6-E917-6661-FFF9BBE449A4}"/>
                  </a:ext>
                </a:extLst>
              </p:cNvPr>
              <p:cNvSpPr txBox="1"/>
              <p:nvPr/>
            </p:nvSpPr>
            <p:spPr>
              <a:xfrm>
                <a:off x="5574909" y="3110396"/>
                <a:ext cx="1461906" cy="430887"/>
              </a:xfrm>
              <a:prstGeom prst="rect">
                <a:avLst/>
              </a:prstGeom>
              <a:noFill/>
            </p:spPr>
            <p:txBody>
              <a:bodyPr wrap="square" rtlCol="0">
                <a:spAutoFit/>
              </a:bodyPr>
              <a:lstStyle/>
              <a:p>
                <a:pPr algn="r"/>
                <a:r>
                  <a:rPr lang="en-US" altLang="zh-CN" sz="1100" dirty="0">
                    <a:latin typeface="Arial" panose="020B0604020202020204" pitchFamily="34" charset="0"/>
                    <a:cs typeface="Arial" panose="020B0604020202020204" pitchFamily="34" charset="0"/>
                  </a:rPr>
                  <a:t>P value = 4.33e-02</a:t>
                </a:r>
              </a:p>
              <a:p>
                <a:pPr algn="r"/>
                <a:r>
                  <a:rPr lang="en-US" altLang="zh-CN" sz="1100" dirty="0">
                    <a:latin typeface="Arial" panose="020B0604020202020204" pitchFamily="34" charset="0"/>
                    <a:cs typeface="Arial" panose="020B0604020202020204" pitchFamily="34" charset="0"/>
                  </a:rPr>
                  <a:t>R = -0.7000</a:t>
                </a:r>
                <a:endParaRPr lang="zh-CN" altLang="en-US" sz="1100" dirty="0">
                  <a:latin typeface="Arial" panose="020B0604020202020204" pitchFamily="34" charset="0"/>
                  <a:cs typeface="Arial" panose="020B0604020202020204" pitchFamily="34" charset="0"/>
                </a:endParaRPr>
              </a:p>
            </p:txBody>
          </p:sp>
        </p:grpSp>
        <p:grpSp>
          <p:nvGrpSpPr>
            <p:cNvPr id="21" name="组合 20">
              <a:extLst>
                <a:ext uri="{FF2B5EF4-FFF2-40B4-BE49-F238E27FC236}">
                  <a16:creationId xmlns:a16="http://schemas.microsoft.com/office/drawing/2014/main" id="{4D903E34-4C89-BD19-2793-B0AB98F8F17D}"/>
                </a:ext>
              </a:extLst>
            </p:cNvPr>
            <p:cNvGrpSpPr/>
            <p:nvPr/>
          </p:nvGrpSpPr>
          <p:grpSpPr>
            <a:xfrm>
              <a:off x="9253039" y="252020"/>
              <a:ext cx="4298207" cy="2156212"/>
              <a:chOff x="266180" y="275965"/>
              <a:chExt cx="4298207" cy="2156212"/>
            </a:xfrm>
          </p:grpSpPr>
          <p:sp>
            <p:nvSpPr>
              <p:cNvPr id="22" name="文本框 10">
                <a:extLst>
                  <a:ext uri="{FF2B5EF4-FFF2-40B4-BE49-F238E27FC236}">
                    <a16:creationId xmlns:a16="http://schemas.microsoft.com/office/drawing/2014/main" id="{72131093-8F69-578C-78A1-CBD9ED51392E}"/>
                  </a:ext>
                </a:extLst>
              </p:cNvPr>
              <p:cNvSpPr txBox="1">
                <a:spLocks noChangeArrowheads="1"/>
              </p:cNvSpPr>
              <p:nvPr/>
            </p:nvSpPr>
            <p:spPr bwMode="auto">
              <a:xfrm>
                <a:off x="1093270" y="275965"/>
                <a:ext cx="58541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r>
                  <a:rPr lang="en-US" altLang="zh-CN" sz="1200" dirty="0" err="1"/>
                  <a:t>shCtrl</a:t>
                </a:r>
                <a:endParaRPr lang="en-US" altLang="zh-CN" sz="1200" dirty="0"/>
              </a:p>
            </p:txBody>
          </p:sp>
          <p:sp>
            <p:nvSpPr>
              <p:cNvPr id="23" name="文本框 11">
                <a:extLst>
                  <a:ext uri="{FF2B5EF4-FFF2-40B4-BE49-F238E27FC236}">
                    <a16:creationId xmlns:a16="http://schemas.microsoft.com/office/drawing/2014/main" id="{295929A1-8AA9-131A-B257-E37838C5FE40}"/>
                  </a:ext>
                </a:extLst>
              </p:cNvPr>
              <p:cNvSpPr txBox="1">
                <a:spLocks noChangeArrowheads="1"/>
              </p:cNvSpPr>
              <p:nvPr/>
            </p:nvSpPr>
            <p:spPr bwMode="auto">
              <a:xfrm>
                <a:off x="1622451" y="275965"/>
                <a:ext cx="8659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pPr eaLnBrk="0" hangingPunct="0"/>
                <a:r>
                  <a:rPr lang="en-US" altLang="zh-CN" sz="1200"/>
                  <a:t>shCCNB1</a:t>
                </a:r>
              </a:p>
            </p:txBody>
          </p:sp>
          <p:sp>
            <p:nvSpPr>
              <p:cNvPr id="24" name="文本框 16">
                <a:extLst>
                  <a:ext uri="{FF2B5EF4-FFF2-40B4-BE49-F238E27FC236}">
                    <a16:creationId xmlns:a16="http://schemas.microsoft.com/office/drawing/2014/main" id="{CC84C4C8-D30E-4AB0-72DB-67A6952078CC}"/>
                  </a:ext>
                </a:extLst>
              </p:cNvPr>
              <p:cNvSpPr txBox="1">
                <a:spLocks noChangeArrowheads="1"/>
              </p:cNvSpPr>
              <p:nvPr/>
            </p:nvSpPr>
            <p:spPr bwMode="auto">
              <a:xfrm>
                <a:off x="487074" y="854865"/>
                <a:ext cx="6490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pPr algn="r"/>
                <a:r>
                  <a:rPr lang="en-US" altLang="zh-CN" sz="1200" dirty="0"/>
                  <a:t>GPX4</a:t>
                </a:r>
              </a:p>
            </p:txBody>
          </p:sp>
          <p:sp>
            <p:nvSpPr>
              <p:cNvPr id="25" name="文本框 16">
                <a:extLst>
                  <a:ext uri="{FF2B5EF4-FFF2-40B4-BE49-F238E27FC236}">
                    <a16:creationId xmlns:a16="http://schemas.microsoft.com/office/drawing/2014/main" id="{83264465-943F-29EB-F7CE-142D951DC3D8}"/>
                  </a:ext>
                </a:extLst>
              </p:cNvPr>
              <p:cNvSpPr txBox="1">
                <a:spLocks noChangeArrowheads="1"/>
              </p:cNvSpPr>
              <p:nvPr/>
            </p:nvSpPr>
            <p:spPr bwMode="auto">
              <a:xfrm>
                <a:off x="266180" y="1178604"/>
                <a:ext cx="869950"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pPr algn="r"/>
                <a:r>
                  <a:rPr lang="en-US" altLang="zh-CN" sz="1200" dirty="0"/>
                  <a:t>SLC7A11</a:t>
                </a:r>
              </a:p>
            </p:txBody>
          </p:sp>
          <p:sp>
            <p:nvSpPr>
              <p:cNvPr id="26" name="文本框 16">
                <a:extLst>
                  <a:ext uri="{FF2B5EF4-FFF2-40B4-BE49-F238E27FC236}">
                    <a16:creationId xmlns:a16="http://schemas.microsoft.com/office/drawing/2014/main" id="{6E00E96C-CE67-0F50-15F5-4C9C7F0AABA5}"/>
                  </a:ext>
                </a:extLst>
              </p:cNvPr>
              <p:cNvSpPr txBox="1">
                <a:spLocks noChangeArrowheads="1"/>
              </p:cNvSpPr>
              <p:nvPr/>
            </p:nvSpPr>
            <p:spPr bwMode="auto">
              <a:xfrm>
                <a:off x="415155" y="1533892"/>
                <a:ext cx="7209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pPr algn="r"/>
                <a:r>
                  <a:rPr lang="en-US" altLang="zh-CN" sz="1200" dirty="0"/>
                  <a:t>ACSL4</a:t>
                </a:r>
              </a:p>
            </p:txBody>
          </p:sp>
          <p:sp>
            <p:nvSpPr>
              <p:cNvPr id="27" name="文本框 16">
                <a:extLst>
                  <a:ext uri="{FF2B5EF4-FFF2-40B4-BE49-F238E27FC236}">
                    <a16:creationId xmlns:a16="http://schemas.microsoft.com/office/drawing/2014/main" id="{95A8AF24-35A7-FF68-BD2D-DC7B2F859C43}"/>
                  </a:ext>
                </a:extLst>
              </p:cNvPr>
              <p:cNvSpPr txBox="1">
                <a:spLocks noChangeArrowheads="1"/>
              </p:cNvSpPr>
              <p:nvPr/>
            </p:nvSpPr>
            <p:spPr bwMode="auto">
              <a:xfrm>
                <a:off x="306991" y="1898727"/>
                <a:ext cx="82913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pPr algn="r"/>
                <a:r>
                  <a:rPr lang="en-US" altLang="zh-CN" sz="1200" dirty="0"/>
                  <a:t>GAPDH</a:t>
                </a:r>
              </a:p>
            </p:txBody>
          </p:sp>
          <p:pic>
            <p:nvPicPr>
              <p:cNvPr id="28" name="图片 27">
                <a:extLst>
                  <a:ext uri="{FF2B5EF4-FFF2-40B4-BE49-F238E27FC236}">
                    <a16:creationId xmlns:a16="http://schemas.microsoft.com/office/drawing/2014/main" id="{F014898A-24D7-9427-9D82-5798DB853D9C}"/>
                  </a:ext>
                </a:extLst>
              </p:cNvPr>
              <p:cNvPicPr>
                <a:picLocks noChangeArrowheads="1"/>
              </p:cNvPicPr>
              <p:nvPr/>
            </p:nvPicPr>
            <p:blipFill>
              <a:blip r:embed="rId13">
                <a:extLst>
                  <a:ext uri="{28A0092B-C50C-407E-A947-70E740481C1C}">
                    <a14:useLocalDpi xmlns:a14="http://schemas.microsoft.com/office/drawing/2010/main" val="0"/>
                  </a:ext>
                </a:extLst>
              </a:blip>
              <a:srcRect l="8914" t="5923" r="4591"/>
              <a:stretch>
                <a:fillRect/>
              </a:stretch>
            </p:blipFill>
            <p:spPr bwMode="auto">
              <a:xfrm>
                <a:off x="1093270" y="1526961"/>
                <a:ext cx="1260000" cy="288000"/>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pic>
          <p:pic>
            <p:nvPicPr>
              <p:cNvPr id="59" name="图片 58">
                <a:extLst>
                  <a:ext uri="{FF2B5EF4-FFF2-40B4-BE49-F238E27FC236}">
                    <a16:creationId xmlns:a16="http://schemas.microsoft.com/office/drawing/2014/main" id="{FA885AC7-586D-53A2-D171-826C9EEA38CC}"/>
                  </a:ext>
                </a:extLst>
              </p:cNvPr>
              <p:cNvPicPr>
                <a:picLocks noChangeArrowheads="1"/>
              </p:cNvPicPr>
              <p:nvPr/>
            </p:nvPicPr>
            <p:blipFill>
              <a:blip r:embed="rId14" cstate="print">
                <a:extLst>
                  <a:ext uri="{28A0092B-C50C-407E-A947-70E740481C1C}">
                    <a14:useLocalDpi xmlns:a14="http://schemas.microsoft.com/office/drawing/2010/main" val="0"/>
                  </a:ext>
                </a:extLst>
              </a:blip>
              <a:srcRect b="14793"/>
              <a:stretch>
                <a:fillRect/>
              </a:stretch>
            </p:blipFill>
            <p:spPr bwMode="auto">
              <a:xfrm>
                <a:off x="1093270" y="819325"/>
                <a:ext cx="1260000" cy="288000"/>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pic>
          <p:pic>
            <p:nvPicPr>
              <p:cNvPr id="60" name="图片 59">
                <a:extLst>
                  <a:ext uri="{FF2B5EF4-FFF2-40B4-BE49-F238E27FC236}">
                    <a16:creationId xmlns:a16="http://schemas.microsoft.com/office/drawing/2014/main" id="{8C197252-4E5A-8B26-8A24-A34CAC0A4287}"/>
                  </a:ext>
                </a:extLst>
              </p:cNvPr>
              <p:cNvPicPr>
                <a:picLocks noChangeArrowheads="1"/>
              </p:cNvPicPr>
              <p:nvPr/>
            </p:nvPicPr>
            <p:blipFill>
              <a:blip r:embed="rId15">
                <a:extLst>
                  <a:ext uri="{28A0092B-C50C-407E-A947-70E740481C1C}">
                    <a14:useLocalDpi xmlns:a14="http://schemas.microsoft.com/office/drawing/2010/main" val="0"/>
                  </a:ext>
                </a:extLst>
              </a:blip>
              <a:srcRect t="18010" b="12007"/>
              <a:stretch>
                <a:fillRect/>
              </a:stretch>
            </p:blipFill>
            <p:spPr bwMode="auto">
              <a:xfrm>
                <a:off x="1093270" y="1173143"/>
                <a:ext cx="1260000" cy="288000"/>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pic>
          <p:pic>
            <p:nvPicPr>
              <p:cNvPr id="61" name="图片 60">
                <a:extLst>
                  <a:ext uri="{FF2B5EF4-FFF2-40B4-BE49-F238E27FC236}">
                    <a16:creationId xmlns:a16="http://schemas.microsoft.com/office/drawing/2014/main" id="{0A75190A-A7DB-763E-D6BB-1390B04BCC52}"/>
                  </a:ext>
                </a:extLst>
              </p:cNvPr>
              <p:cNvPicPr>
                <a:picLocks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93270" y="1880780"/>
                <a:ext cx="1260000" cy="288000"/>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pic>
          <p:sp>
            <p:nvSpPr>
              <p:cNvPr id="62" name="文本框 16">
                <a:extLst>
                  <a:ext uri="{FF2B5EF4-FFF2-40B4-BE49-F238E27FC236}">
                    <a16:creationId xmlns:a16="http://schemas.microsoft.com/office/drawing/2014/main" id="{0EC0AD59-CACD-A630-743A-66BCE9FC7C8A}"/>
                  </a:ext>
                </a:extLst>
              </p:cNvPr>
              <p:cNvSpPr txBox="1">
                <a:spLocks noChangeArrowheads="1"/>
              </p:cNvSpPr>
              <p:nvPr/>
            </p:nvSpPr>
            <p:spPr bwMode="auto">
              <a:xfrm>
                <a:off x="2486862" y="2144177"/>
                <a:ext cx="11972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pPr algn="r"/>
                <a:r>
                  <a:rPr lang="en-US" altLang="zh-CN" sz="1200" b="1" dirty="0"/>
                  <a:t>MDA-MB-231</a:t>
                </a:r>
              </a:p>
            </p:txBody>
          </p:sp>
          <p:sp>
            <p:nvSpPr>
              <p:cNvPr id="63" name="文本框 16">
                <a:extLst>
                  <a:ext uri="{FF2B5EF4-FFF2-40B4-BE49-F238E27FC236}">
                    <a16:creationId xmlns:a16="http://schemas.microsoft.com/office/drawing/2014/main" id="{02D3B41D-B0FF-6BA0-A8D0-016A34850964}"/>
                  </a:ext>
                </a:extLst>
              </p:cNvPr>
              <p:cNvSpPr txBox="1">
                <a:spLocks noChangeArrowheads="1"/>
              </p:cNvSpPr>
              <p:nvPr/>
            </p:nvSpPr>
            <p:spPr bwMode="auto">
              <a:xfrm>
                <a:off x="1356920" y="2155178"/>
                <a:ext cx="7391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pPr algn="r"/>
                <a:r>
                  <a:rPr lang="en-US" altLang="zh-CN" sz="1200" b="1" dirty="0"/>
                  <a:t>BT-549</a:t>
                </a:r>
              </a:p>
            </p:txBody>
          </p:sp>
          <p:sp>
            <p:nvSpPr>
              <p:cNvPr id="64" name="文本框 16">
                <a:extLst>
                  <a:ext uri="{FF2B5EF4-FFF2-40B4-BE49-F238E27FC236}">
                    <a16:creationId xmlns:a16="http://schemas.microsoft.com/office/drawing/2014/main" id="{C96FF8A6-556E-E051-4BB1-D8F3F208D1F7}"/>
                  </a:ext>
                </a:extLst>
              </p:cNvPr>
              <p:cNvSpPr txBox="1">
                <a:spLocks noChangeArrowheads="1"/>
              </p:cNvSpPr>
              <p:nvPr/>
            </p:nvSpPr>
            <p:spPr bwMode="auto">
              <a:xfrm>
                <a:off x="3709838" y="806994"/>
                <a:ext cx="85454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r>
                  <a:rPr lang="en-US" altLang="zh-CN" sz="1200"/>
                  <a:t>22 KDa</a:t>
                </a:r>
              </a:p>
            </p:txBody>
          </p:sp>
          <p:sp>
            <p:nvSpPr>
              <p:cNvPr id="65" name="文本框 16">
                <a:extLst>
                  <a:ext uri="{FF2B5EF4-FFF2-40B4-BE49-F238E27FC236}">
                    <a16:creationId xmlns:a16="http://schemas.microsoft.com/office/drawing/2014/main" id="{A1E30F9B-4F3E-AC19-62BA-5636F36236AB}"/>
                  </a:ext>
                </a:extLst>
              </p:cNvPr>
              <p:cNvSpPr txBox="1">
                <a:spLocks noChangeArrowheads="1"/>
              </p:cNvSpPr>
              <p:nvPr/>
            </p:nvSpPr>
            <p:spPr bwMode="auto">
              <a:xfrm>
                <a:off x="3709838" y="1183145"/>
                <a:ext cx="85454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r>
                  <a:rPr lang="en-US" altLang="zh-CN" sz="1200"/>
                  <a:t>55 KDa</a:t>
                </a:r>
              </a:p>
            </p:txBody>
          </p:sp>
          <p:sp>
            <p:nvSpPr>
              <p:cNvPr id="66" name="文本框 16">
                <a:extLst>
                  <a:ext uri="{FF2B5EF4-FFF2-40B4-BE49-F238E27FC236}">
                    <a16:creationId xmlns:a16="http://schemas.microsoft.com/office/drawing/2014/main" id="{72604561-4296-7B0E-CC96-E69FB7110F05}"/>
                  </a:ext>
                </a:extLst>
              </p:cNvPr>
              <p:cNvSpPr txBox="1">
                <a:spLocks noChangeArrowheads="1"/>
              </p:cNvSpPr>
              <p:nvPr/>
            </p:nvSpPr>
            <p:spPr bwMode="auto">
              <a:xfrm>
                <a:off x="3709838" y="1538748"/>
                <a:ext cx="85454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r>
                  <a:rPr lang="en-US" altLang="zh-CN" sz="1200"/>
                  <a:t>79 KDa</a:t>
                </a:r>
              </a:p>
            </p:txBody>
          </p:sp>
          <p:sp>
            <p:nvSpPr>
              <p:cNvPr id="67" name="文本框 16">
                <a:extLst>
                  <a:ext uri="{FF2B5EF4-FFF2-40B4-BE49-F238E27FC236}">
                    <a16:creationId xmlns:a16="http://schemas.microsoft.com/office/drawing/2014/main" id="{22324223-2768-247E-5DA6-DD27DB7B19A3}"/>
                  </a:ext>
                </a:extLst>
              </p:cNvPr>
              <p:cNvSpPr txBox="1">
                <a:spLocks noChangeArrowheads="1"/>
              </p:cNvSpPr>
              <p:nvPr/>
            </p:nvSpPr>
            <p:spPr bwMode="auto">
              <a:xfrm>
                <a:off x="3709838" y="1904626"/>
                <a:ext cx="85454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r>
                  <a:rPr lang="en-US" altLang="zh-CN" sz="1200"/>
                  <a:t>36 KDa</a:t>
                </a:r>
              </a:p>
            </p:txBody>
          </p:sp>
          <p:pic>
            <p:nvPicPr>
              <p:cNvPr id="68" name="图片 67">
                <a:extLst>
                  <a:ext uri="{FF2B5EF4-FFF2-40B4-BE49-F238E27FC236}">
                    <a16:creationId xmlns:a16="http://schemas.microsoft.com/office/drawing/2014/main" id="{A8EE0CA9-E876-D4E3-5BC7-965A9A93A02A}"/>
                  </a:ext>
                </a:extLst>
              </p:cNvPr>
              <p:cNvPicPr>
                <a:picLocks noChangeArrowheads="1"/>
              </p:cNvPicPr>
              <p:nvPr/>
            </p:nvPicPr>
            <p:blipFill>
              <a:blip r:embed="rId17">
                <a:extLst>
                  <a:ext uri="{28A0092B-C50C-407E-A947-70E740481C1C}">
                    <a14:useLocalDpi xmlns:a14="http://schemas.microsoft.com/office/drawing/2010/main" val="0"/>
                  </a:ext>
                </a:extLst>
              </a:blip>
              <a:srcRect t="15201" r="9508" b="20212"/>
              <a:stretch>
                <a:fillRect/>
              </a:stretch>
            </p:blipFill>
            <p:spPr bwMode="auto">
              <a:xfrm>
                <a:off x="2486688" y="819325"/>
                <a:ext cx="1260000" cy="288000"/>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pic>
          <p:pic>
            <p:nvPicPr>
              <p:cNvPr id="69" name="图片 68">
                <a:extLst>
                  <a:ext uri="{FF2B5EF4-FFF2-40B4-BE49-F238E27FC236}">
                    <a16:creationId xmlns:a16="http://schemas.microsoft.com/office/drawing/2014/main" id="{EF05D6E4-A902-2639-391D-F6D20AFCB2CF}"/>
                  </a:ext>
                </a:extLst>
              </p:cNvPr>
              <p:cNvPicPr>
                <a:picLocks noChangeArrowheads="1"/>
              </p:cNvPicPr>
              <p:nvPr/>
            </p:nvPicPr>
            <p:blipFill>
              <a:blip r:embed="rId18">
                <a:extLst>
                  <a:ext uri="{28A0092B-C50C-407E-A947-70E740481C1C}">
                    <a14:useLocalDpi xmlns:a14="http://schemas.microsoft.com/office/drawing/2010/main" val="0"/>
                  </a:ext>
                </a:extLst>
              </a:blip>
              <a:srcRect t="6871" r="7086" b="23267"/>
              <a:stretch>
                <a:fillRect/>
              </a:stretch>
            </p:blipFill>
            <p:spPr bwMode="auto">
              <a:xfrm>
                <a:off x="2486688" y="1173143"/>
                <a:ext cx="1260000" cy="288000"/>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pic>
          <p:pic>
            <p:nvPicPr>
              <p:cNvPr id="70" name="图片 69">
                <a:extLst>
                  <a:ext uri="{FF2B5EF4-FFF2-40B4-BE49-F238E27FC236}">
                    <a16:creationId xmlns:a16="http://schemas.microsoft.com/office/drawing/2014/main" id="{0FD9BB93-CE4B-603D-E912-3D7EEAE8D954}"/>
                  </a:ext>
                </a:extLst>
              </p:cNvPr>
              <p:cNvPicPr>
                <a:picLocks noChangeArrowheads="1"/>
              </p:cNvPicPr>
              <p:nvPr/>
            </p:nvPicPr>
            <p:blipFill>
              <a:blip r:embed="rId19">
                <a:extLst>
                  <a:ext uri="{28A0092B-C50C-407E-A947-70E740481C1C}">
                    <a14:useLocalDpi xmlns:a14="http://schemas.microsoft.com/office/drawing/2010/main" val="0"/>
                  </a:ext>
                </a:extLst>
              </a:blip>
              <a:srcRect r="5423"/>
              <a:stretch>
                <a:fillRect/>
              </a:stretch>
            </p:blipFill>
            <p:spPr bwMode="auto">
              <a:xfrm>
                <a:off x="2486688" y="1526961"/>
                <a:ext cx="1260000" cy="288000"/>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pic>
          <p:pic>
            <p:nvPicPr>
              <p:cNvPr id="71" name="图片 70">
                <a:extLst>
                  <a:ext uri="{FF2B5EF4-FFF2-40B4-BE49-F238E27FC236}">
                    <a16:creationId xmlns:a16="http://schemas.microsoft.com/office/drawing/2014/main" id="{467D4825-FB24-30FC-4358-1FCEF7547595}"/>
                  </a:ext>
                </a:extLst>
              </p:cNvPr>
              <p:cNvPicPr>
                <a:picLocks noChangeArrowheads="1"/>
              </p:cNvPicPr>
              <p:nvPr/>
            </p:nvPicPr>
            <p:blipFill>
              <a:blip r:embed="rId20" cstate="print">
                <a:extLst>
                  <a:ext uri="{28A0092B-C50C-407E-A947-70E740481C1C}">
                    <a14:useLocalDpi xmlns:a14="http://schemas.microsoft.com/office/drawing/2010/main" val="0"/>
                  </a:ext>
                </a:extLst>
              </a:blip>
              <a:srcRect r="5444" b="13876"/>
              <a:stretch>
                <a:fillRect/>
              </a:stretch>
            </p:blipFill>
            <p:spPr bwMode="auto">
              <a:xfrm>
                <a:off x="2486688" y="1880780"/>
                <a:ext cx="1260000" cy="288000"/>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pic>
          <p:sp>
            <p:nvSpPr>
              <p:cNvPr id="72" name="文本框 10">
                <a:extLst>
                  <a:ext uri="{FF2B5EF4-FFF2-40B4-BE49-F238E27FC236}">
                    <a16:creationId xmlns:a16="http://schemas.microsoft.com/office/drawing/2014/main" id="{4FE9D05D-5270-FFCF-9715-17D737D35A18}"/>
                  </a:ext>
                </a:extLst>
              </p:cNvPr>
              <p:cNvSpPr txBox="1">
                <a:spLocks noChangeArrowheads="1"/>
              </p:cNvSpPr>
              <p:nvPr/>
            </p:nvSpPr>
            <p:spPr bwMode="auto">
              <a:xfrm>
                <a:off x="2469227" y="275965"/>
                <a:ext cx="58541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r>
                  <a:rPr lang="en-US" altLang="zh-CN" sz="1200" dirty="0" err="1"/>
                  <a:t>shCtrl</a:t>
                </a:r>
                <a:endParaRPr lang="en-US" altLang="zh-CN" sz="1200" dirty="0"/>
              </a:p>
            </p:txBody>
          </p:sp>
          <p:sp>
            <p:nvSpPr>
              <p:cNvPr id="73" name="文本框 11">
                <a:extLst>
                  <a:ext uri="{FF2B5EF4-FFF2-40B4-BE49-F238E27FC236}">
                    <a16:creationId xmlns:a16="http://schemas.microsoft.com/office/drawing/2014/main" id="{ECA8505A-B908-E28F-038E-B27F71164044}"/>
                  </a:ext>
                </a:extLst>
              </p:cNvPr>
              <p:cNvSpPr txBox="1">
                <a:spLocks noChangeArrowheads="1"/>
              </p:cNvSpPr>
              <p:nvPr/>
            </p:nvSpPr>
            <p:spPr bwMode="auto">
              <a:xfrm>
                <a:off x="2998408" y="275965"/>
                <a:ext cx="8659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pPr eaLnBrk="0" hangingPunct="0"/>
                <a:r>
                  <a:rPr lang="en-US" altLang="zh-CN" sz="1200"/>
                  <a:t>shCCNB1</a:t>
                </a:r>
              </a:p>
            </p:txBody>
          </p:sp>
          <p:pic>
            <p:nvPicPr>
              <p:cNvPr id="74" name="图片 73">
                <a:extLst>
                  <a:ext uri="{FF2B5EF4-FFF2-40B4-BE49-F238E27FC236}">
                    <a16:creationId xmlns:a16="http://schemas.microsoft.com/office/drawing/2014/main" id="{5C5C4DC3-DC23-7280-7359-3E07C3BB2E2F}"/>
                  </a:ext>
                </a:extLst>
              </p:cNvPr>
              <p:cNvPicPr>
                <a:picLocks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93270" y="491830"/>
                <a:ext cx="1260000" cy="288000"/>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pic>
          <p:sp>
            <p:nvSpPr>
              <p:cNvPr id="75" name="文本框 16">
                <a:extLst>
                  <a:ext uri="{FF2B5EF4-FFF2-40B4-BE49-F238E27FC236}">
                    <a16:creationId xmlns:a16="http://schemas.microsoft.com/office/drawing/2014/main" id="{132250BB-8A00-EB01-52CD-D07583E8539D}"/>
                  </a:ext>
                </a:extLst>
              </p:cNvPr>
              <p:cNvSpPr txBox="1">
                <a:spLocks noChangeArrowheads="1"/>
              </p:cNvSpPr>
              <p:nvPr/>
            </p:nvSpPr>
            <p:spPr bwMode="auto">
              <a:xfrm>
                <a:off x="343717" y="520852"/>
                <a:ext cx="79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pPr algn="r"/>
                <a:r>
                  <a:rPr lang="en-US" altLang="zh-CN" sz="1200"/>
                  <a:t>CCNB1</a:t>
                </a:r>
              </a:p>
            </p:txBody>
          </p:sp>
          <p:pic>
            <p:nvPicPr>
              <p:cNvPr id="76" name="图片 75">
                <a:extLst>
                  <a:ext uri="{FF2B5EF4-FFF2-40B4-BE49-F238E27FC236}">
                    <a16:creationId xmlns:a16="http://schemas.microsoft.com/office/drawing/2014/main" id="{F2A158EE-0C1D-FF7A-2165-2985C7DC757F}"/>
                  </a:ext>
                </a:extLst>
              </p:cNvPr>
              <p:cNvPicPr>
                <a:picLocks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486688" y="491830"/>
                <a:ext cx="1260000" cy="288000"/>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pic>
          <p:sp>
            <p:nvSpPr>
              <p:cNvPr id="77" name="文本框 16">
                <a:extLst>
                  <a:ext uri="{FF2B5EF4-FFF2-40B4-BE49-F238E27FC236}">
                    <a16:creationId xmlns:a16="http://schemas.microsoft.com/office/drawing/2014/main" id="{5D8B7A4A-5EFC-7BAE-76E2-089F198D5D69}"/>
                  </a:ext>
                </a:extLst>
              </p:cNvPr>
              <p:cNvSpPr txBox="1">
                <a:spLocks noChangeArrowheads="1"/>
              </p:cNvSpPr>
              <p:nvPr/>
            </p:nvSpPr>
            <p:spPr bwMode="auto">
              <a:xfrm>
                <a:off x="3709838" y="528399"/>
                <a:ext cx="792413"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9pPr>
              </a:lstStyle>
              <a:p>
                <a:pPr eaLnBrk="1" hangingPunct="1"/>
                <a:r>
                  <a:rPr lang="en-US" altLang="zh-CN" sz="1200"/>
                  <a:t>60 KDa</a:t>
                </a:r>
              </a:p>
            </p:txBody>
          </p:sp>
        </p:grpSp>
        <p:graphicFrame>
          <p:nvGraphicFramePr>
            <p:cNvPr id="78" name="对象 77">
              <a:extLst>
                <a:ext uri="{FF2B5EF4-FFF2-40B4-BE49-F238E27FC236}">
                  <a16:creationId xmlns:a16="http://schemas.microsoft.com/office/drawing/2014/main" id="{AA6DA8A9-E379-2B49-DDDC-3238F7556C98}"/>
                </a:ext>
              </a:extLst>
            </p:cNvPr>
            <p:cNvGraphicFramePr>
              <a:graphicFrameLocks noChangeAspect="1"/>
            </p:cNvGraphicFramePr>
            <p:nvPr>
              <p:extLst>
                <p:ext uri="{D42A27DB-BD31-4B8C-83A1-F6EECF244321}">
                  <p14:modId xmlns:p14="http://schemas.microsoft.com/office/powerpoint/2010/main" val="2293587432"/>
                </p:ext>
              </p:extLst>
            </p:nvPr>
          </p:nvGraphicFramePr>
          <p:xfrm>
            <a:off x="0" y="2765557"/>
            <a:ext cx="2429453" cy="2520000"/>
          </p:xfrm>
          <a:graphic>
            <a:graphicData uri="http://schemas.openxmlformats.org/presentationml/2006/ole">
              <mc:AlternateContent xmlns:mc="http://schemas.openxmlformats.org/markup-compatibility/2006">
                <mc:Choice xmlns:v="urn:schemas-microsoft-com:vml" Requires="v">
                  <p:oleObj name="Prism 8" r:id="rId23" imgW="2769167" imgH="2872201" progId="Prism8.Document">
                    <p:embed/>
                  </p:oleObj>
                </mc:Choice>
                <mc:Fallback>
                  <p:oleObj name="Prism 8" r:id="rId23" imgW="2769167" imgH="2872201" progId="Prism8.Document">
                    <p:embed/>
                    <p:pic>
                      <p:nvPicPr>
                        <p:cNvPr id="59" name="对象 58">
                          <a:extLst>
                            <a:ext uri="{FF2B5EF4-FFF2-40B4-BE49-F238E27FC236}">
                              <a16:creationId xmlns:a16="http://schemas.microsoft.com/office/drawing/2014/main" id="{AA6DA8A9-E379-2B49-DDDC-3238F7556C98}"/>
                            </a:ext>
                          </a:extLst>
                        </p:cNvPr>
                        <p:cNvPicPr/>
                        <p:nvPr/>
                      </p:nvPicPr>
                      <p:blipFill>
                        <a:blip r:embed="rId24"/>
                        <a:stretch>
                          <a:fillRect/>
                        </a:stretch>
                      </p:blipFill>
                      <p:spPr>
                        <a:xfrm>
                          <a:off x="0" y="2765557"/>
                          <a:ext cx="2429453" cy="2520000"/>
                        </a:xfrm>
                        <a:prstGeom prst="rect">
                          <a:avLst/>
                        </a:prstGeom>
                      </p:spPr>
                    </p:pic>
                  </p:oleObj>
                </mc:Fallback>
              </mc:AlternateContent>
            </a:graphicData>
          </a:graphic>
        </p:graphicFrame>
        <p:graphicFrame>
          <p:nvGraphicFramePr>
            <p:cNvPr id="79" name="对象 78">
              <a:extLst>
                <a:ext uri="{FF2B5EF4-FFF2-40B4-BE49-F238E27FC236}">
                  <a16:creationId xmlns:a16="http://schemas.microsoft.com/office/drawing/2014/main" id="{85F5E98F-12B4-0C7E-0BA9-9599A6A61A12}"/>
                </a:ext>
              </a:extLst>
            </p:cNvPr>
            <p:cNvGraphicFramePr>
              <a:graphicFrameLocks noChangeAspect="1"/>
            </p:cNvGraphicFramePr>
            <p:nvPr>
              <p:extLst>
                <p:ext uri="{D42A27DB-BD31-4B8C-83A1-F6EECF244321}">
                  <p14:modId xmlns:p14="http://schemas.microsoft.com/office/powerpoint/2010/main" val="385287919"/>
                </p:ext>
              </p:extLst>
            </p:nvPr>
          </p:nvGraphicFramePr>
          <p:xfrm>
            <a:off x="0" y="5246675"/>
            <a:ext cx="2460738" cy="2520000"/>
          </p:xfrm>
          <a:graphic>
            <a:graphicData uri="http://schemas.openxmlformats.org/presentationml/2006/ole">
              <mc:AlternateContent xmlns:mc="http://schemas.openxmlformats.org/markup-compatibility/2006">
                <mc:Choice xmlns:v="urn:schemas-microsoft-com:vml" Requires="v">
                  <p:oleObj name="Prism 8" r:id="rId25" imgW="2769167" imgH="2835489" progId="Prism8.Document">
                    <p:embed/>
                  </p:oleObj>
                </mc:Choice>
                <mc:Fallback>
                  <p:oleObj name="Prism 8" r:id="rId25" imgW="2769167" imgH="2835489" progId="Prism8.Document">
                    <p:embed/>
                    <p:pic>
                      <p:nvPicPr>
                        <p:cNvPr id="2" name="对象 1">
                          <a:extLst>
                            <a:ext uri="{FF2B5EF4-FFF2-40B4-BE49-F238E27FC236}">
                              <a16:creationId xmlns:a16="http://schemas.microsoft.com/office/drawing/2014/main" id="{85F5E98F-12B4-0C7E-0BA9-9599A6A61A12}"/>
                            </a:ext>
                          </a:extLst>
                        </p:cNvPr>
                        <p:cNvPicPr/>
                        <p:nvPr/>
                      </p:nvPicPr>
                      <p:blipFill>
                        <a:blip r:embed="rId26"/>
                        <a:stretch>
                          <a:fillRect/>
                        </a:stretch>
                      </p:blipFill>
                      <p:spPr>
                        <a:xfrm>
                          <a:off x="0" y="5246675"/>
                          <a:ext cx="2460738" cy="2520000"/>
                        </a:xfrm>
                        <a:prstGeom prst="rect">
                          <a:avLst/>
                        </a:prstGeom>
                      </p:spPr>
                    </p:pic>
                  </p:oleObj>
                </mc:Fallback>
              </mc:AlternateContent>
            </a:graphicData>
          </a:graphic>
        </p:graphicFrame>
        <p:graphicFrame>
          <p:nvGraphicFramePr>
            <p:cNvPr id="80" name="对象 79">
              <a:extLst>
                <a:ext uri="{FF2B5EF4-FFF2-40B4-BE49-F238E27FC236}">
                  <a16:creationId xmlns:a16="http://schemas.microsoft.com/office/drawing/2014/main" id="{F8C12A0F-205A-36A3-4BB7-35B0956A3B27}"/>
                </a:ext>
              </a:extLst>
            </p:cNvPr>
            <p:cNvGraphicFramePr>
              <a:graphicFrameLocks noChangeAspect="1"/>
            </p:cNvGraphicFramePr>
            <p:nvPr>
              <p:extLst>
                <p:ext uri="{D42A27DB-BD31-4B8C-83A1-F6EECF244321}">
                  <p14:modId xmlns:p14="http://schemas.microsoft.com/office/powerpoint/2010/main" val="1640611157"/>
                </p:ext>
              </p:extLst>
            </p:nvPr>
          </p:nvGraphicFramePr>
          <p:xfrm>
            <a:off x="2113119" y="2765557"/>
            <a:ext cx="2375398" cy="2520000"/>
          </p:xfrm>
          <a:graphic>
            <a:graphicData uri="http://schemas.openxmlformats.org/presentationml/2006/ole">
              <mc:AlternateContent xmlns:mc="http://schemas.openxmlformats.org/markup-compatibility/2006">
                <mc:Choice xmlns:v="urn:schemas-microsoft-com:vml" Requires="v">
                  <p:oleObj name="Prism 8" r:id="rId27" imgW="2685286" imgH="2849166" progId="Prism8.Document">
                    <p:embed/>
                  </p:oleObj>
                </mc:Choice>
                <mc:Fallback>
                  <p:oleObj name="Prism 8" r:id="rId27" imgW="2685286" imgH="2849166" progId="Prism8.Document">
                    <p:embed/>
                    <p:pic>
                      <p:nvPicPr>
                        <p:cNvPr id="3" name="对象 2">
                          <a:extLst>
                            <a:ext uri="{FF2B5EF4-FFF2-40B4-BE49-F238E27FC236}">
                              <a16:creationId xmlns:a16="http://schemas.microsoft.com/office/drawing/2014/main" id="{F8C12A0F-205A-36A3-4BB7-35B0956A3B27}"/>
                            </a:ext>
                          </a:extLst>
                        </p:cNvPr>
                        <p:cNvPicPr/>
                        <p:nvPr/>
                      </p:nvPicPr>
                      <p:blipFill>
                        <a:blip r:embed="rId28"/>
                        <a:stretch>
                          <a:fillRect/>
                        </a:stretch>
                      </p:blipFill>
                      <p:spPr>
                        <a:xfrm>
                          <a:off x="2113119" y="2765557"/>
                          <a:ext cx="2375398" cy="2520000"/>
                        </a:xfrm>
                        <a:prstGeom prst="rect">
                          <a:avLst/>
                        </a:prstGeom>
                      </p:spPr>
                    </p:pic>
                  </p:oleObj>
                </mc:Fallback>
              </mc:AlternateContent>
            </a:graphicData>
          </a:graphic>
        </p:graphicFrame>
        <p:graphicFrame>
          <p:nvGraphicFramePr>
            <p:cNvPr id="81" name="对象 80">
              <a:extLst>
                <a:ext uri="{FF2B5EF4-FFF2-40B4-BE49-F238E27FC236}">
                  <a16:creationId xmlns:a16="http://schemas.microsoft.com/office/drawing/2014/main" id="{7C71A485-8174-9883-146C-BBF80477ACB7}"/>
                </a:ext>
              </a:extLst>
            </p:cNvPr>
            <p:cNvGraphicFramePr>
              <a:graphicFrameLocks noChangeAspect="1"/>
            </p:cNvGraphicFramePr>
            <p:nvPr>
              <p:extLst>
                <p:ext uri="{D42A27DB-BD31-4B8C-83A1-F6EECF244321}">
                  <p14:modId xmlns:p14="http://schemas.microsoft.com/office/powerpoint/2010/main" val="501154450"/>
                </p:ext>
              </p:extLst>
            </p:nvPr>
          </p:nvGraphicFramePr>
          <p:xfrm>
            <a:off x="2123520" y="5246675"/>
            <a:ext cx="2344057" cy="2520000"/>
          </p:xfrm>
          <a:graphic>
            <a:graphicData uri="http://schemas.openxmlformats.org/presentationml/2006/ole">
              <mc:AlternateContent xmlns:mc="http://schemas.openxmlformats.org/markup-compatibility/2006">
                <mc:Choice xmlns:v="urn:schemas-microsoft-com:vml" Requires="v">
                  <p:oleObj name="Prism 8" r:id="rId29" imgW="2685286" imgH="2887318" progId="Prism8.Document">
                    <p:embed/>
                  </p:oleObj>
                </mc:Choice>
                <mc:Fallback>
                  <p:oleObj name="Prism 8" r:id="rId29" imgW="2685286" imgH="2887318" progId="Prism8.Document">
                    <p:embed/>
                    <p:pic>
                      <p:nvPicPr>
                        <p:cNvPr id="4" name="对象 3">
                          <a:extLst>
                            <a:ext uri="{FF2B5EF4-FFF2-40B4-BE49-F238E27FC236}">
                              <a16:creationId xmlns:a16="http://schemas.microsoft.com/office/drawing/2014/main" id="{7C71A485-8174-9883-146C-BBF80477ACB7}"/>
                            </a:ext>
                          </a:extLst>
                        </p:cNvPr>
                        <p:cNvPicPr/>
                        <p:nvPr/>
                      </p:nvPicPr>
                      <p:blipFill>
                        <a:blip r:embed="rId30"/>
                        <a:stretch>
                          <a:fillRect/>
                        </a:stretch>
                      </p:blipFill>
                      <p:spPr>
                        <a:xfrm>
                          <a:off x="2123520" y="5246675"/>
                          <a:ext cx="2344057" cy="2520000"/>
                        </a:xfrm>
                        <a:prstGeom prst="rect">
                          <a:avLst/>
                        </a:prstGeom>
                      </p:spPr>
                    </p:pic>
                  </p:oleObj>
                </mc:Fallback>
              </mc:AlternateContent>
            </a:graphicData>
          </a:graphic>
        </p:graphicFrame>
        <p:graphicFrame>
          <p:nvGraphicFramePr>
            <p:cNvPr id="82" name="对象 81">
              <a:extLst>
                <a:ext uri="{FF2B5EF4-FFF2-40B4-BE49-F238E27FC236}">
                  <a16:creationId xmlns:a16="http://schemas.microsoft.com/office/drawing/2014/main" id="{946A6D45-010C-28D1-3444-7CCFED8A2FB7}"/>
                </a:ext>
              </a:extLst>
            </p:cNvPr>
            <p:cNvGraphicFramePr>
              <a:graphicFrameLocks noChangeAspect="1"/>
            </p:cNvGraphicFramePr>
            <p:nvPr>
              <p:extLst>
                <p:ext uri="{D42A27DB-BD31-4B8C-83A1-F6EECF244321}">
                  <p14:modId xmlns:p14="http://schemas.microsoft.com/office/powerpoint/2010/main" val="2051191743"/>
                </p:ext>
              </p:extLst>
            </p:nvPr>
          </p:nvGraphicFramePr>
          <p:xfrm>
            <a:off x="4172183" y="2765557"/>
            <a:ext cx="2360666" cy="2520000"/>
          </p:xfrm>
          <a:graphic>
            <a:graphicData uri="http://schemas.openxmlformats.org/presentationml/2006/ole">
              <mc:AlternateContent xmlns:mc="http://schemas.openxmlformats.org/markup-compatibility/2006">
                <mc:Choice xmlns:v="urn:schemas-microsoft-com:vml" Requires="v">
                  <p:oleObj name="Prism 8" r:id="rId31" imgW="2680606" imgH="2862843" progId="Prism8.Document">
                    <p:embed/>
                  </p:oleObj>
                </mc:Choice>
                <mc:Fallback>
                  <p:oleObj name="Prism 8" r:id="rId31" imgW="2680606" imgH="2862843" progId="Prism8.Document">
                    <p:embed/>
                    <p:pic>
                      <p:nvPicPr>
                        <p:cNvPr id="5" name="对象 4">
                          <a:extLst>
                            <a:ext uri="{FF2B5EF4-FFF2-40B4-BE49-F238E27FC236}">
                              <a16:creationId xmlns:a16="http://schemas.microsoft.com/office/drawing/2014/main" id="{946A6D45-010C-28D1-3444-7CCFED8A2FB7}"/>
                            </a:ext>
                          </a:extLst>
                        </p:cNvPr>
                        <p:cNvPicPr/>
                        <p:nvPr/>
                      </p:nvPicPr>
                      <p:blipFill>
                        <a:blip r:embed="rId32"/>
                        <a:stretch>
                          <a:fillRect/>
                        </a:stretch>
                      </p:blipFill>
                      <p:spPr>
                        <a:xfrm>
                          <a:off x="4172183" y="2765557"/>
                          <a:ext cx="2360666" cy="2520000"/>
                        </a:xfrm>
                        <a:prstGeom prst="rect">
                          <a:avLst/>
                        </a:prstGeom>
                      </p:spPr>
                    </p:pic>
                  </p:oleObj>
                </mc:Fallback>
              </mc:AlternateContent>
            </a:graphicData>
          </a:graphic>
        </p:graphicFrame>
        <p:graphicFrame>
          <p:nvGraphicFramePr>
            <p:cNvPr id="83" name="对象 82">
              <a:extLst>
                <a:ext uri="{FF2B5EF4-FFF2-40B4-BE49-F238E27FC236}">
                  <a16:creationId xmlns:a16="http://schemas.microsoft.com/office/drawing/2014/main" id="{4C2548D1-5890-1688-CCF8-DE2B959BE046}"/>
                </a:ext>
              </a:extLst>
            </p:cNvPr>
            <p:cNvGraphicFramePr>
              <a:graphicFrameLocks noChangeAspect="1"/>
            </p:cNvGraphicFramePr>
            <p:nvPr>
              <p:extLst>
                <p:ext uri="{D42A27DB-BD31-4B8C-83A1-F6EECF244321}">
                  <p14:modId xmlns:p14="http://schemas.microsoft.com/office/powerpoint/2010/main" val="3615115218"/>
                </p:ext>
              </p:extLst>
            </p:nvPr>
          </p:nvGraphicFramePr>
          <p:xfrm>
            <a:off x="4142885" y="5246675"/>
            <a:ext cx="2429383" cy="2520000"/>
          </p:xfrm>
          <a:graphic>
            <a:graphicData uri="http://schemas.openxmlformats.org/presentationml/2006/ole">
              <mc:AlternateContent xmlns:mc="http://schemas.openxmlformats.org/markup-compatibility/2006">
                <mc:Choice xmlns:v="urn:schemas-microsoft-com:vml" Requires="v">
                  <p:oleObj name="Prism 8" r:id="rId33" imgW="2680606" imgH="2780780" progId="Prism8.Document">
                    <p:embed/>
                  </p:oleObj>
                </mc:Choice>
                <mc:Fallback>
                  <p:oleObj name="Prism 8" r:id="rId33" imgW="2680606" imgH="2780780" progId="Prism8.Document">
                    <p:embed/>
                    <p:pic>
                      <p:nvPicPr>
                        <p:cNvPr id="6" name="对象 5">
                          <a:extLst>
                            <a:ext uri="{FF2B5EF4-FFF2-40B4-BE49-F238E27FC236}">
                              <a16:creationId xmlns:a16="http://schemas.microsoft.com/office/drawing/2014/main" id="{4C2548D1-5890-1688-CCF8-DE2B959BE046}"/>
                            </a:ext>
                          </a:extLst>
                        </p:cNvPr>
                        <p:cNvPicPr/>
                        <p:nvPr/>
                      </p:nvPicPr>
                      <p:blipFill>
                        <a:blip r:embed="rId34"/>
                        <a:stretch>
                          <a:fillRect/>
                        </a:stretch>
                      </p:blipFill>
                      <p:spPr>
                        <a:xfrm>
                          <a:off x="4142885" y="5246675"/>
                          <a:ext cx="2429383" cy="2520000"/>
                        </a:xfrm>
                        <a:prstGeom prst="rect">
                          <a:avLst/>
                        </a:prstGeom>
                      </p:spPr>
                    </p:pic>
                  </p:oleObj>
                </mc:Fallback>
              </mc:AlternateContent>
            </a:graphicData>
          </a:graphic>
        </p:graphicFrame>
        <p:graphicFrame>
          <p:nvGraphicFramePr>
            <p:cNvPr id="84" name="对象 83">
              <a:extLst>
                <a:ext uri="{FF2B5EF4-FFF2-40B4-BE49-F238E27FC236}">
                  <a16:creationId xmlns:a16="http://schemas.microsoft.com/office/drawing/2014/main" id="{714F6A3D-C8AF-7C69-0B39-934118CDD78F}"/>
                </a:ext>
              </a:extLst>
            </p:cNvPr>
            <p:cNvGraphicFramePr>
              <a:graphicFrameLocks noChangeAspect="1"/>
            </p:cNvGraphicFramePr>
            <p:nvPr>
              <p:extLst>
                <p:ext uri="{D42A27DB-BD31-4B8C-83A1-F6EECF244321}">
                  <p14:modId xmlns:p14="http://schemas.microsoft.com/office/powerpoint/2010/main" val="50284827"/>
                </p:ext>
              </p:extLst>
            </p:nvPr>
          </p:nvGraphicFramePr>
          <p:xfrm>
            <a:off x="6604821" y="2765557"/>
            <a:ext cx="2431878" cy="2520000"/>
          </p:xfrm>
          <a:graphic>
            <a:graphicData uri="http://schemas.openxmlformats.org/presentationml/2006/ole">
              <mc:AlternateContent xmlns:mc="http://schemas.openxmlformats.org/markup-compatibility/2006">
                <mc:Choice xmlns:v="urn:schemas-microsoft-com:vml" Requires="v">
                  <p:oleObj name="Prism 8" r:id="rId35" imgW="2715886" imgH="2814253" progId="Prism8.Document">
                    <p:embed/>
                  </p:oleObj>
                </mc:Choice>
                <mc:Fallback>
                  <p:oleObj name="Prism 8" r:id="rId35" imgW="2715886" imgH="2814253" progId="Prism8.Document">
                    <p:embed/>
                    <p:pic>
                      <p:nvPicPr>
                        <p:cNvPr id="34" name="对象 33">
                          <a:extLst>
                            <a:ext uri="{FF2B5EF4-FFF2-40B4-BE49-F238E27FC236}">
                              <a16:creationId xmlns:a16="http://schemas.microsoft.com/office/drawing/2014/main" id="{714F6A3D-C8AF-7C69-0B39-934118CDD78F}"/>
                            </a:ext>
                          </a:extLst>
                        </p:cNvPr>
                        <p:cNvPicPr/>
                        <p:nvPr/>
                      </p:nvPicPr>
                      <p:blipFill>
                        <a:blip r:embed="rId36"/>
                        <a:stretch>
                          <a:fillRect/>
                        </a:stretch>
                      </p:blipFill>
                      <p:spPr>
                        <a:xfrm>
                          <a:off x="6604821" y="2765557"/>
                          <a:ext cx="2431878" cy="2520000"/>
                        </a:xfrm>
                        <a:prstGeom prst="rect">
                          <a:avLst/>
                        </a:prstGeom>
                      </p:spPr>
                    </p:pic>
                  </p:oleObj>
                </mc:Fallback>
              </mc:AlternateContent>
            </a:graphicData>
          </a:graphic>
        </p:graphicFrame>
        <p:graphicFrame>
          <p:nvGraphicFramePr>
            <p:cNvPr id="85" name="对象 84">
              <a:extLst>
                <a:ext uri="{FF2B5EF4-FFF2-40B4-BE49-F238E27FC236}">
                  <a16:creationId xmlns:a16="http://schemas.microsoft.com/office/drawing/2014/main" id="{729F1AE1-428A-BC70-58E1-DAA6BBAD75C5}"/>
                </a:ext>
              </a:extLst>
            </p:cNvPr>
            <p:cNvGraphicFramePr>
              <a:graphicFrameLocks noChangeAspect="1"/>
            </p:cNvGraphicFramePr>
            <p:nvPr>
              <p:extLst>
                <p:ext uri="{D42A27DB-BD31-4B8C-83A1-F6EECF244321}">
                  <p14:modId xmlns:p14="http://schemas.microsoft.com/office/powerpoint/2010/main" val="3891921520"/>
                </p:ext>
              </p:extLst>
            </p:nvPr>
          </p:nvGraphicFramePr>
          <p:xfrm>
            <a:off x="6585778" y="5271727"/>
            <a:ext cx="2450940" cy="2520000"/>
          </p:xfrm>
          <a:graphic>
            <a:graphicData uri="http://schemas.openxmlformats.org/presentationml/2006/ole">
              <mc:AlternateContent xmlns:mc="http://schemas.openxmlformats.org/markup-compatibility/2006">
                <mc:Choice xmlns:v="urn:schemas-microsoft-com:vml" Requires="v">
                  <p:oleObj name="Prism 8" r:id="rId37" imgW="2760167" imgH="2838728" progId="Prism8.Document">
                    <p:embed/>
                  </p:oleObj>
                </mc:Choice>
                <mc:Fallback>
                  <p:oleObj name="Prism 8" r:id="rId37" imgW="2760167" imgH="2838728" progId="Prism8.Document">
                    <p:embed/>
                    <p:pic>
                      <p:nvPicPr>
                        <p:cNvPr id="35" name="对象 34">
                          <a:extLst>
                            <a:ext uri="{FF2B5EF4-FFF2-40B4-BE49-F238E27FC236}">
                              <a16:creationId xmlns:a16="http://schemas.microsoft.com/office/drawing/2014/main" id="{729F1AE1-428A-BC70-58E1-DAA6BBAD75C5}"/>
                            </a:ext>
                          </a:extLst>
                        </p:cNvPr>
                        <p:cNvPicPr/>
                        <p:nvPr/>
                      </p:nvPicPr>
                      <p:blipFill>
                        <a:blip r:embed="rId38"/>
                        <a:stretch>
                          <a:fillRect/>
                        </a:stretch>
                      </p:blipFill>
                      <p:spPr>
                        <a:xfrm>
                          <a:off x="6585778" y="5271727"/>
                          <a:ext cx="2450940" cy="2520000"/>
                        </a:xfrm>
                        <a:prstGeom prst="rect">
                          <a:avLst/>
                        </a:prstGeom>
                      </p:spPr>
                    </p:pic>
                  </p:oleObj>
                </mc:Fallback>
              </mc:AlternateContent>
            </a:graphicData>
          </a:graphic>
        </p:graphicFrame>
        <p:graphicFrame>
          <p:nvGraphicFramePr>
            <p:cNvPr id="86" name="对象 85">
              <a:extLst>
                <a:ext uri="{FF2B5EF4-FFF2-40B4-BE49-F238E27FC236}">
                  <a16:creationId xmlns:a16="http://schemas.microsoft.com/office/drawing/2014/main" id="{0BEF49F4-3949-DA4E-03D2-F02ED45BC97C}"/>
                </a:ext>
              </a:extLst>
            </p:cNvPr>
            <p:cNvGraphicFramePr>
              <a:graphicFrameLocks noChangeAspect="1"/>
            </p:cNvGraphicFramePr>
            <p:nvPr>
              <p:extLst>
                <p:ext uri="{D42A27DB-BD31-4B8C-83A1-F6EECF244321}">
                  <p14:modId xmlns:p14="http://schemas.microsoft.com/office/powerpoint/2010/main" val="4180203781"/>
                </p:ext>
              </p:extLst>
            </p:nvPr>
          </p:nvGraphicFramePr>
          <p:xfrm>
            <a:off x="8732891" y="2765557"/>
            <a:ext cx="2300144" cy="2520000"/>
          </p:xfrm>
          <a:graphic>
            <a:graphicData uri="http://schemas.openxmlformats.org/presentationml/2006/ole">
              <mc:AlternateContent xmlns:mc="http://schemas.openxmlformats.org/markup-compatibility/2006">
                <mc:Choice xmlns:v="urn:schemas-microsoft-com:vml" Requires="v">
                  <p:oleObj name="Prism 8" r:id="rId39" imgW="2624445" imgH="2875081" progId="Prism8.Document">
                    <p:embed/>
                  </p:oleObj>
                </mc:Choice>
                <mc:Fallback>
                  <p:oleObj name="Prism 8" r:id="rId39" imgW="2624445" imgH="2875081" progId="Prism8.Document">
                    <p:embed/>
                    <p:pic>
                      <p:nvPicPr>
                        <p:cNvPr id="36" name="对象 35">
                          <a:extLst>
                            <a:ext uri="{FF2B5EF4-FFF2-40B4-BE49-F238E27FC236}">
                              <a16:creationId xmlns:a16="http://schemas.microsoft.com/office/drawing/2014/main" id="{0BEF49F4-3949-DA4E-03D2-F02ED45BC97C}"/>
                            </a:ext>
                          </a:extLst>
                        </p:cNvPr>
                        <p:cNvPicPr/>
                        <p:nvPr/>
                      </p:nvPicPr>
                      <p:blipFill>
                        <a:blip r:embed="rId40"/>
                        <a:stretch>
                          <a:fillRect/>
                        </a:stretch>
                      </p:blipFill>
                      <p:spPr>
                        <a:xfrm>
                          <a:off x="8732891" y="2765557"/>
                          <a:ext cx="2300144" cy="2520000"/>
                        </a:xfrm>
                        <a:prstGeom prst="rect">
                          <a:avLst/>
                        </a:prstGeom>
                      </p:spPr>
                    </p:pic>
                  </p:oleObj>
                </mc:Fallback>
              </mc:AlternateContent>
            </a:graphicData>
          </a:graphic>
        </p:graphicFrame>
        <p:graphicFrame>
          <p:nvGraphicFramePr>
            <p:cNvPr id="87" name="对象 86">
              <a:extLst>
                <a:ext uri="{FF2B5EF4-FFF2-40B4-BE49-F238E27FC236}">
                  <a16:creationId xmlns:a16="http://schemas.microsoft.com/office/drawing/2014/main" id="{1D736A1F-3E61-C23A-ACD2-047852C58FDB}"/>
                </a:ext>
              </a:extLst>
            </p:cNvPr>
            <p:cNvGraphicFramePr>
              <a:graphicFrameLocks noChangeAspect="1"/>
            </p:cNvGraphicFramePr>
            <p:nvPr>
              <p:extLst>
                <p:ext uri="{D42A27DB-BD31-4B8C-83A1-F6EECF244321}">
                  <p14:modId xmlns:p14="http://schemas.microsoft.com/office/powerpoint/2010/main" val="3580296209"/>
                </p:ext>
              </p:extLst>
            </p:nvPr>
          </p:nvGraphicFramePr>
          <p:xfrm>
            <a:off x="10791236" y="5246675"/>
            <a:ext cx="2318230" cy="2520000"/>
          </p:xfrm>
          <a:graphic>
            <a:graphicData uri="http://schemas.openxmlformats.org/presentationml/2006/ole">
              <mc:AlternateContent xmlns:mc="http://schemas.openxmlformats.org/markup-compatibility/2006">
                <mc:Choice xmlns:v="urn:schemas-microsoft-com:vml" Requires="v">
                  <p:oleObj name="Prism 8" r:id="rId41" imgW="2607524" imgH="2835489" progId="Prism8.Document">
                    <p:embed/>
                  </p:oleObj>
                </mc:Choice>
                <mc:Fallback>
                  <p:oleObj name="Prism 8" r:id="rId41" imgW="2607524" imgH="2835489" progId="Prism8.Document">
                    <p:embed/>
                    <p:pic>
                      <p:nvPicPr>
                        <p:cNvPr id="37" name="对象 36">
                          <a:extLst>
                            <a:ext uri="{FF2B5EF4-FFF2-40B4-BE49-F238E27FC236}">
                              <a16:creationId xmlns:a16="http://schemas.microsoft.com/office/drawing/2014/main" id="{1D736A1F-3E61-C23A-ACD2-047852C58FDB}"/>
                            </a:ext>
                          </a:extLst>
                        </p:cNvPr>
                        <p:cNvPicPr/>
                        <p:nvPr/>
                      </p:nvPicPr>
                      <p:blipFill>
                        <a:blip r:embed="rId42"/>
                        <a:stretch>
                          <a:fillRect/>
                        </a:stretch>
                      </p:blipFill>
                      <p:spPr>
                        <a:xfrm>
                          <a:off x="10791236" y="5246675"/>
                          <a:ext cx="2318230" cy="2520000"/>
                        </a:xfrm>
                        <a:prstGeom prst="rect">
                          <a:avLst/>
                        </a:prstGeom>
                      </p:spPr>
                    </p:pic>
                  </p:oleObj>
                </mc:Fallback>
              </mc:AlternateContent>
            </a:graphicData>
          </a:graphic>
        </p:graphicFrame>
        <p:graphicFrame>
          <p:nvGraphicFramePr>
            <p:cNvPr id="88" name="对象 87">
              <a:extLst>
                <a:ext uri="{FF2B5EF4-FFF2-40B4-BE49-F238E27FC236}">
                  <a16:creationId xmlns:a16="http://schemas.microsoft.com/office/drawing/2014/main" id="{D8BA2DA1-D70C-60DF-753D-B91AAD8018B3}"/>
                </a:ext>
              </a:extLst>
            </p:cNvPr>
            <p:cNvGraphicFramePr>
              <a:graphicFrameLocks noChangeAspect="1"/>
            </p:cNvGraphicFramePr>
            <p:nvPr>
              <p:extLst>
                <p:ext uri="{D42A27DB-BD31-4B8C-83A1-F6EECF244321}">
                  <p14:modId xmlns:p14="http://schemas.microsoft.com/office/powerpoint/2010/main" val="2013718821"/>
                </p:ext>
              </p:extLst>
            </p:nvPr>
          </p:nvGraphicFramePr>
          <p:xfrm>
            <a:off x="10791856" y="2765557"/>
            <a:ext cx="2478000" cy="2520000"/>
          </p:xfrm>
          <a:graphic>
            <a:graphicData uri="http://schemas.openxmlformats.org/presentationml/2006/ole">
              <mc:AlternateContent xmlns:mc="http://schemas.openxmlformats.org/markup-compatibility/2006">
                <mc:Choice xmlns:v="urn:schemas-microsoft-com:vml" Requires="v">
                  <p:oleObj name="Prism 8" r:id="rId43" imgW="2715886" imgH="2762424" progId="Prism8.Document">
                    <p:embed/>
                  </p:oleObj>
                </mc:Choice>
                <mc:Fallback>
                  <p:oleObj name="Prism 8" r:id="rId43" imgW="2715886" imgH="2762424" progId="Prism8.Document">
                    <p:embed/>
                    <p:pic>
                      <p:nvPicPr>
                        <p:cNvPr id="38" name="对象 37">
                          <a:extLst>
                            <a:ext uri="{FF2B5EF4-FFF2-40B4-BE49-F238E27FC236}">
                              <a16:creationId xmlns:a16="http://schemas.microsoft.com/office/drawing/2014/main" id="{D8BA2DA1-D70C-60DF-753D-B91AAD8018B3}"/>
                            </a:ext>
                          </a:extLst>
                        </p:cNvPr>
                        <p:cNvPicPr/>
                        <p:nvPr/>
                      </p:nvPicPr>
                      <p:blipFill>
                        <a:blip r:embed="rId44"/>
                        <a:stretch>
                          <a:fillRect/>
                        </a:stretch>
                      </p:blipFill>
                      <p:spPr>
                        <a:xfrm>
                          <a:off x="10791856" y="2765557"/>
                          <a:ext cx="2478000" cy="2520000"/>
                        </a:xfrm>
                        <a:prstGeom prst="rect">
                          <a:avLst/>
                        </a:prstGeom>
                      </p:spPr>
                    </p:pic>
                  </p:oleObj>
                </mc:Fallback>
              </mc:AlternateContent>
            </a:graphicData>
          </a:graphic>
        </p:graphicFrame>
        <p:graphicFrame>
          <p:nvGraphicFramePr>
            <p:cNvPr id="89" name="对象 88">
              <a:extLst>
                <a:ext uri="{FF2B5EF4-FFF2-40B4-BE49-F238E27FC236}">
                  <a16:creationId xmlns:a16="http://schemas.microsoft.com/office/drawing/2014/main" id="{B3B68256-2C00-8D93-B57A-8A2DDBDE3D85}"/>
                </a:ext>
              </a:extLst>
            </p:cNvPr>
            <p:cNvGraphicFramePr>
              <a:graphicFrameLocks noChangeAspect="1"/>
            </p:cNvGraphicFramePr>
            <p:nvPr>
              <p:extLst>
                <p:ext uri="{D42A27DB-BD31-4B8C-83A1-F6EECF244321}">
                  <p14:modId xmlns:p14="http://schemas.microsoft.com/office/powerpoint/2010/main" val="3116848437"/>
                </p:ext>
              </p:extLst>
            </p:nvPr>
          </p:nvGraphicFramePr>
          <p:xfrm>
            <a:off x="8712026" y="5284253"/>
            <a:ext cx="2529164" cy="2520000"/>
          </p:xfrm>
          <a:graphic>
            <a:graphicData uri="http://schemas.openxmlformats.org/presentationml/2006/ole">
              <mc:AlternateContent xmlns:mc="http://schemas.openxmlformats.org/markup-compatibility/2006">
                <mc:Choice xmlns:v="urn:schemas-microsoft-com:vml" Requires="v">
                  <p:oleObj name="Prism 8" r:id="rId45" imgW="2629125" imgH="2619174" progId="Prism8.Document">
                    <p:embed/>
                  </p:oleObj>
                </mc:Choice>
                <mc:Fallback>
                  <p:oleObj name="Prism 8" r:id="rId45" imgW="2629125" imgH="2619174" progId="Prism8.Document">
                    <p:embed/>
                    <p:pic>
                      <p:nvPicPr>
                        <p:cNvPr id="39" name="对象 38">
                          <a:extLst>
                            <a:ext uri="{FF2B5EF4-FFF2-40B4-BE49-F238E27FC236}">
                              <a16:creationId xmlns:a16="http://schemas.microsoft.com/office/drawing/2014/main" id="{B3B68256-2C00-8D93-B57A-8A2DDBDE3D85}"/>
                            </a:ext>
                          </a:extLst>
                        </p:cNvPr>
                        <p:cNvPicPr/>
                        <p:nvPr/>
                      </p:nvPicPr>
                      <p:blipFill>
                        <a:blip r:embed="rId46"/>
                        <a:stretch>
                          <a:fillRect/>
                        </a:stretch>
                      </p:blipFill>
                      <p:spPr>
                        <a:xfrm>
                          <a:off x="8712026" y="5284253"/>
                          <a:ext cx="2529164" cy="2520000"/>
                        </a:xfrm>
                        <a:prstGeom prst="rect">
                          <a:avLst/>
                        </a:prstGeom>
                      </p:spPr>
                    </p:pic>
                  </p:oleObj>
                </mc:Fallback>
              </mc:AlternateContent>
            </a:graphicData>
          </a:graphic>
        </p:graphicFrame>
        <p:sp>
          <p:nvSpPr>
            <p:cNvPr id="90" name="文本框 89">
              <a:extLst>
                <a:ext uri="{FF2B5EF4-FFF2-40B4-BE49-F238E27FC236}">
                  <a16:creationId xmlns:a16="http://schemas.microsoft.com/office/drawing/2014/main" id="{E65E1711-8A1C-90EF-0A40-67BD9D74F722}"/>
                </a:ext>
              </a:extLst>
            </p:cNvPr>
            <p:cNvSpPr txBox="1"/>
            <p:nvPr/>
          </p:nvSpPr>
          <p:spPr>
            <a:xfrm>
              <a:off x="-107909" y="-67716"/>
              <a:ext cx="306070" cy="460375"/>
            </a:xfrm>
            <a:prstGeom prst="rect">
              <a:avLst/>
            </a:prstGeom>
            <a:noFill/>
            <a:ln>
              <a:noFill/>
            </a:ln>
          </p:spPr>
          <p:txBody>
            <a:bodyPr wrap="square" rtlCol="0">
              <a:spAutoFit/>
            </a:bodyPr>
            <a:lstStyle/>
            <a:p>
              <a:r>
                <a:rPr lang="en-US" altLang="zh-CN" sz="2400" b="1" dirty="0"/>
                <a:t>a</a:t>
              </a:r>
            </a:p>
          </p:txBody>
        </p:sp>
        <p:sp>
          <p:nvSpPr>
            <p:cNvPr id="91" name="文本框 90">
              <a:extLst>
                <a:ext uri="{FF2B5EF4-FFF2-40B4-BE49-F238E27FC236}">
                  <a16:creationId xmlns:a16="http://schemas.microsoft.com/office/drawing/2014/main" id="{AED39072-E43D-D0C2-DF27-4105419ABBA2}"/>
                </a:ext>
              </a:extLst>
            </p:cNvPr>
            <p:cNvSpPr txBox="1"/>
            <p:nvPr/>
          </p:nvSpPr>
          <p:spPr>
            <a:xfrm>
              <a:off x="5412636" y="-67716"/>
              <a:ext cx="507551" cy="460375"/>
            </a:xfrm>
            <a:prstGeom prst="rect">
              <a:avLst/>
            </a:prstGeom>
            <a:noFill/>
            <a:ln>
              <a:noFill/>
            </a:ln>
          </p:spPr>
          <p:txBody>
            <a:bodyPr wrap="square" rtlCol="0">
              <a:spAutoFit/>
            </a:bodyPr>
            <a:lstStyle/>
            <a:p>
              <a:r>
                <a:rPr lang="en-US" altLang="zh-CN" sz="2400" b="1" dirty="0"/>
                <a:t>b</a:t>
              </a:r>
            </a:p>
          </p:txBody>
        </p:sp>
        <p:sp>
          <p:nvSpPr>
            <p:cNvPr id="92" name="文本框 91">
              <a:extLst>
                <a:ext uri="{FF2B5EF4-FFF2-40B4-BE49-F238E27FC236}">
                  <a16:creationId xmlns:a16="http://schemas.microsoft.com/office/drawing/2014/main" id="{8E36EF95-146B-62A9-A58E-DE6BF9646400}"/>
                </a:ext>
              </a:extLst>
            </p:cNvPr>
            <p:cNvSpPr txBox="1"/>
            <p:nvPr/>
          </p:nvSpPr>
          <p:spPr>
            <a:xfrm>
              <a:off x="9372104" y="-67716"/>
              <a:ext cx="507551" cy="460375"/>
            </a:xfrm>
            <a:prstGeom prst="rect">
              <a:avLst/>
            </a:prstGeom>
            <a:noFill/>
            <a:ln>
              <a:noFill/>
            </a:ln>
          </p:spPr>
          <p:txBody>
            <a:bodyPr wrap="square" rtlCol="0">
              <a:spAutoFit/>
            </a:bodyPr>
            <a:lstStyle/>
            <a:p>
              <a:r>
                <a:rPr lang="en-US" altLang="zh-CN" sz="2400" b="1" dirty="0"/>
                <a:t>c</a:t>
              </a:r>
            </a:p>
          </p:txBody>
        </p:sp>
        <p:sp>
          <p:nvSpPr>
            <p:cNvPr id="93" name="文本框 92">
              <a:extLst>
                <a:ext uri="{FF2B5EF4-FFF2-40B4-BE49-F238E27FC236}">
                  <a16:creationId xmlns:a16="http://schemas.microsoft.com/office/drawing/2014/main" id="{F108A4D6-46CA-EB56-907C-A87E24573AE4}"/>
                </a:ext>
              </a:extLst>
            </p:cNvPr>
            <p:cNvSpPr txBox="1"/>
            <p:nvPr/>
          </p:nvSpPr>
          <p:spPr>
            <a:xfrm>
              <a:off x="-107909" y="2702332"/>
              <a:ext cx="306070" cy="460375"/>
            </a:xfrm>
            <a:prstGeom prst="rect">
              <a:avLst/>
            </a:prstGeom>
            <a:noFill/>
            <a:ln>
              <a:noFill/>
            </a:ln>
          </p:spPr>
          <p:txBody>
            <a:bodyPr wrap="square" rtlCol="0">
              <a:spAutoFit/>
            </a:bodyPr>
            <a:lstStyle/>
            <a:p>
              <a:r>
                <a:rPr lang="en-US" altLang="zh-CN" sz="2400" b="1" dirty="0"/>
                <a:t>d</a:t>
              </a:r>
            </a:p>
          </p:txBody>
        </p:sp>
        <p:sp>
          <p:nvSpPr>
            <p:cNvPr id="94" name="文本框 93">
              <a:extLst>
                <a:ext uri="{FF2B5EF4-FFF2-40B4-BE49-F238E27FC236}">
                  <a16:creationId xmlns:a16="http://schemas.microsoft.com/office/drawing/2014/main" id="{128C0E45-AA14-62E0-D6F7-7AB023D920D3}"/>
                </a:ext>
              </a:extLst>
            </p:cNvPr>
            <p:cNvSpPr txBox="1"/>
            <p:nvPr/>
          </p:nvSpPr>
          <p:spPr>
            <a:xfrm>
              <a:off x="6126482" y="2702332"/>
              <a:ext cx="306070" cy="460375"/>
            </a:xfrm>
            <a:prstGeom prst="rect">
              <a:avLst/>
            </a:prstGeom>
            <a:noFill/>
            <a:ln>
              <a:noFill/>
            </a:ln>
          </p:spPr>
          <p:txBody>
            <a:bodyPr wrap="square" rtlCol="0">
              <a:spAutoFit/>
            </a:bodyPr>
            <a:lstStyle/>
            <a:p>
              <a:r>
                <a:rPr lang="en-US" altLang="zh-CN" sz="2400" b="1" dirty="0"/>
                <a:t>e</a:t>
              </a:r>
            </a:p>
          </p:txBody>
        </p:sp>
      </p:grpSp>
      <p:sp>
        <p:nvSpPr>
          <p:cNvPr id="99" name="文本框 98">
            <a:extLst>
              <a:ext uri="{FF2B5EF4-FFF2-40B4-BE49-F238E27FC236}">
                <a16:creationId xmlns:a16="http://schemas.microsoft.com/office/drawing/2014/main" id="{1921C253-DA61-5A70-110A-F860BE2EBE1F}"/>
              </a:ext>
            </a:extLst>
          </p:cNvPr>
          <p:cNvSpPr txBox="1"/>
          <p:nvPr/>
        </p:nvSpPr>
        <p:spPr>
          <a:xfrm>
            <a:off x="-395783" y="-510620"/>
            <a:ext cx="1510301" cy="381936"/>
          </a:xfrm>
          <a:prstGeom prst="rect">
            <a:avLst/>
          </a:prstGeom>
          <a:noFill/>
        </p:spPr>
        <p:txBody>
          <a:bodyPr wrap="square" rtlCol="0">
            <a:spAutoFit/>
          </a:bodyPr>
          <a:lstStyle/>
          <a:p>
            <a:r>
              <a:rPr lang="en-US" altLang="zh-CN" b="1" dirty="0">
                <a:solidFill>
                  <a:srgbClr val="FF0000"/>
                </a:solidFill>
                <a:latin typeface="Arial" panose="020B0604020202020204" pitchFamily="34" charset="0"/>
                <a:cs typeface="Arial" panose="020B0604020202020204" pitchFamily="34" charset="0"/>
              </a:rPr>
              <a:t>Figure 4</a:t>
            </a:r>
            <a:endParaRPr lang="zh-CN" altLang="en-US" b="1" dirty="0">
              <a:solidFill>
                <a:srgbClr val="FF0000"/>
              </a:solidFill>
              <a:latin typeface="Arial" panose="020B0604020202020204" pitchFamily="34" charset="0"/>
              <a:cs typeface="Arial" panose="020B0604020202020204" pitchFamily="34" charset="0"/>
            </a:endParaRPr>
          </a:p>
        </p:txBody>
      </p:sp>
      <p:pic>
        <p:nvPicPr>
          <p:cNvPr id="3" name="Picture 2" descr="A close-up of a graph&#10;&#10;AI-generated content may be incorrect.">
            <a:extLst>
              <a:ext uri="{FF2B5EF4-FFF2-40B4-BE49-F238E27FC236}">
                <a16:creationId xmlns:a16="http://schemas.microsoft.com/office/drawing/2014/main" id="{67223FEC-5A2D-EF3C-F1AE-7D70D9DE9210}"/>
              </a:ext>
            </a:extLst>
          </p:cNvPr>
          <p:cNvPicPr>
            <a:picLocks noChangeAspect="1"/>
          </p:cNvPicPr>
          <p:nvPr/>
        </p:nvPicPr>
        <p:blipFill>
          <a:blip r:embed="rId47" cstate="print">
            <a:extLst>
              <a:ext uri="{28A0092B-C50C-407E-A947-70E740481C1C}">
                <a14:useLocalDpi xmlns:a14="http://schemas.microsoft.com/office/drawing/2010/main" val="0"/>
              </a:ext>
            </a:extLst>
          </a:blip>
          <a:srcRect/>
          <a:stretch>
            <a:fillRect/>
          </a:stretch>
        </p:blipFill>
        <p:spPr bwMode="auto">
          <a:xfrm>
            <a:off x="13927289" y="1647029"/>
            <a:ext cx="9000487" cy="5181836"/>
          </a:xfrm>
          <a:prstGeom prst="rect">
            <a:avLst/>
          </a:prstGeom>
          <a:noFill/>
        </p:spPr>
      </p:pic>
    </p:spTree>
    <p:extLst>
      <p:ext uri="{BB962C8B-B14F-4D97-AF65-F5344CB8AC3E}">
        <p14:creationId xmlns:p14="http://schemas.microsoft.com/office/powerpoint/2010/main" val="11541014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34E7B-0580-3A76-2543-274BF4027560}"/>
            </a:ext>
          </a:extLst>
        </p:cNvPr>
        <p:cNvGrpSpPr/>
        <p:nvPr/>
      </p:nvGrpSpPr>
      <p:grpSpPr>
        <a:xfrm>
          <a:off x="0" y="0"/>
          <a:ext cx="0" cy="0"/>
          <a:chOff x="0" y="0"/>
          <a:chExt cx="0" cy="0"/>
        </a:xfrm>
      </p:grpSpPr>
      <p:grpSp>
        <p:nvGrpSpPr>
          <p:cNvPr id="64" name="组合 63">
            <a:extLst>
              <a:ext uri="{FF2B5EF4-FFF2-40B4-BE49-F238E27FC236}">
                <a16:creationId xmlns:a16="http://schemas.microsoft.com/office/drawing/2014/main" id="{53649F41-2DF6-A538-04C4-79968071ECCB}"/>
              </a:ext>
            </a:extLst>
          </p:cNvPr>
          <p:cNvGrpSpPr/>
          <p:nvPr/>
        </p:nvGrpSpPr>
        <p:grpSpPr>
          <a:xfrm>
            <a:off x="155514" y="-2394491"/>
            <a:ext cx="14680157" cy="11603520"/>
            <a:chOff x="155514" y="-2394491"/>
            <a:chExt cx="14680157" cy="11603520"/>
          </a:xfrm>
        </p:grpSpPr>
        <p:graphicFrame>
          <p:nvGraphicFramePr>
            <p:cNvPr id="7" name="对象 6">
              <a:extLst>
                <a:ext uri="{FF2B5EF4-FFF2-40B4-BE49-F238E27FC236}">
                  <a16:creationId xmlns:a16="http://schemas.microsoft.com/office/drawing/2014/main" id="{42D47D9D-A120-63FD-9132-D4187C23A332}"/>
                </a:ext>
              </a:extLst>
            </p:cNvPr>
            <p:cNvGraphicFramePr>
              <a:graphicFrameLocks noChangeAspect="1"/>
            </p:cNvGraphicFramePr>
            <p:nvPr>
              <p:extLst>
                <p:ext uri="{D42A27DB-BD31-4B8C-83A1-F6EECF244321}">
                  <p14:modId xmlns:p14="http://schemas.microsoft.com/office/powerpoint/2010/main" val="3353200763"/>
                </p:ext>
              </p:extLst>
            </p:nvPr>
          </p:nvGraphicFramePr>
          <p:xfrm>
            <a:off x="253458" y="-2294313"/>
            <a:ext cx="2288203" cy="2880000"/>
          </p:xfrm>
          <a:graphic>
            <a:graphicData uri="http://schemas.openxmlformats.org/presentationml/2006/ole">
              <mc:AlternateContent xmlns:mc="http://schemas.openxmlformats.org/markup-compatibility/2006">
                <mc:Choice xmlns:v="urn:schemas-microsoft-com:vml" Requires="v">
                  <p:oleObj name="Prism 8" r:id="rId3" imgW="3173094" imgH="3993727" progId="Prism8.Document">
                    <p:embed/>
                  </p:oleObj>
                </mc:Choice>
                <mc:Fallback>
                  <p:oleObj name="Prism 8" r:id="rId3" imgW="3173094" imgH="3993727" progId="Prism8.Document">
                    <p:embed/>
                    <p:pic>
                      <p:nvPicPr>
                        <p:cNvPr id="0" name=""/>
                        <p:cNvPicPr/>
                        <p:nvPr/>
                      </p:nvPicPr>
                      <p:blipFill>
                        <a:blip r:embed="rId4"/>
                        <a:stretch>
                          <a:fillRect/>
                        </a:stretch>
                      </p:blipFill>
                      <p:spPr>
                        <a:xfrm>
                          <a:off x="253458" y="-2294313"/>
                          <a:ext cx="2288203" cy="2880000"/>
                        </a:xfrm>
                        <a:prstGeom prst="rect">
                          <a:avLst/>
                        </a:prstGeom>
                      </p:spPr>
                    </p:pic>
                  </p:oleObj>
                </mc:Fallback>
              </mc:AlternateContent>
            </a:graphicData>
          </a:graphic>
        </p:graphicFrame>
        <p:graphicFrame>
          <p:nvGraphicFramePr>
            <p:cNvPr id="8" name="对象 7">
              <a:extLst>
                <a:ext uri="{FF2B5EF4-FFF2-40B4-BE49-F238E27FC236}">
                  <a16:creationId xmlns:a16="http://schemas.microsoft.com/office/drawing/2014/main" id="{27ED5803-F7D8-79AD-EBDD-05AD09513888}"/>
                </a:ext>
              </a:extLst>
            </p:cNvPr>
            <p:cNvGraphicFramePr>
              <a:graphicFrameLocks noChangeAspect="1"/>
            </p:cNvGraphicFramePr>
            <p:nvPr>
              <p:extLst>
                <p:ext uri="{D42A27DB-BD31-4B8C-83A1-F6EECF244321}">
                  <p14:modId xmlns:p14="http://schemas.microsoft.com/office/powerpoint/2010/main" val="107169754"/>
                </p:ext>
              </p:extLst>
            </p:nvPr>
          </p:nvGraphicFramePr>
          <p:xfrm>
            <a:off x="320758" y="585687"/>
            <a:ext cx="2287295" cy="2880000"/>
          </p:xfrm>
          <a:graphic>
            <a:graphicData uri="http://schemas.openxmlformats.org/presentationml/2006/ole">
              <mc:AlternateContent xmlns:mc="http://schemas.openxmlformats.org/markup-compatibility/2006">
                <mc:Choice xmlns:v="urn:schemas-microsoft-com:vml" Requires="v">
                  <p:oleObj name="Prism 8" r:id="rId5" imgW="3173094" imgH="3995167" progId="Prism8.Document">
                    <p:embed/>
                  </p:oleObj>
                </mc:Choice>
                <mc:Fallback>
                  <p:oleObj name="Prism 8" r:id="rId5" imgW="3173094" imgH="3995167" progId="Prism8.Document">
                    <p:embed/>
                    <p:pic>
                      <p:nvPicPr>
                        <p:cNvPr id="0" name=""/>
                        <p:cNvPicPr/>
                        <p:nvPr/>
                      </p:nvPicPr>
                      <p:blipFill>
                        <a:blip r:embed="rId6"/>
                        <a:stretch>
                          <a:fillRect/>
                        </a:stretch>
                      </p:blipFill>
                      <p:spPr>
                        <a:xfrm>
                          <a:off x="320758" y="585687"/>
                          <a:ext cx="2287295" cy="2880000"/>
                        </a:xfrm>
                        <a:prstGeom prst="rect">
                          <a:avLst/>
                        </a:prstGeom>
                      </p:spPr>
                    </p:pic>
                  </p:oleObj>
                </mc:Fallback>
              </mc:AlternateContent>
            </a:graphicData>
          </a:graphic>
        </p:graphicFrame>
        <p:graphicFrame>
          <p:nvGraphicFramePr>
            <p:cNvPr id="9" name="对象 8">
              <a:extLst>
                <a:ext uri="{FF2B5EF4-FFF2-40B4-BE49-F238E27FC236}">
                  <a16:creationId xmlns:a16="http://schemas.microsoft.com/office/drawing/2014/main" id="{3E31F135-BA6B-740B-AD61-EC6C06AFA36A}"/>
                </a:ext>
              </a:extLst>
            </p:cNvPr>
            <p:cNvGraphicFramePr>
              <a:graphicFrameLocks noChangeAspect="1"/>
            </p:cNvGraphicFramePr>
            <p:nvPr>
              <p:extLst>
                <p:ext uri="{D42A27DB-BD31-4B8C-83A1-F6EECF244321}">
                  <p14:modId xmlns:p14="http://schemas.microsoft.com/office/powerpoint/2010/main" val="3080616287"/>
                </p:ext>
              </p:extLst>
            </p:nvPr>
          </p:nvGraphicFramePr>
          <p:xfrm>
            <a:off x="2374358" y="-2297488"/>
            <a:ext cx="2368550" cy="2887663"/>
          </p:xfrm>
          <a:graphic>
            <a:graphicData uri="http://schemas.openxmlformats.org/presentationml/2006/ole">
              <mc:AlternateContent xmlns:mc="http://schemas.openxmlformats.org/markup-compatibility/2006">
                <mc:Choice xmlns:v="urn:schemas-microsoft-com:vml" Requires="v">
                  <p:oleObj name="Prism 8" r:id="rId7" imgW="3163734" imgH="3859475" progId="Prism8.Document">
                    <p:embed/>
                  </p:oleObj>
                </mc:Choice>
                <mc:Fallback>
                  <p:oleObj name="Prism 8" r:id="rId7" imgW="3163734" imgH="3859475" progId="Prism8.Document">
                    <p:embed/>
                    <p:pic>
                      <p:nvPicPr>
                        <p:cNvPr id="0" name=""/>
                        <p:cNvPicPr/>
                        <p:nvPr/>
                      </p:nvPicPr>
                      <p:blipFill>
                        <a:blip r:embed="rId8"/>
                        <a:stretch>
                          <a:fillRect/>
                        </a:stretch>
                      </p:blipFill>
                      <p:spPr>
                        <a:xfrm>
                          <a:off x="2374358" y="-2297488"/>
                          <a:ext cx="2368550" cy="2887663"/>
                        </a:xfrm>
                        <a:prstGeom prst="rect">
                          <a:avLst/>
                        </a:prstGeom>
                      </p:spPr>
                    </p:pic>
                  </p:oleObj>
                </mc:Fallback>
              </mc:AlternateContent>
            </a:graphicData>
          </a:graphic>
        </p:graphicFrame>
        <p:graphicFrame>
          <p:nvGraphicFramePr>
            <p:cNvPr id="10" name="对象 9">
              <a:extLst>
                <a:ext uri="{FF2B5EF4-FFF2-40B4-BE49-F238E27FC236}">
                  <a16:creationId xmlns:a16="http://schemas.microsoft.com/office/drawing/2014/main" id="{6A09ACC2-BFAC-FEBD-10D7-3FE2034DB4B7}"/>
                </a:ext>
              </a:extLst>
            </p:cNvPr>
            <p:cNvGraphicFramePr>
              <a:graphicFrameLocks noChangeAspect="1"/>
            </p:cNvGraphicFramePr>
            <p:nvPr>
              <p:extLst>
                <p:ext uri="{D42A27DB-BD31-4B8C-83A1-F6EECF244321}">
                  <p14:modId xmlns:p14="http://schemas.microsoft.com/office/powerpoint/2010/main" val="2429071357"/>
                </p:ext>
              </p:extLst>
            </p:nvPr>
          </p:nvGraphicFramePr>
          <p:xfrm>
            <a:off x="2300767" y="585687"/>
            <a:ext cx="2441575" cy="3014663"/>
          </p:xfrm>
          <a:graphic>
            <a:graphicData uri="http://schemas.openxmlformats.org/presentationml/2006/ole">
              <mc:AlternateContent xmlns:mc="http://schemas.openxmlformats.org/markup-compatibility/2006">
                <mc:Choice xmlns:v="urn:schemas-microsoft-com:vml" Requires="v">
                  <p:oleObj name="Prism 8" r:id="rId9" imgW="3136373" imgH="3874592" progId="Prism8.Document">
                    <p:embed/>
                  </p:oleObj>
                </mc:Choice>
                <mc:Fallback>
                  <p:oleObj name="Prism 8" r:id="rId9" imgW="3136373" imgH="3874592" progId="Prism8.Document">
                    <p:embed/>
                    <p:pic>
                      <p:nvPicPr>
                        <p:cNvPr id="0" name=""/>
                        <p:cNvPicPr/>
                        <p:nvPr/>
                      </p:nvPicPr>
                      <p:blipFill>
                        <a:blip r:embed="rId10"/>
                        <a:stretch>
                          <a:fillRect/>
                        </a:stretch>
                      </p:blipFill>
                      <p:spPr>
                        <a:xfrm>
                          <a:off x="2300767" y="585687"/>
                          <a:ext cx="2441575" cy="3014663"/>
                        </a:xfrm>
                        <a:prstGeom prst="rect">
                          <a:avLst/>
                        </a:prstGeom>
                      </p:spPr>
                    </p:pic>
                  </p:oleObj>
                </mc:Fallback>
              </mc:AlternateContent>
            </a:graphicData>
          </a:graphic>
        </p:graphicFrame>
        <p:graphicFrame>
          <p:nvGraphicFramePr>
            <p:cNvPr id="11" name="对象 10">
              <a:extLst>
                <a:ext uri="{FF2B5EF4-FFF2-40B4-BE49-F238E27FC236}">
                  <a16:creationId xmlns:a16="http://schemas.microsoft.com/office/drawing/2014/main" id="{578D319A-8DF3-D63F-5554-97127A7F809E}"/>
                </a:ext>
              </a:extLst>
            </p:cNvPr>
            <p:cNvGraphicFramePr>
              <a:graphicFrameLocks noChangeAspect="1"/>
            </p:cNvGraphicFramePr>
            <p:nvPr>
              <p:extLst>
                <p:ext uri="{D42A27DB-BD31-4B8C-83A1-F6EECF244321}">
                  <p14:modId xmlns:p14="http://schemas.microsoft.com/office/powerpoint/2010/main" val="3117906328"/>
                </p:ext>
              </p:extLst>
            </p:nvPr>
          </p:nvGraphicFramePr>
          <p:xfrm>
            <a:off x="4521670" y="-2256075"/>
            <a:ext cx="2434168" cy="2880000"/>
          </p:xfrm>
          <a:graphic>
            <a:graphicData uri="http://schemas.openxmlformats.org/presentationml/2006/ole">
              <mc:AlternateContent xmlns:mc="http://schemas.openxmlformats.org/markup-compatibility/2006">
                <mc:Choice xmlns:v="urn:schemas-microsoft-com:vml" Requires="v">
                  <p:oleObj name="Prism 8" r:id="rId11" imgW="3128813" imgH="3702548" progId="Prism8.Document">
                    <p:embed/>
                  </p:oleObj>
                </mc:Choice>
                <mc:Fallback>
                  <p:oleObj name="Prism 8" r:id="rId11" imgW="3128813" imgH="3702548" progId="Prism8.Document">
                    <p:embed/>
                    <p:pic>
                      <p:nvPicPr>
                        <p:cNvPr id="0" name=""/>
                        <p:cNvPicPr/>
                        <p:nvPr/>
                      </p:nvPicPr>
                      <p:blipFill>
                        <a:blip r:embed="rId12"/>
                        <a:stretch>
                          <a:fillRect/>
                        </a:stretch>
                      </p:blipFill>
                      <p:spPr>
                        <a:xfrm>
                          <a:off x="4521670" y="-2256075"/>
                          <a:ext cx="2434168" cy="2880000"/>
                        </a:xfrm>
                        <a:prstGeom prst="rect">
                          <a:avLst/>
                        </a:prstGeom>
                      </p:spPr>
                    </p:pic>
                  </p:oleObj>
                </mc:Fallback>
              </mc:AlternateContent>
            </a:graphicData>
          </a:graphic>
        </p:graphicFrame>
        <p:graphicFrame>
          <p:nvGraphicFramePr>
            <p:cNvPr id="12" name="对象 11">
              <a:extLst>
                <a:ext uri="{FF2B5EF4-FFF2-40B4-BE49-F238E27FC236}">
                  <a16:creationId xmlns:a16="http://schemas.microsoft.com/office/drawing/2014/main" id="{DC354F1D-3CE6-35FB-194B-C3264F1FFAF0}"/>
                </a:ext>
              </a:extLst>
            </p:cNvPr>
            <p:cNvGraphicFramePr>
              <a:graphicFrameLocks noChangeAspect="1"/>
            </p:cNvGraphicFramePr>
            <p:nvPr>
              <p:extLst>
                <p:ext uri="{D42A27DB-BD31-4B8C-83A1-F6EECF244321}">
                  <p14:modId xmlns:p14="http://schemas.microsoft.com/office/powerpoint/2010/main" val="3071871421"/>
                </p:ext>
              </p:extLst>
            </p:nvPr>
          </p:nvGraphicFramePr>
          <p:xfrm>
            <a:off x="4365464" y="631588"/>
            <a:ext cx="2446338" cy="2970212"/>
          </p:xfrm>
          <a:graphic>
            <a:graphicData uri="http://schemas.openxmlformats.org/presentationml/2006/ole">
              <mc:AlternateContent xmlns:mc="http://schemas.openxmlformats.org/markup-compatibility/2006">
                <mc:Choice xmlns:v="urn:schemas-microsoft-com:vml" Requires="v">
                  <p:oleObj name="Prism 8" r:id="rId13" imgW="3128813" imgH="3798648" progId="Prism8.Document">
                    <p:embed/>
                  </p:oleObj>
                </mc:Choice>
                <mc:Fallback>
                  <p:oleObj name="Prism 8" r:id="rId13" imgW="3128813" imgH="3798648" progId="Prism8.Document">
                    <p:embed/>
                    <p:pic>
                      <p:nvPicPr>
                        <p:cNvPr id="0" name=""/>
                        <p:cNvPicPr/>
                        <p:nvPr/>
                      </p:nvPicPr>
                      <p:blipFill>
                        <a:blip r:embed="rId14"/>
                        <a:stretch>
                          <a:fillRect/>
                        </a:stretch>
                      </p:blipFill>
                      <p:spPr>
                        <a:xfrm>
                          <a:off x="4365464" y="631588"/>
                          <a:ext cx="2446338" cy="2970212"/>
                        </a:xfrm>
                        <a:prstGeom prst="rect">
                          <a:avLst/>
                        </a:prstGeom>
                      </p:spPr>
                    </p:pic>
                  </p:oleObj>
                </mc:Fallback>
              </mc:AlternateContent>
            </a:graphicData>
          </a:graphic>
        </p:graphicFrame>
        <p:pic>
          <p:nvPicPr>
            <p:cNvPr id="13" name="图片 12">
              <a:extLst>
                <a:ext uri="{FF2B5EF4-FFF2-40B4-BE49-F238E27FC236}">
                  <a16:creationId xmlns:a16="http://schemas.microsoft.com/office/drawing/2014/main" id="{857FBF76-ED17-C629-28A2-67996A0B33A9}"/>
                </a:ext>
              </a:extLst>
            </p:cNvPr>
            <p:cNvPicPr>
              <a:picLocks noChangeAspect="1"/>
            </p:cNvPicPr>
            <p:nvPr/>
          </p:nvPicPr>
          <p:blipFill>
            <a:blip r:embed="rId15" cstate="print">
              <a:extLst>
                <a:ext uri="{28A0092B-C50C-407E-A947-70E740481C1C}">
                  <a14:useLocalDpi xmlns:a14="http://schemas.microsoft.com/office/drawing/2010/main" val="0"/>
                </a:ext>
              </a:extLst>
            </a:blip>
            <a:srcRect l="7074" t="7660"/>
            <a:stretch>
              <a:fillRect/>
            </a:stretch>
          </p:blipFill>
          <p:spPr>
            <a:xfrm>
              <a:off x="798496" y="4051371"/>
              <a:ext cx="4111240" cy="1994534"/>
            </a:xfrm>
            <a:prstGeom prst="rect">
              <a:avLst/>
            </a:prstGeom>
          </p:spPr>
        </p:pic>
        <p:pic>
          <p:nvPicPr>
            <p:cNvPr id="14" name="图片 13">
              <a:extLst>
                <a:ext uri="{FF2B5EF4-FFF2-40B4-BE49-F238E27FC236}">
                  <a16:creationId xmlns:a16="http://schemas.microsoft.com/office/drawing/2014/main" id="{3A57878B-98C3-E583-932A-606B3FED2C3C}"/>
                </a:ext>
              </a:extLst>
            </p:cNvPr>
            <p:cNvPicPr>
              <a:picLocks noChangeAspect="1"/>
            </p:cNvPicPr>
            <p:nvPr/>
          </p:nvPicPr>
          <p:blipFill>
            <a:blip r:embed="rId16" cstate="print">
              <a:extLst>
                <a:ext uri="{28A0092B-C50C-407E-A947-70E740481C1C}">
                  <a14:useLocalDpi xmlns:a14="http://schemas.microsoft.com/office/drawing/2010/main" val="0"/>
                </a:ext>
              </a:extLst>
            </a:blip>
            <a:srcRect l="7074" t="7660"/>
            <a:stretch>
              <a:fillRect/>
            </a:stretch>
          </p:blipFill>
          <p:spPr>
            <a:xfrm>
              <a:off x="798496" y="6226412"/>
              <a:ext cx="4111240" cy="1994535"/>
            </a:xfrm>
            <a:prstGeom prst="rect">
              <a:avLst/>
            </a:prstGeom>
          </p:spPr>
        </p:pic>
        <p:sp>
          <p:nvSpPr>
            <p:cNvPr id="15" name="文本框 10">
              <a:extLst>
                <a:ext uri="{FF2B5EF4-FFF2-40B4-BE49-F238E27FC236}">
                  <a16:creationId xmlns:a16="http://schemas.microsoft.com/office/drawing/2014/main" id="{F03F3EE2-2764-7317-7154-E1C5BF43D457}"/>
                </a:ext>
              </a:extLst>
            </p:cNvPr>
            <p:cNvSpPr txBox="1">
              <a:spLocks noChangeArrowheads="1"/>
            </p:cNvSpPr>
            <p:nvPr/>
          </p:nvSpPr>
          <p:spPr bwMode="auto">
            <a:xfrm>
              <a:off x="1722829" y="3819056"/>
              <a:ext cx="126909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r>
                <a:rPr lang="en-US" altLang="zh-CN" sz="1200" dirty="0"/>
                <a:t>DCBLD1-OE</a:t>
              </a:r>
            </a:p>
          </p:txBody>
        </p:sp>
        <p:sp>
          <p:nvSpPr>
            <p:cNvPr id="16" name="文本框 10">
              <a:extLst>
                <a:ext uri="{FF2B5EF4-FFF2-40B4-BE49-F238E27FC236}">
                  <a16:creationId xmlns:a16="http://schemas.microsoft.com/office/drawing/2014/main" id="{D4A0515E-34CC-C82E-83AB-9EB344F3D80C}"/>
                </a:ext>
              </a:extLst>
            </p:cNvPr>
            <p:cNvSpPr txBox="1">
              <a:spLocks noChangeArrowheads="1"/>
            </p:cNvSpPr>
            <p:nvPr/>
          </p:nvSpPr>
          <p:spPr bwMode="auto">
            <a:xfrm>
              <a:off x="312455" y="4507112"/>
              <a:ext cx="56509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pPr algn="r"/>
              <a:r>
                <a:rPr lang="en-US" altLang="zh-CN" sz="1200" dirty="0"/>
                <a:t>0 h</a:t>
              </a:r>
            </a:p>
            <a:p>
              <a:pPr algn="r"/>
              <a:endParaRPr lang="en-US" altLang="zh-CN" sz="1200" dirty="0"/>
            </a:p>
            <a:p>
              <a:pPr algn="r"/>
              <a:endParaRPr lang="en-US" altLang="zh-CN" sz="1200" dirty="0"/>
            </a:p>
            <a:p>
              <a:pPr algn="r"/>
              <a:endParaRPr lang="en-US" altLang="zh-CN" sz="1200" dirty="0"/>
            </a:p>
            <a:p>
              <a:pPr algn="r"/>
              <a:endParaRPr lang="en-US" altLang="zh-CN" sz="1200" dirty="0"/>
            </a:p>
            <a:p>
              <a:pPr algn="r"/>
              <a:r>
                <a:rPr lang="en-US" altLang="zh-CN" sz="1200" dirty="0"/>
                <a:t>48 h</a:t>
              </a:r>
            </a:p>
          </p:txBody>
        </p:sp>
        <p:sp>
          <p:nvSpPr>
            <p:cNvPr id="17" name="文本框 10">
              <a:extLst>
                <a:ext uri="{FF2B5EF4-FFF2-40B4-BE49-F238E27FC236}">
                  <a16:creationId xmlns:a16="http://schemas.microsoft.com/office/drawing/2014/main" id="{96784835-2617-2B72-93F5-C4BE2652DAEC}"/>
                </a:ext>
              </a:extLst>
            </p:cNvPr>
            <p:cNvSpPr txBox="1">
              <a:spLocks noChangeArrowheads="1"/>
            </p:cNvSpPr>
            <p:nvPr/>
          </p:nvSpPr>
          <p:spPr bwMode="auto">
            <a:xfrm>
              <a:off x="1054631" y="3811143"/>
              <a:ext cx="529721" cy="28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r>
                <a:rPr lang="en-US" altLang="zh-CN" sz="1200" dirty="0"/>
                <a:t>NC    </a:t>
              </a:r>
            </a:p>
          </p:txBody>
        </p:sp>
        <p:sp>
          <p:nvSpPr>
            <p:cNvPr id="18" name="文本框 10">
              <a:extLst>
                <a:ext uri="{FF2B5EF4-FFF2-40B4-BE49-F238E27FC236}">
                  <a16:creationId xmlns:a16="http://schemas.microsoft.com/office/drawing/2014/main" id="{6ACA5991-7AA9-5C65-038C-1D44DAAE6B4E}"/>
                </a:ext>
              </a:extLst>
            </p:cNvPr>
            <p:cNvSpPr txBox="1">
              <a:spLocks noChangeArrowheads="1"/>
            </p:cNvSpPr>
            <p:nvPr/>
          </p:nvSpPr>
          <p:spPr bwMode="auto">
            <a:xfrm>
              <a:off x="2854116" y="3819056"/>
              <a:ext cx="10595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r>
                <a:rPr lang="en-US" altLang="zh-CN" sz="1200" dirty="0"/>
                <a:t> shCCNB1  </a:t>
              </a:r>
            </a:p>
          </p:txBody>
        </p:sp>
        <p:sp>
          <p:nvSpPr>
            <p:cNvPr id="19" name="文本框 10">
              <a:extLst>
                <a:ext uri="{FF2B5EF4-FFF2-40B4-BE49-F238E27FC236}">
                  <a16:creationId xmlns:a16="http://schemas.microsoft.com/office/drawing/2014/main" id="{A3691E68-159A-0222-DDCC-57BBD0E268E2}"/>
                </a:ext>
              </a:extLst>
            </p:cNvPr>
            <p:cNvSpPr txBox="1">
              <a:spLocks noChangeArrowheads="1"/>
            </p:cNvSpPr>
            <p:nvPr/>
          </p:nvSpPr>
          <p:spPr bwMode="auto">
            <a:xfrm>
              <a:off x="3833388" y="3634390"/>
              <a:ext cx="9510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r>
                <a:rPr lang="en-US" altLang="zh-CN" sz="1200" dirty="0"/>
                <a:t>DCBLD1+</a:t>
              </a:r>
            </a:p>
            <a:p>
              <a:r>
                <a:rPr lang="en-US" altLang="zh-CN" sz="1200" dirty="0"/>
                <a:t>shCCNB1    </a:t>
              </a:r>
            </a:p>
          </p:txBody>
        </p:sp>
        <p:sp>
          <p:nvSpPr>
            <p:cNvPr id="20" name="文本框 10">
              <a:extLst>
                <a:ext uri="{FF2B5EF4-FFF2-40B4-BE49-F238E27FC236}">
                  <a16:creationId xmlns:a16="http://schemas.microsoft.com/office/drawing/2014/main" id="{A52EBD12-2916-5C93-27B4-107F3BF01C31}"/>
                </a:ext>
              </a:extLst>
            </p:cNvPr>
            <p:cNvSpPr txBox="1">
              <a:spLocks noChangeArrowheads="1"/>
            </p:cNvSpPr>
            <p:nvPr/>
          </p:nvSpPr>
          <p:spPr bwMode="auto">
            <a:xfrm>
              <a:off x="312455" y="6740835"/>
              <a:ext cx="56509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pPr algn="r"/>
              <a:r>
                <a:rPr lang="en-US" altLang="zh-CN" sz="1200" dirty="0"/>
                <a:t>0 h</a:t>
              </a:r>
            </a:p>
            <a:p>
              <a:pPr algn="r"/>
              <a:endParaRPr lang="en-US" altLang="zh-CN" sz="1200" dirty="0"/>
            </a:p>
            <a:p>
              <a:pPr algn="r"/>
              <a:endParaRPr lang="en-US" altLang="zh-CN" sz="1200" dirty="0"/>
            </a:p>
            <a:p>
              <a:pPr algn="r"/>
              <a:endParaRPr lang="en-US" altLang="zh-CN" sz="1200" dirty="0"/>
            </a:p>
            <a:p>
              <a:pPr algn="r"/>
              <a:endParaRPr lang="en-US" altLang="zh-CN" sz="1200" dirty="0"/>
            </a:p>
            <a:p>
              <a:pPr algn="r"/>
              <a:r>
                <a:rPr lang="en-US" altLang="zh-CN" sz="1200" dirty="0"/>
                <a:t>48 h</a:t>
              </a:r>
            </a:p>
          </p:txBody>
        </p:sp>
        <p:graphicFrame>
          <p:nvGraphicFramePr>
            <p:cNvPr id="21" name="对象 20">
              <a:extLst>
                <a:ext uri="{FF2B5EF4-FFF2-40B4-BE49-F238E27FC236}">
                  <a16:creationId xmlns:a16="http://schemas.microsoft.com/office/drawing/2014/main" id="{C6E358A1-18B5-7AB7-E86D-25DA6CFEE7C7}"/>
                </a:ext>
              </a:extLst>
            </p:cNvPr>
            <p:cNvGraphicFramePr>
              <a:graphicFrameLocks noChangeAspect="1"/>
            </p:cNvGraphicFramePr>
            <p:nvPr>
              <p:extLst>
                <p:ext uri="{D42A27DB-BD31-4B8C-83A1-F6EECF244321}">
                  <p14:modId xmlns:p14="http://schemas.microsoft.com/office/powerpoint/2010/main" val="536331357"/>
                </p:ext>
              </p:extLst>
            </p:nvPr>
          </p:nvGraphicFramePr>
          <p:xfrm>
            <a:off x="4909736" y="3566030"/>
            <a:ext cx="2360792" cy="2880000"/>
          </p:xfrm>
          <a:graphic>
            <a:graphicData uri="http://schemas.openxmlformats.org/presentationml/2006/ole">
              <mc:AlternateContent xmlns:mc="http://schemas.openxmlformats.org/markup-compatibility/2006">
                <mc:Choice xmlns:v="urn:schemas-microsoft-com:vml" Requires="v">
                  <p:oleObj name="Prism 8" r:id="rId17" imgW="3154734" imgH="3848678" progId="Prism8.Document">
                    <p:embed/>
                  </p:oleObj>
                </mc:Choice>
                <mc:Fallback>
                  <p:oleObj name="Prism 8" r:id="rId17" imgW="3154734" imgH="3848678" progId="Prism8.Document">
                    <p:embed/>
                    <p:pic>
                      <p:nvPicPr>
                        <p:cNvPr id="4" name="对象 3">
                          <a:extLst>
                            <a:ext uri="{FF2B5EF4-FFF2-40B4-BE49-F238E27FC236}">
                              <a16:creationId xmlns:a16="http://schemas.microsoft.com/office/drawing/2014/main" id="{C6E358A1-18B5-7AB7-E86D-25DA6CFEE7C7}"/>
                            </a:ext>
                          </a:extLst>
                        </p:cNvPr>
                        <p:cNvPicPr/>
                        <p:nvPr/>
                      </p:nvPicPr>
                      <p:blipFill>
                        <a:blip r:embed="rId18"/>
                        <a:stretch>
                          <a:fillRect/>
                        </a:stretch>
                      </p:blipFill>
                      <p:spPr>
                        <a:xfrm>
                          <a:off x="4909736" y="3566030"/>
                          <a:ext cx="2360792" cy="2880000"/>
                        </a:xfrm>
                        <a:prstGeom prst="rect">
                          <a:avLst/>
                        </a:prstGeom>
                      </p:spPr>
                    </p:pic>
                  </p:oleObj>
                </mc:Fallback>
              </mc:AlternateContent>
            </a:graphicData>
          </a:graphic>
        </p:graphicFrame>
        <p:graphicFrame>
          <p:nvGraphicFramePr>
            <p:cNvPr id="22" name="对象 21">
              <a:extLst>
                <a:ext uri="{FF2B5EF4-FFF2-40B4-BE49-F238E27FC236}">
                  <a16:creationId xmlns:a16="http://schemas.microsoft.com/office/drawing/2014/main" id="{B604BC6E-E1A2-5334-14F6-7CAE54715444}"/>
                </a:ext>
              </a:extLst>
            </p:cNvPr>
            <p:cNvGraphicFramePr>
              <a:graphicFrameLocks noChangeAspect="1"/>
            </p:cNvGraphicFramePr>
            <p:nvPr>
              <p:extLst>
                <p:ext uri="{D42A27DB-BD31-4B8C-83A1-F6EECF244321}">
                  <p14:modId xmlns:p14="http://schemas.microsoft.com/office/powerpoint/2010/main" val="1155003278"/>
                </p:ext>
              </p:extLst>
            </p:nvPr>
          </p:nvGraphicFramePr>
          <p:xfrm>
            <a:off x="4957159" y="6112114"/>
            <a:ext cx="2360792" cy="2880000"/>
          </p:xfrm>
          <a:graphic>
            <a:graphicData uri="http://schemas.openxmlformats.org/presentationml/2006/ole">
              <mc:AlternateContent xmlns:mc="http://schemas.openxmlformats.org/markup-compatibility/2006">
                <mc:Choice xmlns:v="urn:schemas-microsoft-com:vml" Requires="v">
                  <p:oleObj name="Prism 8" r:id="rId19" imgW="3154734" imgH="3848678" progId="Prism8.Document">
                    <p:embed/>
                  </p:oleObj>
                </mc:Choice>
                <mc:Fallback>
                  <p:oleObj name="Prism 8" r:id="rId19" imgW="3154734" imgH="3848678" progId="Prism8.Document">
                    <p:embed/>
                    <p:pic>
                      <p:nvPicPr>
                        <p:cNvPr id="8" name="对象 7">
                          <a:extLst>
                            <a:ext uri="{FF2B5EF4-FFF2-40B4-BE49-F238E27FC236}">
                              <a16:creationId xmlns:a16="http://schemas.microsoft.com/office/drawing/2014/main" id="{B604BC6E-E1A2-5334-14F6-7CAE54715444}"/>
                            </a:ext>
                          </a:extLst>
                        </p:cNvPr>
                        <p:cNvPicPr/>
                        <p:nvPr/>
                      </p:nvPicPr>
                      <p:blipFill>
                        <a:blip r:embed="rId20"/>
                        <a:stretch>
                          <a:fillRect/>
                        </a:stretch>
                      </p:blipFill>
                      <p:spPr>
                        <a:xfrm>
                          <a:off x="4957159" y="6112114"/>
                          <a:ext cx="2360792" cy="2880000"/>
                        </a:xfrm>
                        <a:prstGeom prst="rect">
                          <a:avLst/>
                        </a:prstGeom>
                      </p:spPr>
                    </p:pic>
                  </p:oleObj>
                </mc:Fallback>
              </mc:AlternateContent>
            </a:graphicData>
          </a:graphic>
        </p:graphicFrame>
        <p:graphicFrame>
          <p:nvGraphicFramePr>
            <p:cNvPr id="23" name="对象 22">
              <a:extLst>
                <a:ext uri="{FF2B5EF4-FFF2-40B4-BE49-F238E27FC236}">
                  <a16:creationId xmlns:a16="http://schemas.microsoft.com/office/drawing/2014/main" id="{480E04C1-04C6-721C-B526-BA4892F43323}"/>
                </a:ext>
              </a:extLst>
            </p:cNvPr>
            <p:cNvGraphicFramePr>
              <a:graphicFrameLocks noChangeAspect="1"/>
            </p:cNvGraphicFramePr>
            <p:nvPr>
              <p:extLst>
                <p:ext uri="{D42A27DB-BD31-4B8C-83A1-F6EECF244321}">
                  <p14:modId xmlns:p14="http://schemas.microsoft.com/office/powerpoint/2010/main" val="1632335988"/>
                </p:ext>
              </p:extLst>
            </p:nvPr>
          </p:nvGraphicFramePr>
          <p:xfrm>
            <a:off x="6898696" y="-2394491"/>
            <a:ext cx="3905710" cy="2880000"/>
          </p:xfrm>
          <a:graphic>
            <a:graphicData uri="http://schemas.openxmlformats.org/presentationml/2006/ole">
              <mc:AlternateContent xmlns:mc="http://schemas.openxmlformats.org/markup-compatibility/2006">
                <mc:Choice xmlns:v="urn:schemas-microsoft-com:vml" Requires="v">
                  <p:oleObj name="Prism 8" r:id="rId21" imgW="4026308" imgH="2968301" progId="Prism8.Document">
                    <p:embed/>
                  </p:oleObj>
                </mc:Choice>
                <mc:Fallback>
                  <p:oleObj name="Prism 8" r:id="rId21" imgW="4026308" imgH="2968301" progId="Prism8.Document">
                    <p:embed/>
                    <p:pic>
                      <p:nvPicPr>
                        <p:cNvPr id="2" name="对象 1">
                          <a:extLst>
                            <a:ext uri="{FF2B5EF4-FFF2-40B4-BE49-F238E27FC236}">
                              <a16:creationId xmlns:a16="http://schemas.microsoft.com/office/drawing/2014/main" id="{480E04C1-04C6-721C-B526-BA4892F43323}"/>
                            </a:ext>
                          </a:extLst>
                        </p:cNvPr>
                        <p:cNvPicPr/>
                        <p:nvPr/>
                      </p:nvPicPr>
                      <p:blipFill>
                        <a:blip r:embed="rId22"/>
                        <a:stretch>
                          <a:fillRect/>
                        </a:stretch>
                      </p:blipFill>
                      <p:spPr>
                        <a:xfrm>
                          <a:off x="6898696" y="-2394491"/>
                          <a:ext cx="3905710" cy="2880000"/>
                        </a:xfrm>
                        <a:prstGeom prst="rect">
                          <a:avLst/>
                        </a:prstGeom>
                      </p:spPr>
                    </p:pic>
                  </p:oleObj>
                </mc:Fallback>
              </mc:AlternateContent>
            </a:graphicData>
          </a:graphic>
        </p:graphicFrame>
        <p:graphicFrame>
          <p:nvGraphicFramePr>
            <p:cNvPr id="24" name="对象 23">
              <a:extLst>
                <a:ext uri="{FF2B5EF4-FFF2-40B4-BE49-F238E27FC236}">
                  <a16:creationId xmlns:a16="http://schemas.microsoft.com/office/drawing/2014/main" id="{FF9767AA-CDBF-842A-9F34-D72CC99D2863}"/>
                </a:ext>
              </a:extLst>
            </p:cNvPr>
            <p:cNvGraphicFramePr>
              <a:graphicFrameLocks noChangeAspect="1"/>
            </p:cNvGraphicFramePr>
            <p:nvPr>
              <p:extLst>
                <p:ext uri="{D42A27DB-BD31-4B8C-83A1-F6EECF244321}">
                  <p14:modId xmlns:p14="http://schemas.microsoft.com/office/powerpoint/2010/main" val="3317474848"/>
                </p:ext>
              </p:extLst>
            </p:nvPr>
          </p:nvGraphicFramePr>
          <p:xfrm>
            <a:off x="10693994" y="-2370958"/>
            <a:ext cx="4094040" cy="2880000"/>
          </p:xfrm>
          <a:graphic>
            <a:graphicData uri="http://schemas.openxmlformats.org/presentationml/2006/ole">
              <mc:AlternateContent xmlns:mc="http://schemas.openxmlformats.org/markup-compatibility/2006">
                <mc:Choice xmlns:v="urn:schemas-microsoft-com:vml" Requires="v">
                  <p:oleObj name="Prism 8" r:id="rId23" imgW="4127110" imgH="2904235" progId="Prism8.Document">
                    <p:embed/>
                  </p:oleObj>
                </mc:Choice>
                <mc:Fallback>
                  <p:oleObj name="Prism 8" r:id="rId23" imgW="4127110" imgH="2904235" progId="Prism8.Document">
                    <p:embed/>
                    <p:pic>
                      <p:nvPicPr>
                        <p:cNvPr id="3" name="对象 2">
                          <a:extLst>
                            <a:ext uri="{FF2B5EF4-FFF2-40B4-BE49-F238E27FC236}">
                              <a16:creationId xmlns:a16="http://schemas.microsoft.com/office/drawing/2014/main" id="{FF9767AA-CDBF-842A-9F34-D72CC99D2863}"/>
                            </a:ext>
                          </a:extLst>
                        </p:cNvPr>
                        <p:cNvPicPr/>
                        <p:nvPr/>
                      </p:nvPicPr>
                      <p:blipFill>
                        <a:blip r:embed="rId24"/>
                        <a:stretch>
                          <a:fillRect/>
                        </a:stretch>
                      </p:blipFill>
                      <p:spPr>
                        <a:xfrm>
                          <a:off x="10693994" y="-2370958"/>
                          <a:ext cx="4094040" cy="2880000"/>
                        </a:xfrm>
                        <a:prstGeom prst="rect">
                          <a:avLst/>
                        </a:prstGeom>
                      </p:spPr>
                    </p:pic>
                  </p:oleObj>
                </mc:Fallback>
              </mc:AlternateContent>
            </a:graphicData>
          </a:graphic>
        </p:graphicFrame>
        <p:graphicFrame>
          <p:nvGraphicFramePr>
            <p:cNvPr id="25" name="对象 24">
              <a:extLst>
                <a:ext uri="{FF2B5EF4-FFF2-40B4-BE49-F238E27FC236}">
                  <a16:creationId xmlns:a16="http://schemas.microsoft.com/office/drawing/2014/main" id="{E9653C99-2BF6-D845-0351-55C062C5B49F}"/>
                </a:ext>
              </a:extLst>
            </p:cNvPr>
            <p:cNvGraphicFramePr>
              <a:graphicFrameLocks noChangeAspect="1"/>
            </p:cNvGraphicFramePr>
            <p:nvPr>
              <p:extLst>
                <p:ext uri="{D42A27DB-BD31-4B8C-83A1-F6EECF244321}">
                  <p14:modId xmlns:p14="http://schemas.microsoft.com/office/powerpoint/2010/main" val="2563571464"/>
                </p:ext>
              </p:extLst>
            </p:nvPr>
          </p:nvGraphicFramePr>
          <p:xfrm>
            <a:off x="6896224" y="519459"/>
            <a:ext cx="4127500" cy="2968625"/>
          </p:xfrm>
          <a:graphic>
            <a:graphicData uri="http://schemas.openxmlformats.org/presentationml/2006/ole">
              <mc:AlternateContent xmlns:mc="http://schemas.openxmlformats.org/markup-compatibility/2006">
                <mc:Choice xmlns:v="urn:schemas-microsoft-com:vml" Requires="v">
                  <p:oleObj name="Prism 8" r:id="rId25" imgW="4127110" imgH="2968301" progId="Prism8.Document">
                    <p:embed/>
                  </p:oleObj>
                </mc:Choice>
                <mc:Fallback>
                  <p:oleObj name="Prism 8" r:id="rId25" imgW="4127110" imgH="2968301" progId="Prism8.Document">
                    <p:embed/>
                    <p:pic>
                      <p:nvPicPr>
                        <p:cNvPr id="6" name="对象 5">
                          <a:extLst>
                            <a:ext uri="{FF2B5EF4-FFF2-40B4-BE49-F238E27FC236}">
                              <a16:creationId xmlns:a16="http://schemas.microsoft.com/office/drawing/2014/main" id="{E9653C99-2BF6-D845-0351-55C062C5B49F}"/>
                            </a:ext>
                          </a:extLst>
                        </p:cNvPr>
                        <p:cNvPicPr/>
                        <p:nvPr/>
                      </p:nvPicPr>
                      <p:blipFill>
                        <a:blip r:embed="rId26"/>
                        <a:stretch>
                          <a:fillRect/>
                        </a:stretch>
                      </p:blipFill>
                      <p:spPr>
                        <a:xfrm>
                          <a:off x="6896224" y="519459"/>
                          <a:ext cx="4127500" cy="2968625"/>
                        </a:xfrm>
                        <a:prstGeom prst="rect">
                          <a:avLst/>
                        </a:prstGeom>
                      </p:spPr>
                    </p:pic>
                  </p:oleObj>
                </mc:Fallback>
              </mc:AlternateContent>
            </a:graphicData>
          </a:graphic>
        </p:graphicFrame>
        <p:graphicFrame>
          <p:nvGraphicFramePr>
            <p:cNvPr id="26" name="对象 25">
              <a:extLst>
                <a:ext uri="{FF2B5EF4-FFF2-40B4-BE49-F238E27FC236}">
                  <a16:creationId xmlns:a16="http://schemas.microsoft.com/office/drawing/2014/main" id="{7B0FD472-09FD-2665-3C90-CAD4C78EBFBB}"/>
                </a:ext>
              </a:extLst>
            </p:cNvPr>
            <p:cNvGraphicFramePr>
              <a:graphicFrameLocks noChangeAspect="1"/>
            </p:cNvGraphicFramePr>
            <p:nvPr>
              <p:extLst>
                <p:ext uri="{D42A27DB-BD31-4B8C-83A1-F6EECF244321}">
                  <p14:modId xmlns:p14="http://schemas.microsoft.com/office/powerpoint/2010/main" val="1026188043"/>
                </p:ext>
              </p:extLst>
            </p:nvPr>
          </p:nvGraphicFramePr>
          <p:xfrm>
            <a:off x="10773259" y="529959"/>
            <a:ext cx="4062412" cy="2924175"/>
          </p:xfrm>
          <a:graphic>
            <a:graphicData uri="http://schemas.openxmlformats.org/presentationml/2006/ole">
              <mc:AlternateContent xmlns:mc="http://schemas.openxmlformats.org/markup-compatibility/2006">
                <mc:Choice xmlns:v="urn:schemas-microsoft-com:vml" Requires="v">
                  <p:oleObj name="Prism 8" r:id="rId27" imgW="4063029" imgH="2924030" progId="Prism8.Document">
                    <p:embed/>
                  </p:oleObj>
                </mc:Choice>
                <mc:Fallback>
                  <p:oleObj name="Prism 8" r:id="rId27" imgW="4063029" imgH="2924030" progId="Prism8.Document">
                    <p:embed/>
                    <p:pic>
                      <p:nvPicPr>
                        <p:cNvPr id="7" name="对象 6">
                          <a:extLst>
                            <a:ext uri="{FF2B5EF4-FFF2-40B4-BE49-F238E27FC236}">
                              <a16:creationId xmlns:a16="http://schemas.microsoft.com/office/drawing/2014/main" id="{7B0FD472-09FD-2665-3C90-CAD4C78EBFBB}"/>
                            </a:ext>
                          </a:extLst>
                        </p:cNvPr>
                        <p:cNvPicPr/>
                        <p:nvPr/>
                      </p:nvPicPr>
                      <p:blipFill>
                        <a:blip r:embed="rId28"/>
                        <a:stretch>
                          <a:fillRect/>
                        </a:stretch>
                      </p:blipFill>
                      <p:spPr>
                        <a:xfrm>
                          <a:off x="10773259" y="529959"/>
                          <a:ext cx="4062412" cy="2924175"/>
                        </a:xfrm>
                        <a:prstGeom prst="rect">
                          <a:avLst/>
                        </a:prstGeom>
                      </p:spPr>
                    </p:pic>
                  </p:oleObj>
                </mc:Fallback>
              </mc:AlternateContent>
            </a:graphicData>
          </a:graphic>
        </p:graphicFrame>
        <p:graphicFrame>
          <p:nvGraphicFramePr>
            <p:cNvPr id="42" name="对象 41">
              <a:extLst>
                <a:ext uri="{FF2B5EF4-FFF2-40B4-BE49-F238E27FC236}">
                  <a16:creationId xmlns:a16="http://schemas.microsoft.com/office/drawing/2014/main" id="{2391EE7B-FDAD-8F20-EE24-8F579A5AE879}"/>
                </a:ext>
              </a:extLst>
            </p:cNvPr>
            <p:cNvGraphicFramePr>
              <a:graphicFrameLocks noChangeAspect="1"/>
            </p:cNvGraphicFramePr>
            <p:nvPr>
              <p:extLst>
                <p:ext uri="{D42A27DB-BD31-4B8C-83A1-F6EECF244321}">
                  <p14:modId xmlns:p14="http://schemas.microsoft.com/office/powerpoint/2010/main" val="1699479982"/>
                </p:ext>
              </p:extLst>
            </p:nvPr>
          </p:nvGraphicFramePr>
          <p:xfrm>
            <a:off x="11923951" y="3634390"/>
            <a:ext cx="2390805" cy="2880000"/>
          </p:xfrm>
          <a:graphic>
            <a:graphicData uri="http://schemas.openxmlformats.org/presentationml/2006/ole">
              <mc:AlternateContent xmlns:mc="http://schemas.openxmlformats.org/markup-compatibility/2006">
                <mc:Choice xmlns:v="urn:schemas-microsoft-com:vml" Requires="v">
                  <p:oleObj name="Prism 8" r:id="rId29" imgW="3095333" imgH="3728463" progId="Prism8.Document">
                    <p:embed/>
                  </p:oleObj>
                </mc:Choice>
                <mc:Fallback>
                  <p:oleObj name="Prism 8" r:id="rId29" imgW="3095333" imgH="3728463" progId="Prism8.Document">
                    <p:embed/>
                    <p:pic>
                      <p:nvPicPr>
                        <p:cNvPr id="2" name="对象 1">
                          <a:extLst>
                            <a:ext uri="{FF2B5EF4-FFF2-40B4-BE49-F238E27FC236}">
                              <a16:creationId xmlns:a16="http://schemas.microsoft.com/office/drawing/2014/main" id="{FD640854-18B4-87BC-85D2-C0CADEC19C6A}"/>
                            </a:ext>
                          </a:extLst>
                        </p:cNvPr>
                        <p:cNvPicPr/>
                        <p:nvPr/>
                      </p:nvPicPr>
                      <p:blipFill>
                        <a:blip r:embed="rId30"/>
                        <a:stretch>
                          <a:fillRect/>
                        </a:stretch>
                      </p:blipFill>
                      <p:spPr>
                        <a:xfrm>
                          <a:off x="11923951" y="3634390"/>
                          <a:ext cx="2390805" cy="2880000"/>
                        </a:xfrm>
                        <a:prstGeom prst="rect">
                          <a:avLst/>
                        </a:prstGeom>
                      </p:spPr>
                    </p:pic>
                  </p:oleObj>
                </mc:Fallback>
              </mc:AlternateContent>
            </a:graphicData>
          </a:graphic>
        </p:graphicFrame>
        <p:graphicFrame>
          <p:nvGraphicFramePr>
            <p:cNvPr id="43" name="对象 42">
              <a:extLst>
                <a:ext uri="{FF2B5EF4-FFF2-40B4-BE49-F238E27FC236}">
                  <a16:creationId xmlns:a16="http://schemas.microsoft.com/office/drawing/2014/main" id="{A66F221E-9968-47B8-6163-9273EB174724}"/>
                </a:ext>
              </a:extLst>
            </p:cNvPr>
            <p:cNvGraphicFramePr>
              <a:graphicFrameLocks noChangeAspect="1"/>
            </p:cNvGraphicFramePr>
            <p:nvPr>
              <p:extLst>
                <p:ext uri="{D42A27DB-BD31-4B8C-83A1-F6EECF244321}">
                  <p14:modId xmlns:p14="http://schemas.microsoft.com/office/powerpoint/2010/main" val="2969593830"/>
                </p:ext>
              </p:extLst>
            </p:nvPr>
          </p:nvGraphicFramePr>
          <p:xfrm>
            <a:off x="12015418" y="6329029"/>
            <a:ext cx="2390805" cy="2880000"/>
          </p:xfrm>
          <a:graphic>
            <a:graphicData uri="http://schemas.openxmlformats.org/presentationml/2006/ole">
              <mc:AlternateContent xmlns:mc="http://schemas.openxmlformats.org/markup-compatibility/2006">
                <mc:Choice xmlns:v="urn:schemas-microsoft-com:vml" Requires="v">
                  <p:oleObj name="Prism 8" r:id="rId31" imgW="3095333" imgH="3728463" progId="Prism8.Document">
                    <p:embed/>
                  </p:oleObj>
                </mc:Choice>
                <mc:Fallback>
                  <p:oleObj name="Prism 8" r:id="rId31" imgW="3095333" imgH="3728463" progId="Prism8.Document">
                    <p:embed/>
                    <p:pic>
                      <p:nvPicPr>
                        <p:cNvPr id="5" name="对象 4">
                          <a:extLst>
                            <a:ext uri="{FF2B5EF4-FFF2-40B4-BE49-F238E27FC236}">
                              <a16:creationId xmlns:a16="http://schemas.microsoft.com/office/drawing/2014/main" id="{3EACDBE8-2287-0D7A-DC2F-9B477B454AF9}"/>
                            </a:ext>
                          </a:extLst>
                        </p:cNvPr>
                        <p:cNvPicPr/>
                        <p:nvPr/>
                      </p:nvPicPr>
                      <p:blipFill>
                        <a:blip r:embed="rId32"/>
                        <a:stretch>
                          <a:fillRect/>
                        </a:stretch>
                      </p:blipFill>
                      <p:spPr>
                        <a:xfrm>
                          <a:off x="12015418" y="6329029"/>
                          <a:ext cx="2390805" cy="2880000"/>
                        </a:xfrm>
                        <a:prstGeom prst="rect">
                          <a:avLst/>
                        </a:prstGeom>
                      </p:spPr>
                    </p:pic>
                  </p:oleObj>
                </mc:Fallback>
              </mc:AlternateContent>
            </a:graphicData>
          </a:graphic>
        </p:graphicFrame>
        <p:grpSp>
          <p:nvGrpSpPr>
            <p:cNvPr id="44" name="组合 43">
              <a:extLst>
                <a:ext uri="{FF2B5EF4-FFF2-40B4-BE49-F238E27FC236}">
                  <a16:creationId xmlns:a16="http://schemas.microsoft.com/office/drawing/2014/main" id="{00D40D78-87E0-D2A7-6A0A-114EB0DF0CA6}"/>
                </a:ext>
              </a:extLst>
            </p:cNvPr>
            <p:cNvGrpSpPr/>
            <p:nvPr/>
          </p:nvGrpSpPr>
          <p:grpSpPr>
            <a:xfrm>
              <a:off x="7033426" y="3685015"/>
              <a:ext cx="4662724" cy="4523263"/>
              <a:chOff x="69506" y="-27694"/>
              <a:chExt cx="4662724" cy="4523263"/>
            </a:xfrm>
          </p:grpSpPr>
          <p:pic>
            <p:nvPicPr>
              <p:cNvPr id="45" name="图片 44">
                <a:extLst>
                  <a:ext uri="{FF2B5EF4-FFF2-40B4-BE49-F238E27FC236}">
                    <a16:creationId xmlns:a16="http://schemas.microsoft.com/office/drawing/2014/main" id="{90DA70E9-D186-C3B3-DCCD-49C2919D0C0C}"/>
                  </a:ext>
                </a:extLst>
              </p:cNvPr>
              <p:cNvPicPr>
                <a:picLocks noChangeAspect="1"/>
              </p:cNvPicPr>
              <p:nvPr/>
            </p:nvPicPr>
            <p:blipFill>
              <a:blip r:embed="rId33" cstate="print">
                <a:extLst>
                  <a:ext uri="{28A0092B-C50C-407E-A947-70E740481C1C}">
                    <a14:useLocalDpi xmlns:a14="http://schemas.microsoft.com/office/drawing/2010/main" val="0"/>
                  </a:ext>
                </a:extLst>
              </a:blip>
              <a:srcRect l="6992" t="6854"/>
              <a:stretch>
                <a:fillRect/>
              </a:stretch>
            </p:blipFill>
            <p:spPr>
              <a:xfrm>
                <a:off x="568617" y="391886"/>
                <a:ext cx="4078924" cy="1994400"/>
              </a:xfrm>
              <a:prstGeom prst="rect">
                <a:avLst/>
              </a:prstGeom>
            </p:spPr>
          </p:pic>
          <p:pic>
            <p:nvPicPr>
              <p:cNvPr id="46" name="图片 45">
                <a:extLst>
                  <a:ext uri="{FF2B5EF4-FFF2-40B4-BE49-F238E27FC236}">
                    <a16:creationId xmlns:a16="http://schemas.microsoft.com/office/drawing/2014/main" id="{2A2E5A7B-4168-6F3A-A12A-492B9C113561}"/>
                  </a:ext>
                </a:extLst>
              </p:cNvPr>
              <p:cNvPicPr>
                <a:picLocks noChangeAspect="1"/>
              </p:cNvPicPr>
              <p:nvPr/>
            </p:nvPicPr>
            <p:blipFill>
              <a:blip r:embed="rId34" cstate="print">
                <a:extLst>
                  <a:ext uri="{28A0092B-C50C-407E-A947-70E740481C1C}">
                    <a14:useLocalDpi xmlns:a14="http://schemas.microsoft.com/office/drawing/2010/main" val="0"/>
                  </a:ext>
                </a:extLst>
              </a:blip>
              <a:srcRect l="6992" t="6854"/>
              <a:stretch>
                <a:fillRect/>
              </a:stretch>
            </p:blipFill>
            <p:spPr>
              <a:xfrm>
                <a:off x="568616" y="2501169"/>
                <a:ext cx="4078925" cy="1994400"/>
              </a:xfrm>
              <a:prstGeom prst="rect">
                <a:avLst/>
              </a:prstGeom>
            </p:spPr>
          </p:pic>
          <p:sp>
            <p:nvSpPr>
              <p:cNvPr id="47" name="文本框 10">
                <a:extLst>
                  <a:ext uri="{FF2B5EF4-FFF2-40B4-BE49-F238E27FC236}">
                    <a16:creationId xmlns:a16="http://schemas.microsoft.com/office/drawing/2014/main" id="{F8790E10-77EF-35F8-5DBD-83633FFB4249}"/>
                  </a:ext>
                </a:extLst>
              </p:cNvPr>
              <p:cNvSpPr txBox="1">
                <a:spLocks noChangeArrowheads="1"/>
              </p:cNvSpPr>
              <p:nvPr/>
            </p:nvSpPr>
            <p:spPr bwMode="auto">
              <a:xfrm>
                <a:off x="1594789" y="184666"/>
                <a:ext cx="126909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r>
                  <a:rPr lang="en-US" altLang="zh-CN" sz="1200" dirty="0"/>
                  <a:t>DCBLD1-OE</a:t>
                </a:r>
              </a:p>
            </p:txBody>
          </p:sp>
          <p:sp>
            <p:nvSpPr>
              <p:cNvPr id="48" name="文本框 10">
                <a:extLst>
                  <a:ext uri="{FF2B5EF4-FFF2-40B4-BE49-F238E27FC236}">
                    <a16:creationId xmlns:a16="http://schemas.microsoft.com/office/drawing/2014/main" id="{0071B964-AB37-6160-47B4-EEE0B8B5B3C1}"/>
                  </a:ext>
                </a:extLst>
              </p:cNvPr>
              <p:cNvSpPr txBox="1">
                <a:spLocks noChangeArrowheads="1"/>
              </p:cNvSpPr>
              <p:nvPr/>
            </p:nvSpPr>
            <p:spPr bwMode="auto">
              <a:xfrm>
                <a:off x="69506" y="797698"/>
                <a:ext cx="56509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pPr algn="r"/>
                <a:r>
                  <a:rPr lang="en-US" altLang="zh-CN" sz="1200" dirty="0"/>
                  <a:t>0 h</a:t>
                </a:r>
              </a:p>
              <a:p>
                <a:pPr algn="r"/>
                <a:endParaRPr lang="en-US" altLang="zh-CN" sz="1200" dirty="0"/>
              </a:p>
              <a:p>
                <a:pPr algn="r"/>
                <a:endParaRPr lang="en-US" altLang="zh-CN" sz="1200" dirty="0"/>
              </a:p>
              <a:p>
                <a:pPr algn="r"/>
                <a:endParaRPr lang="en-US" altLang="zh-CN" sz="1200" dirty="0"/>
              </a:p>
              <a:p>
                <a:pPr algn="r"/>
                <a:endParaRPr lang="en-US" altLang="zh-CN" sz="1200" dirty="0"/>
              </a:p>
              <a:p>
                <a:pPr algn="r"/>
                <a:r>
                  <a:rPr lang="en-US" altLang="zh-CN" sz="1200" dirty="0"/>
                  <a:t>48 h</a:t>
                </a:r>
              </a:p>
            </p:txBody>
          </p:sp>
          <p:sp>
            <p:nvSpPr>
              <p:cNvPr id="49" name="文本框 10">
                <a:extLst>
                  <a:ext uri="{FF2B5EF4-FFF2-40B4-BE49-F238E27FC236}">
                    <a16:creationId xmlns:a16="http://schemas.microsoft.com/office/drawing/2014/main" id="{731DDDE6-1888-78CE-53BF-AA5C3A2030E6}"/>
                  </a:ext>
                </a:extLst>
              </p:cNvPr>
              <p:cNvSpPr txBox="1">
                <a:spLocks noChangeArrowheads="1"/>
              </p:cNvSpPr>
              <p:nvPr/>
            </p:nvSpPr>
            <p:spPr bwMode="auto">
              <a:xfrm>
                <a:off x="926591" y="176753"/>
                <a:ext cx="529721" cy="28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r>
                  <a:rPr lang="en-US" altLang="zh-CN" sz="1200" dirty="0"/>
                  <a:t>NC    </a:t>
                </a:r>
              </a:p>
            </p:txBody>
          </p:sp>
          <p:sp>
            <p:nvSpPr>
              <p:cNvPr id="50" name="文本框 10">
                <a:extLst>
                  <a:ext uri="{FF2B5EF4-FFF2-40B4-BE49-F238E27FC236}">
                    <a16:creationId xmlns:a16="http://schemas.microsoft.com/office/drawing/2014/main" id="{9B91CBCF-F4A8-A50A-70D1-D9FD88377BFB}"/>
                  </a:ext>
                </a:extLst>
              </p:cNvPr>
              <p:cNvSpPr txBox="1">
                <a:spLocks noChangeArrowheads="1"/>
              </p:cNvSpPr>
              <p:nvPr/>
            </p:nvSpPr>
            <p:spPr bwMode="auto">
              <a:xfrm>
                <a:off x="2921545" y="184666"/>
                <a:ext cx="10595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r>
                  <a:rPr lang="en-US" altLang="zh-CN" sz="1200" dirty="0"/>
                  <a:t> NC</a:t>
                </a:r>
              </a:p>
            </p:txBody>
          </p:sp>
          <p:sp>
            <p:nvSpPr>
              <p:cNvPr id="51" name="文本框 10">
                <a:extLst>
                  <a:ext uri="{FF2B5EF4-FFF2-40B4-BE49-F238E27FC236}">
                    <a16:creationId xmlns:a16="http://schemas.microsoft.com/office/drawing/2014/main" id="{1A62F216-C6BC-4C5A-6A7E-88ADFD69CBB4}"/>
                  </a:ext>
                </a:extLst>
              </p:cNvPr>
              <p:cNvSpPr txBox="1">
                <a:spLocks noChangeArrowheads="1"/>
              </p:cNvSpPr>
              <p:nvPr/>
            </p:nvSpPr>
            <p:spPr bwMode="auto">
              <a:xfrm>
                <a:off x="3630278" y="176753"/>
                <a:ext cx="1101952" cy="28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r>
                  <a:rPr lang="en-US" altLang="zh-CN" sz="1200" dirty="0"/>
                  <a:t>DCBLD1-OE  </a:t>
                </a:r>
              </a:p>
            </p:txBody>
          </p:sp>
          <p:sp>
            <p:nvSpPr>
              <p:cNvPr id="52" name="文本框 10">
                <a:extLst>
                  <a:ext uri="{FF2B5EF4-FFF2-40B4-BE49-F238E27FC236}">
                    <a16:creationId xmlns:a16="http://schemas.microsoft.com/office/drawing/2014/main" id="{5BE6612B-7488-61C8-933F-83B7DC40D065}"/>
                  </a:ext>
                </a:extLst>
              </p:cNvPr>
              <p:cNvSpPr txBox="1">
                <a:spLocks noChangeArrowheads="1"/>
              </p:cNvSpPr>
              <p:nvPr/>
            </p:nvSpPr>
            <p:spPr bwMode="auto">
              <a:xfrm>
                <a:off x="1483305" y="-27694"/>
                <a:ext cx="126909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r>
                  <a:rPr lang="en-US" altLang="zh-CN" sz="1200" dirty="0"/>
                  <a:t>DMSO</a:t>
                </a:r>
              </a:p>
            </p:txBody>
          </p:sp>
          <p:sp>
            <p:nvSpPr>
              <p:cNvPr id="53" name="文本框 10">
                <a:extLst>
                  <a:ext uri="{FF2B5EF4-FFF2-40B4-BE49-F238E27FC236}">
                    <a16:creationId xmlns:a16="http://schemas.microsoft.com/office/drawing/2014/main" id="{4399AAE2-2AB7-36B7-FF65-03E5E5EDE361}"/>
                  </a:ext>
                </a:extLst>
              </p:cNvPr>
              <p:cNvSpPr txBox="1">
                <a:spLocks noChangeArrowheads="1"/>
              </p:cNvSpPr>
              <p:nvPr/>
            </p:nvSpPr>
            <p:spPr bwMode="auto">
              <a:xfrm>
                <a:off x="3448031" y="-27694"/>
                <a:ext cx="126909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r>
                  <a:rPr lang="en-US" altLang="zh-CN" sz="1200" dirty="0" err="1"/>
                  <a:t>Erastin</a:t>
                </a:r>
                <a:endParaRPr lang="en-US" altLang="zh-CN" sz="1200" dirty="0"/>
              </a:p>
            </p:txBody>
          </p:sp>
          <p:cxnSp>
            <p:nvCxnSpPr>
              <p:cNvPr id="54" name="直接连接符 53">
                <a:extLst>
                  <a:ext uri="{FF2B5EF4-FFF2-40B4-BE49-F238E27FC236}">
                    <a16:creationId xmlns:a16="http://schemas.microsoft.com/office/drawing/2014/main" id="{C8FA16CA-CBC2-885C-D720-5C268611B5ED}"/>
                  </a:ext>
                </a:extLst>
              </p:cNvPr>
              <p:cNvCxnSpPr>
                <a:cxnSpLocks/>
              </p:cNvCxnSpPr>
              <p:nvPr/>
            </p:nvCxnSpPr>
            <p:spPr>
              <a:xfrm>
                <a:off x="1022261" y="206583"/>
                <a:ext cx="1512000" cy="0"/>
              </a:xfrm>
              <a:prstGeom prst="line">
                <a:avLst/>
              </a:prstGeom>
            </p:spPr>
            <p:style>
              <a:lnRef idx="1">
                <a:schemeClr val="dk1"/>
              </a:lnRef>
              <a:fillRef idx="0">
                <a:schemeClr val="dk1"/>
              </a:fillRef>
              <a:effectRef idx="0">
                <a:schemeClr val="dk1"/>
              </a:effectRef>
              <a:fontRef idx="minor">
                <a:schemeClr val="tx1"/>
              </a:fontRef>
            </p:style>
          </p:cxnSp>
          <p:cxnSp>
            <p:nvCxnSpPr>
              <p:cNvPr id="55" name="直接连接符 54">
                <a:extLst>
                  <a:ext uri="{FF2B5EF4-FFF2-40B4-BE49-F238E27FC236}">
                    <a16:creationId xmlns:a16="http://schemas.microsoft.com/office/drawing/2014/main" id="{57AAF555-96CB-79D2-13FA-A096B7B1676B}"/>
                  </a:ext>
                </a:extLst>
              </p:cNvPr>
              <p:cNvCxnSpPr>
                <a:cxnSpLocks/>
              </p:cNvCxnSpPr>
              <p:nvPr/>
            </p:nvCxnSpPr>
            <p:spPr>
              <a:xfrm>
                <a:off x="3074069" y="206583"/>
                <a:ext cx="1512000" cy="0"/>
              </a:xfrm>
              <a:prstGeom prst="line">
                <a:avLst/>
              </a:prstGeom>
            </p:spPr>
            <p:style>
              <a:lnRef idx="1">
                <a:schemeClr val="dk1"/>
              </a:lnRef>
              <a:fillRef idx="0">
                <a:schemeClr val="dk1"/>
              </a:fillRef>
              <a:effectRef idx="0">
                <a:schemeClr val="dk1"/>
              </a:effectRef>
              <a:fontRef idx="minor">
                <a:schemeClr val="tx1"/>
              </a:fontRef>
            </p:style>
          </p:cxnSp>
          <p:sp>
            <p:nvSpPr>
              <p:cNvPr id="56" name="文本框 10">
                <a:extLst>
                  <a:ext uri="{FF2B5EF4-FFF2-40B4-BE49-F238E27FC236}">
                    <a16:creationId xmlns:a16="http://schemas.microsoft.com/office/drawing/2014/main" id="{8780EC08-CEBF-C18C-5995-A6665825EA91}"/>
                  </a:ext>
                </a:extLst>
              </p:cNvPr>
              <p:cNvSpPr txBox="1">
                <a:spLocks noChangeArrowheads="1"/>
              </p:cNvSpPr>
              <p:nvPr/>
            </p:nvSpPr>
            <p:spPr bwMode="auto">
              <a:xfrm>
                <a:off x="69506" y="2898204"/>
                <a:ext cx="56509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pPr algn="r"/>
                <a:r>
                  <a:rPr lang="en-US" altLang="zh-CN" sz="1200" dirty="0"/>
                  <a:t>0 h</a:t>
                </a:r>
              </a:p>
              <a:p>
                <a:pPr algn="r"/>
                <a:endParaRPr lang="en-US" altLang="zh-CN" sz="1200" dirty="0"/>
              </a:p>
              <a:p>
                <a:pPr algn="r"/>
                <a:endParaRPr lang="en-US" altLang="zh-CN" sz="1200" dirty="0"/>
              </a:p>
              <a:p>
                <a:pPr algn="r"/>
                <a:endParaRPr lang="en-US" altLang="zh-CN" sz="1200" dirty="0"/>
              </a:p>
              <a:p>
                <a:pPr algn="r"/>
                <a:endParaRPr lang="en-US" altLang="zh-CN" sz="1200" dirty="0"/>
              </a:p>
              <a:p>
                <a:pPr algn="r"/>
                <a:r>
                  <a:rPr lang="en-US" altLang="zh-CN" sz="1200" dirty="0"/>
                  <a:t>48 h</a:t>
                </a:r>
              </a:p>
            </p:txBody>
          </p:sp>
        </p:grpSp>
        <p:sp>
          <p:nvSpPr>
            <p:cNvPr id="57" name="文本框 56">
              <a:extLst>
                <a:ext uri="{FF2B5EF4-FFF2-40B4-BE49-F238E27FC236}">
                  <a16:creationId xmlns:a16="http://schemas.microsoft.com/office/drawing/2014/main" id="{3D2F3C14-A081-18BF-C85F-5562BA5B2B07}"/>
                </a:ext>
              </a:extLst>
            </p:cNvPr>
            <p:cNvSpPr txBox="1"/>
            <p:nvPr/>
          </p:nvSpPr>
          <p:spPr>
            <a:xfrm>
              <a:off x="155514" y="-2256075"/>
              <a:ext cx="306070" cy="460375"/>
            </a:xfrm>
            <a:prstGeom prst="rect">
              <a:avLst/>
            </a:prstGeom>
            <a:noFill/>
            <a:ln>
              <a:noFill/>
            </a:ln>
          </p:spPr>
          <p:txBody>
            <a:bodyPr wrap="square" rtlCol="0">
              <a:spAutoFit/>
            </a:bodyPr>
            <a:lstStyle/>
            <a:p>
              <a:r>
                <a:rPr lang="en-US" altLang="zh-CN" sz="2400" b="1" dirty="0"/>
                <a:t>a</a:t>
              </a:r>
            </a:p>
          </p:txBody>
        </p:sp>
        <p:sp>
          <p:nvSpPr>
            <p:cNvPr id="58" name="文本框 57">
              <a:extLst>
                <a:ext uri="{FF2B5EF4-FFF2-40B4-BE49-F238E27FC236}">
                  <a16:creationId xmlns:a16="http://schemas.microsoft.com/office/drawing/2014/main" id="{31FB97CD-CA2A-6003-2FE1-18B37057F461}"/>
                </a:ext>
              </a:extLst>
            </p:cNvPr>
            <p:cNvSpPr txBox="1"/>
            <p:nvPr/>
          </p:nvSpPr>
          <p:spPr>
            <a:xfrm>
              <a:off x="6896224" y="-2256075"/>
              <a:ext cx="306070" cy="460375"/>
            </a:xfrm>
            <a:prstGeom prst="rect">
              <a:avLst/>
            </a:prstGeom>
            <a:noFill/>
            <a:ln>
              <a:noFill/>
            </a:ln>
          </p:spPr>
          <p:txBody>
            <a:bodyPr wrap="square" rtlCol="0">
              <a:spAutoFit/>
            </a:bodyPr>
            <a:lstStyle/>
            <a:p>
              <a:r>
                <a:rPr lang="en-US" altLang="zh-CN" sz="2400" b="1" dirty="0"/>
                <a:t>b</a:t>
              </a:r>
            </a:p>
          </p:txBody>
        </p:sp>
        <p:sp>
          <p:nvSpPr>
            <p:cNvPr id="60" name="文本框 59">
              <a:extLst>
                <a:ext uri="{FF2B5EF4-FFF2-40B4-BE49-F238E27FC236}">
                  <a16:creationId xmlns:a16="http://schemas.microsoft.com/office/drawing/2014/main" id="{A598C5BD-9872-EC29-1114-771E951EC810}"/>
                </a:ext>
              </a:extLst>
            </p:cNvPr>
            <p:cNvSpPr txBox="1"/>
            <p:nvPr/>
          </p:nvSpPr>
          <p:spPr>
            <a:xfrm>
              <a:off x="155514" y="3559338"/>
              <a:ext cx="306070" cy="460375"/>
            </a:xfrm>
            <a:prstGeom prst="rect">
              <a:avLst/>
            </a:prstGeom>
            <a:noFill/>
            <a:ln>
              <a:noFill/>
            </a:ln>
          </p:spPr>
          <p:txBody>
            <a:bodyPr wrap="square" rtlCol="0">
              <a:spAutoFit/>
            </a:bodyPr>
            <a:lstStyle/>
            <a:p>
              <a:r>
                <a:rPr lang="en-US" altLang="zh-CN" sz="2400" b="1" dirty="0"/>
                <a:t>c</a:t>
              </a:r>
            </a:p>
          </p:txBody>
        </p:sp>
        <p:sp>
          <p:nvSpPr>
            <p:cNvPr id="61" name="文本框 60">
              <a:extLst>
                <a:ext uri="{FF2B5EF4-FFF2-40B4-BE49-F238E27FC236}">
                  <a16:creationId xmlns:a16="http://schemas.microsoft.com/office/drawing/2014/main" id="{5C2C962D-84C8-AFFB-E0FE-E199EE59945A}"/>
                </a:ext>
              </a:extLst>
            </p:cNvPr>
            <p:cNvSpPr txBox="1"/>
            <p:nvPr/>
          </p:nvSpPr>
          <p:spPr>
            <a:xfrm>
              <a:off x="6896224" y="345765"/>
              <a:ext cx="306070" cy="460375"/>
            </a:xfrm>
            <a:prstGeom prst="rect">
              <a:avLst/>
            </a:prstGeom>
            <a:noFill/>
            <a:ln>
              <a:noFill/>
            </a:ln>
          </p:spPr>
          <p:txBody>
            <a:bodyPr wrap="square" rtlCol="0">
              <a:spAutoFit/>
            </a:bodyPr>
            <a:lstStyle/>
            <a:p>
              <a:r>
                <a:rPr lang="en-US" altLang="zh-CN" sz="2400" b="1" dirty="0"/>
                <a:t>d</a:t>
              </a:r>
            </a:p>
          </p:txBody>
        </p:sp>
        <p:sp>
          <p:nvSpPr>
            <p:cNvPr id="62" name="文本框 61">
              <a:extLst>
                <a:ext uri="{FF2B5EF4-FFF2-40B4-BE49-F238E27FC236}">
                  <a16:creationId xmlns:a16="http://schemas.microsoft.com/office/drawing/2014/main" id="{A27F085F-F9E9-A49F-0F50-FAB284192824}"/>
                </a:ext>
              </a:extLst>
            </p:cNvPr>
            <p:cNvSpPr txBox="1"/>
            <p:nvPr/>
          </p:nvSpPr>
          <p:spPr>
            <a:xfrm>
              <a:off x="6896224" y="3410233"/>
              <a:ext cx="306070" cy="460375"/>
            </a:xfrm>
            <a:prstGeom prst="rect">
              <a:avLst/>
            </a:prstGeom>
            <a:noFill/>
            <a:ln>
              <a:noFill/>
            </a:ln>
          </p:spPr>
          <p:txBody>
            <a:bodyPr wrap="square" rtlCol="0">
              <a:spAutoFit/>
            </a:bodyPr>
            <a:lstStyle/>
            <a:p>
              <a:r>
                <a:rPr lang="en-US" altLang="zh-CN" sz="2400" b="1" dirty="0"/>
                <a:t>e</a:t>
              </a:r>
            </a:p>
          </p:txBody>
        </p:sp>
      </p:grpSp>
      <p:sp>
        <p:nvSpPr>
          <p:cNvPr id="63" name="文本框 62">
            <a:extLst>
              <a:ext uri="{FF2B5EF4-FFF2-40B4-BE49-F238E27FC236}">
                <a16:creationId xmlns:a16="http://schemas.microsoft.com/office/drawing/2014/main" id="{F3596138-3C3C-D745-2FB5-62D0FF5A42A4}"/>
              </a:ext>
            </a:extLst>
          </p:cNvPr>
          <p:cNvSpPr txBox="1"/>
          <p:nvPr/>
        </p:nvSpPr>
        <p:spPr>
          <a:xfrm>
            <a:off x="-293567" y="-2781712"/>
            <a:ext cx="1510301" cy="381936"/>
          </a:xfrm>
          <a:prstGeom prst="rect">
            <a:avLst/>
          </a:prstGeom>
          <a:noFill/>
        </p:spPr>
        <p:txBody>
          <a:bodyPr wrap="square" rtlCol="0">
            <a:spAutoFit/>
          </a:bodyPr>
          <a:lstStyle/>
          <a:p>
            <a:r>
              <a:rPr lang="en-US" altLang="zh-CN" b="1" dirty="0">
                <a:solidFill>
                  <a:srgbClr val="FF0000"/>
                </a:solidFill>
                <a:latin typeface="Arial" panose="020B0604020202020204" pitchFamily="34" charset="0"/>
                <a:cs typeface="Arial" panose="020B0604020202020204" pitchFamily="34" charset="0"/>
              </a:rPr>
              <a:t>Figure 5</a:t>
            </a:r>
            <a:endParaRPr lang="zh-CN" altLang="en-US" b="1" dirty="0">
              <a:solidFill>
                <a:srgbClr val="FF0000"/>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A1FC6C73-C1F2-2AEB-947E-AA94A9B6EFBE}"/>
              </a:ext>
            </a:extLst>
          </p:cNvPr>
          <p:cNvPicPr>
            <a:picLocks noChangeAspect="1"/>
          </p:cNvPicPr>
          <p:nvPr/>
        </p:nvPicPr>
        <p:blipFill>
          <a:blip r:embed="rId35"/>
          <a:stretch>
            <a:fillRect/>
          </a:stretch>
        </p:blipFill>
        <p:spPr>
          <a:xfrm>
            <a:off x="15677147" y="256015"/>
            <a:ext cx="8761401" cy="6858000"/>
          </a:xfrm>
          <a:prstGeom prst="rect">
            <a:avLst/>
          </a:prstGeom>
        </p:spPr>
      </p:pic>
    </p:spTree>
    <p:extLst>
      <p:ext uri="{BB962C8B-B14F-4D97-AF65-F5344CB8AC3E}">
        <p14:creationId xmlns:p14="http://schemas.microsoft.com/office/powerpoint/2010/main" val="42729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组合 86">
            <a:extLst>
              <a:ext uri="{FF2B5EF4-FFF2-40B4-BE49-F238E27FC236}">
                <a16:creationId xmlns:a16="http://schemas.microsoft.com/office/drawing/2014/main" id="{9F29B8D7-131D-67D5-8080-D245DDA7A1FE}"/>
              </a:ext>
            </a:extLst>
          </p:cNvPr>
          <p:cNvGrpSpPr/>
          <p:nvPr/>
        </p:nvGrpSpPr>
        <p:grpSpPr>
          <a:xfrm>
            <a:off x="419880" y="-134192"/>
            <a:ext cx="9907410" cy="8337018"/>
            <a:chOff x="147737" y="-504307"/>
            <a:chExt cx="9907410" cy="8337018"/>
          </a:xfrm>
        </p:grpSpPr>
        <p:graphicFrame>
          <p:nvGraphicFramePr>
            <p:cNvPr id="2" name="对象 1">
              <a:extLst>
                <a:ext uri="{FF2B5EF4-FFF2-40B4-BE49-F238E27FC236}">
                  <a16:creationId xmlns:a16="http://schemas.microsoft.com/office/drawing/2014/main" id="{416891DF-1E09-BD41-9FB6-417ABE0F59E7}"/>
                </a:ext>
              </a:extLst>
            </p:cNvPr>
            <p:cNvGraphicFramePr>
              <a:graphicFrameLocks noChangeAspect="1"/>
            </p:cNvGraphicFramePr>
            <p:nvPr>
              <p:extLst>
                <p:ext uri="{D42A27DB-BD31-4B8C-83A1-F6EECF244321}">
                  <p14:modId xmlns:p14="http://schemas.microsoft.com/office/powerpoint/2010/main" val="1464384670"/>
                </p:ext>
              </p:extLst>
            </p:nvPr>
          </p:nvGraphicFramePr>
          <p:xfrm>
            <a:off x="3765953" y="-295224"/>
            <a:ext cx="2533650" cy="2740025"/>
          </p:xfrm>
          <a:graphic>
            <a:graphicData uri="http://schemas.openxmlformats.org/presentationml/2006/ole">
              <mc:AlternateContent xmlns:mc="http://schemas.openxmlformats.org/markup-compatibility/2006">
                <mc:Choice xmlns:v="urn:schemas-microsoft-com:vml" Requires="v">
                  <p:oleObj name="Prism 8" r:id="rId16" imgW="2533003" imgH="2739749" progId="Prism8.Document">
                    <p:embed/>
                  </p:oleObj>
                </mc:Choice>
                <mc:Fallback>
                  <p:oleObj name="Prism 8" r:id="rId16" imgW="2533003" imgH="2739749" progId="Prism8.Document">
                    <p:embed/>
                    <p:pic>
                      <p:nvPicPr>
                        <p:cNvPr id="0" name=""/>
                        <p:cNvPicPr/>
                        <p:nvPr/>
                      </p:nvPicPr>
                      <p:blipFill>
                        <a:blip r:embed="rId17"/>
                        <a:stretch>
                          <a:fillRect/>
                        </a:stretch>
                      </p:blipFill>
                      <p:spPr>
                        <a:xfrm>
                          <a:off x="3765953" y="-295224"/>
                          <a:ext cx="2533650" cy="2740025"/>
                        </a:xfrm>
                        <a:prstGeom prst="rect">
                          <a:avLst/>
                        </a:prstGeom>
                      </p:spPr>
                    </p:pic>
                  </p:oleObj>
                </mc:Fallback>
              </mc:AlternateContent>
            </a:graphicData>
          </a:graphic>
        </p:graphicFrame>
        <p:graphicFrame>
          <p:nvGraphicFramePr>
            <p:cNvPr id="4" name="对象 3">
              <a:extLst>
                <a:ext uri="{FF2B5EF4-FFF2-40B4-BE49-F238E27FC236}">
                  <a16:creationId xmlns:a16="http://schemas.microsoft.com/office/drawing/2014/main" id="{A8992FA3-A7FF-DFD5-1435-0DAEEEB2992F}"/>
                </a:ext>
              </a:extLst>
            </p:cNvPr>
            <p:cNvGraphicFramePr>
              <a:graphicFrameLocks noChangeAspect="1"/>
            </p:cNvGraphicFramePr>
            <p:nvPr>
              <p:extLst>
                <p:ext uri="{D42A27DB-BD31-4B8C-83A1-F6EECF244321}">
                  <p14:modId xmlns:p14="http://schemas.microsoft.com/office/powerpoint/2010/main" val="2327156797"/>
                </p:ext>
              </p:extLst>
            </p:nvPr>
          </p:nvGraphicFramePr>
          <p:xfrm>
            <a:off x="268115" y="61510"/>
            <a:ext cx="2823517" cy="2520000"/>
          </p:xfrm>
          <a:graphic>
            <a:graphicData uri="http://schemas.openxmlformats.org/presentationml/2006/ole">
              <mc:AlternateContent xmlns:mc="http://schemas.openxmlformats.org/markup-compatibility/2006">
                <mc:Choice xmlns:v="urn:schemas-microsoft-com:vml" Requires="v">
                  <p:oleObj name="Prism 8" r:id="rId18" imgW="3366417" imgH="3004654" progId="Prism8.Document">
                    <p:embed/>
                  </p:oleObj>
                </mc:Choice>
                <mc:Fallback>
                  <p:oleObj name="Prism 8" r:id="rId18" imgW="3366417" imgH="3004654" progId="Prism8.Document">
                    <p:embed/>
                    <p:pic>
                      <p:nvPicPr>
                        <p:cNvPr id="0" name=""/>
                        <p:cNvPicPr/>
                        <p:nvPr/>
                      </p:nvPicPr>
                      <p:blipFill>
                        <a:blip r:embed="rId19"/>
                        <a:stretch>
                          <a:fillRect/>
                        </a:stretch>
                      </p:blipFill>
                      <p:spPr>
                        <a:xfrm>
                          <a:off x="268115" y="61510"/>
                          <a:ext cx="2823517" cy="2520000"/>
                        </a:xfrm>
                        <a:prstGeom prst="rect">
                          <a:avLst/>
                        </a:prstGeom>
                      </p:spPr>
                    </p:pic>
                  </p:oleObj>
                </mc:Fallback>
              </mc:AlternateContent>
            </a:graphicData>
          </a:graphic>
        </p:graphicFrame>
        <p:grpSp>
          <p:nvGrpSpPr>
            <p:cNvPr id="25" name="组合 24">
              <a:extLst>
                <a:ext uri="{FF2B5EF4-FFF2-40B4-BE49-F238E27FC236}">
                  <a16:creationId xmlns:a16="http://schemas.microsoft.com/office/drawing/2014/main" id="{429D7EBC-2458-E5A4-2291-2F15A5CBB700}"/>
                </a:ext>
              </a:extLst>
            </p:cNvPr>
            <p:cNvGrpSpPr/>
            <p:nvPr/>
          </p:nvGrpSpPr>
          <p:grpSpPr>
            <a:xfrm>
              <a:off x="3161349" y="-504307"/>
              <a:ext cx="678571" cy="2749167"/>
              <a:chOff x="2957746" y="-550167"/>
              <a:chExt cx="678571" cy="2749167"/>
            </a:xfrm>
          </p:grpSpPr>
          <p:pic>
            <p:nvPicPr>
              <p:cNvPr id="3" name="图片 2"/>
              <p:cNvPicPr>
                <a:picLocks noChangeAspect="1"/>
              </p:cNvPicPr>
              <p:nvPr/>
            </p:nvPicPr>
            <p:blipFill>
              <a:blip r:embed="rId20" cstate="print">
                <a:extLst>
                  <a:ext uri="{28A0092B-C50C-407E-A947-70E740481C1C}">
                    <a14:useLocalDpi xmlns:a14="http://schemas.microsoft.com/office/drawing/2010/main" val="0"/>
                  </a:ext>
                </a:extLst>
              </a:blip>
              <a:srcRect l="20489" r="20238" b="61224"/>
              <a:stretch>
                <a:fillRect/>
              </a:stretch>
            </p:blipFill>
            <p:spPr>
              <a:xfrm rot="16200000">
                <a:off x="2360048" y="996698"/>
                <a:ext cx="1800000" cy="604604"/>
              </a:xfrm>
              <a:prstGeom prst="rect">
                <a:avLst/>
              </a:prstGeom>
            </p:spPr>
          </p:pic>
          <p:sp>
            <p:nvSpPr>
              <p:cNvPr id="23" name="文本框 22"/>
              <p:cNvSpPr txBox="1"/>
              <p:nvPr>
                <p:custDataLst>
                  <p:tags r:id="rId12"/>
                </p:custDataLst>
              </p:nvPr>
            </p:nvSpPr>
            <p:spPr>
              <a:xfrm rot="16200000">
                <a:off x="2744219" y="-178678"/>
                <a:ext cx="1018704" cy="275725"/>
              </a:xfrm>
              <a:prstGeom prst="rect">
                <a:avLst/>
              </a:prstGeom>
              <a:noFill/>
            </p:spPr>
            <p:txBody>
              <a:bodyPr wrap="square" rtlCol="0">
                <a:spAutoFit/>
              </a:bodyPr>
              <a:lstStyle/>
              <a:p>
                <a:r>
                  <a:rPr lang="en-US" altLang="zh-CN" sz="1200" dirty="0" err="1">
                    <a:latin typeface="Arial" panose="020B0604020202020204" pitchFamily="34" charset="0"/>
                    <a:cs typeface="Arial" panose="020B0604020202020204" pitchFamily="34" charset="0"/>
                  </a:rPr>
                  <a:t>shCtrl</a:t>
                </a:r>
              </a:p>
            </p:txBody>
          </p:sp>
          <p:sp>
            <p:nvSpPr>
              <p:cNvPr id="24" name="文本框 23"/>
              <p:cNvSpPr txBox="1"/>
              <p:nvPr>
                <p:custDataLst>
                  <p:tags r:id="rId13"/>
                </p:custDataLst>
              </p:nvPr>
            </p:nvSpPr>
            <p:spPr>
              <a:xfrm rot="16200000">
                <a:off x="2989103" y="-178678"/>
                <a:ext cx="1018704" cy="275725"/>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sym typeface="+mn-ea"/>
                  </a:rPr>
                  <a:t>shDCBLD1</a:t>
                </a:r>
              </a:p>
            </p:txBody>
          </p:sp>
        </p:grpSp>
        <p:grpSp>
          <p:nvGrpSpPr>
            <p:cNvPr id="28" name="组合 27">
              <a:extLst>
                <a:ext uri="{FF2B5EF4-FFF2-40B4-BE49-F238E27FC236}">
                  <a16:creationId xmlns:a16="http://schemas.microsoft.com/office/drawing/2014/main" id="{E8C43B6C-7142-AE98-270A-2764866AF2A3}"/>
                </a:ext>
              </a:extLst>
            </p:cNvPr>
            <p:cNvGrpSpPr/>
            <p:nvPr/>
          </p:nvGrpSpPr>
          <p:grpSpPr>
            <a:xfrm>
              <a:off x="5977715" y="83466"/>
              <a:ext cx="4077432" cy="1982643"/>
              <a:chOff x="65430" y="4600453"/>
              <a:chExt cx="4077432" cy="1982643"/>
            </a:xfrm>
          </p:grpSpPr>
          <p:sp>
            <p:nvSpPr>
              <p:cNvPr id="5" name="文本框 10">
                <a:extLst>
                  <a:ext uri="{FF2B5EF4-FFF2-40B4-BE49-F238E27FC236}">
                    <a16:creationId xmlns:a16="http://schemas.microsoft.com/office/drawing/2014/main" id="{32989F8B-05CD-8E21-874A-4DA9A6BE4F5D}"/>
                  </a:ext>
                </a:extLst>
              </p:cNvPr>
              <p:cNvSpPr txBox="1">
                <a:spLocks noChangeArrowheads="1"/>
              </p:cNvSpPr>
              <p:nvPr/>
            </p:nvSpPr>
            <p:spPr bwMode="auto">
              <a:xfrm>
                <a:off x="1217901" y="4600453"/>
                <a:ext cx="628698" cy="276999"/>
              </a:xfrm>
              <a:prstGeom prst="rect">
                <a:avLst/>
              </a:prstGeom>
              <a:noFill/>
              <a:ln>
                <a:noFill/>
              </a:ln>
            </p:spPr>
            <p:txBody>
              <a:bodyPr wrap="none">
                <a:spAutoFit/>
              </a:bodyPr>
              <a:lstStyle>
                <a:defPPr>
                  <a:defRPr lang="zh-CN"/>
                </a:defPPr>
                <a:lvl1pPr algn="l" rtl="0" fontAlgn="base">
                  <a:lnSpc>
                    <a:spcPct val="90000"/>
                  </a:lnSpc>
                  <a:spcBef>
                    <a:spcPct val="2000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1pPr>
                <a:lvl2pPr marL="742950" indent="-28575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3pPr>
                <a:lvl4pPr marL="16002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4pPr>
                <a:lvl5pPr marL="20574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9pPr>
              </a:lstStyle>
              <a:p>
                <a:pPr>
                  <a:lnSpc>
                    <a:spcPct val="100000"/>
                  </a:lnSpc>
                  <a:spcBef>
                    <a:spcPct val="0"/>
                  </a:spcBef>
                  <a:buFontTx/>
                  <a:buNone/>
                  <a:defRPr/>
                </a:pPr>
                <a:r>
                  <a:rPr lang="en-US" altLang="zh-CN" sz="1200" kern="100" dirty="0" err="1">
                    <a:solidFill>
                      <a:srgbClr val="000000"/>
                    </a:solidFill>
                  </a:rPr>
                  <a:t>shCtrl</a:t>
                </a:r>
                <a:r>
                  <a:rPr lang="en-US" altLang="zh-CN" sz="1200" kern="100" dirty="0">
                    <a:solidFill>
                      <a:srgbClr val="000000"/>
                    </a:solidFill>
                  </a:rPr>
                  <a:t> </a:t>
                </a:r>
                <a:endParaRPr lang="en-US" altLang="zh-CN" sz="1200" dirty="0"/>
              </a:p>
            </p:txBody>
          </p:sp>
          <p:sp>
            <p:nvSpPr>
              <p:cNvPr id="6" name="文本框 11">
                <a:extLst>
                  <a:ext uri="{FF2B5EF4-FFF2-40B4-BE49-F238E27FC236}">
                    <a16:creationId xmlns:a16="http://schemas.microsoft.com/office/drawing/2014/main" id="{CD7CF0A7-FD59-A3E2-182A-0932C7439F80}"/>
                  </a:ext>
                </a:extLst>
              </p:cNvPr>
              <p:cNvSpPr txBox="1">
                <a:spLocks noChangeArrowheads="1"/>
              </p:cNvSpPr>
              <p:nvPr/>
            </p:nvSpPr>
            <p:spPr bwMode="auto">
              <a:xfrm>
                <a:off x="2329972" y="4600453"/>
                <a:ext cx="9509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pPr eaLnBrk="0" hangingPunct="0"/>
                <a:r>
                  <a:rPr lang="en-US" altLang="zh-CN" sz="1200" dirty="0"/>
                  <a:t>shDCBLD1</a:t>
                </a:r>
              </a:p>
            </p:txBody>
          </p:sp>
          <p:sp>
            <p:nvSpPr>
              <p:cNvPr id="7" name="文本框 16">
                <a:extLst>
                  <a:ext uri="{FF2B5EF4-FFF2-40B4-BE49-F238E27FC236}">
                    <a16:creationId xmlns:a16="http://schemas.microsoft.com/office/drawing/2014/main" id="{41031F31-0D38-1D25-785C-FA96599B3C7E}"/>
                  </a:ext>
                </a:extLst>
              </p:cNvPr>
              <p:cNvSpPr txBox="1">
                <a:spLocks noChangeArrowheads="1"/>
              </p:cNvSpPr>
              <p:nvPr/>
            </p:nvSpPr>
            <p:spPr bwMode="auto">
              <a:xfrm>
                <a:off x="65430" y="4954993"/>
                <a:ext cx="874067" cy="276999"/>
              </a:xfrm>
              <a:prstGeom prst="rect">
                <a:avLst/>
              </a:prstGeom>
              <a:noFill/>
              <a:ln>
                <a:noFill/>
              </a:ln>
            </p:spPr>
            <p:txBody>
              <a:bodyPr wrap="square">
                <a:spAutoFit/>
              </a:bodyPr>
              <a:lstStyle>
                <a:defPPr>
                  <a:defRPr lang="zh-CN"/>
                </a:defPPr>
                <a:lvl1pPr algn="l" rtl="0" fontAlgn="base">
                  <a:lnSpc>
                    <a:spcPct val="90000"/>
                  </a:lnSpc>
                  <a:spcBef>
                    <a:spcPct val="2000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1pPr>
                <a:lvl2pPr marL="742950" indent="-28575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3pPr>
                <a:lvl4pPr marL="16002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4pPr>
                <a:lvl5pPr marL="20574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9pPr>
              </a:lstStyle>
              <a:p>
                <a:pPr algn="r">
                  <a:lnSpc>
                    <a:spcPct val="100000"/>
                  </a:lnSpc>
                  <a:spcBef>
                    <a:spcPct val="0"/>
                  </a:spcBef>
                  <a:buFontTx/>
                  <a:buNone/>
                  <a:defRPr/>
                </a:pPr>
                <a:r>
                  <a:rPr lang="en-US" altLang="zh-CN" sz="1200" kern="100" dirty="0">
                    <a:solidFill>
                      <a:srgbClr val="000000"/>
                    </a:solidFill>
                  </a:rPr>
                  <a:t>DCBLD1</a:t>
                </a:r>
                <a:endParaRPr lang="en-US" altLang="zh-CN" sz="1200" dirty="0"/>
              </a:p>
            </p:txBody>
          </p:sp>
          <p:sp>
            <p:nvSpPr>
              <p:cNvPr id="8" name="文本框 16">
                <a:extLst>
                  <a:ext uri="{FF2B5EF4-FFF2-40B4-BE49-F238E27FC236}">
                    <a16:creationId xmlns:a16="http://schemas.microsoft.com/office/drawing/2014/main" id="{09031CFB-0D77-BDAA-4A37-B9C6147144E5}"/>
                  </a:ext>
                </a:extLst>
              </p:cNvPr>
              <p:cNvSpPr txBox="1">
                <a:spLocks noChangeArrowheads="1"/>
              </p:cNvSpPr>
              <p:nvPr/>
            </p:nvSpPr>
            <p:spPr bwMode="auto">
              <a:xfrm>
                <a:off x="65430" y="6291190"/>
                <a:ext cx="87406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a:lstStyle>
              <a:p>
                <a:pPr algn="r"/>
                <a:r>
                  <a:rPr lang="en-US" altLang="zh-CN" sz="1200"/>
                  <a:t>GAPDH</a:t>
                </a:r>
              </a:p>
            </p:txBody>
          </p:sp>
          <p:sp>
            <p:nvSpPr>
              <p:cNvPr id="13" name="文本框 16">
                <a:extLst>
                  <a:ext uri="{FF2B5EF4-FFF2-40B4-BE49-F238E27FC236}">
                    <a16:creationId xmlns:a16="http://schemas.microsoft.com/office/drawing/2014/main" id="{40EEB0A2-4703-CE6E-AF3D-B2E8A6DEFCBB}"/>
                  </a:ext>
                </a:extLst>
              </p:cNvPr>
              <p:cNvSpPr txBox="1">
                <a:spLocks noChangeArrowheads="1"/>
              </p:cNvSpPr>
              <p:nvPr/>
            </p:nvSpPr>
            <p:spPr bwMode="auto">
              <a:xfrm>
                <a:off x="3391434" y="4954993"/>
                <a:ext cx="751428" cy="276999"/>
              </a:xfrm>
              <a:prstGeom prst="rect">
                <a:avLst/>
              </a:prstGeom>
              <a:noFill/>
              <a:ln>
                <a:noFill/>
              </a:ln>
            </p:spPr>
            <p:txBody>
              <a:bodyPr wrap="square">
                <a:spAutoFit/>
              </a:bodyPr>
              <a:lstStyle>
                <a:defPPr>
                  <a:defRPr lang="zh-CN"/>
                </a:defPPr>
                <a:lvl1pPr algn="l" rtl="0" fontAlgn="base">
                  <a:lnSpc>
                    <a:spcPct val="90000"/>
                  </a:lnSpc>
                  <a:spcBef>
                    <a:spcPct val="2000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1pPr>
                <a:lvl2pPr marL="742950" indent="-28575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3pPr>
                <a:lvl4pPr marL="16002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4pPr>
                <a:lvl5pPr marL="20574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9pPr>
              </a:lstStyle>
              <a:p>
                <a:pPr>
                  <a:lnSpc>
                    <a:spcPct val="100000"/>
                  </a:lnSpc>
                  <a:spcBef>
                    <a:spcPct val="0"/>
                  </a:spcBef>
                  <a:buFontTx/>
                  <a:buNone/>
                  <a:defRPr/>
                </a:pPr>
                <a:r>
                  <a:rPr lang="en-US" altLang="zh-CN" sz="1200" kern="100" dirty="0">
                    <a:solidFill>
                      <a:srgbClr val="000000"/>
                    </a:solidFill>
                  </a:rPr>
                  <a:t>78 </a:t>
                </a:r>
                <a:r>
                  <a:rPr lang="en-US" altLang="zh-CN" sz="1200" kern="100" dirty="0" err="1">
                    <a:solidFill>
                      <a:srgbClr val="000000"/>
                    </a:solidFill>
                  </a:rPr>
                  <a:t>KDa</a:t>
                </a:r>
                <a:endParaRPr lang="en-US" altLang="zh-CN" sz="1200" dirty="0"/>
              </a:p>
            </p:txBody>
          </p:sp>
          <p:sp>
            <p:nvSpPr>
              <p:cNvPr id="14" name="文本框 16">
                <a:extLst>
                  <a:ext uri="{FF2B5EF4-FFF2-40B4-BE49-F238E27FC236}">
                    <a16:creationId xmlns:a16="http://schemas.microsoft.com/office/drawing/2014/main" id="{BE504734-84CA-2AB2-725D-430168DCC488}"/>
                  </a:ext>
                </a:extLst>
              </p:cNvPr>
              <p:cNvSpPr txBox="1">
                <a:spLocks noChangeArrowheads="1"/>
              </p:cNvSpPr>
              <p:nvPr/>
            </p:nvSpPr>
            <p:spPr bwMode="auto">
              <a:xfrm>
                <a:off x="3391434" y="6291189"/>
                <a:ext cx="751428" cy="276999"/>
              </a:xfrm>
              <a:prstGeom prst="rect">
                <a:avLst/>
              </a:prstGeom>
              <a:noFill/>
              <a:ln>
                <a:noFill/>
              </a:ln>
            </p:spPr>
            <p:txBody>
              <a:bodyPr wrap="square">
                <a:spAutoFit/>
              </a:bodyPr>
              <a:lstStyle>
                <a:defPPr>
                  <a:defRPr lang="zh-CN"/>
                </a:defPPr>
                <a:lvl1pPr algn="l" rtl="0" fontAlgn="base">
                  <a:lnSpc>
                    <a:spcPct val="90000"/>
                  </a:lnSpc>
                  <a:spcBef>
                    <a:spcPct val="2000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1pPr>
                <a:lvl2pPr marL="742950" indent="-28575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3pPr>
                <a:lvl4pPr marL="16002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4pPr>
                <a:lvl5pPr marL="20574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9pPr>
              </a:lstStyle>
              <a:p>
                <a:pPr>
                  <a:lnSpc>
                    <a:spcPct val="100000"/>
                  </a:lnSpc>
                  <a:spcBef>
                    <a:spcPct val="0"/>
                  </a:spcBef>
                  <a:buFontTx/>
                  <a:buNone/>
                  <a:defRPr/>
                </a:pPr>
                <a:r>
                  <a:rPr lang="en-US" altLang="zh-CN" sz="1200" kern="100">
                    <a:solidFill>
                      <a:srgbClr val="000000"/>
                    </a:solidFill>
                  </a:rPr>
                  <a:t>36 </a:t>
                </a:r>
                <a:r>
                  <a:rPr lang="en-US" altLang="zh-CN" sz="1200" kern="100" dirty="0" err="1">
                    <a:solidFill>
                      <a:srgbClr val="000000"/>
                    </a:solidFill>
                  </a:rPr>
                  <a:t>KDa</a:t>
                </a:r>
                <a:endParaRPr lang="en-US" altLang="zh-CN" sz="1200" dirty="0"/>
              </a:p>
            </p:txBody>
          </p:sp>
          <p:sp>
            <p:nvSpPr>
              <p:cNvPr id="15" name="文本框 16">
                <a:extLst>
                  <a:ext uri="{FF2B5EF4-FFF2-40B4-BE49-F238E27FC236}">
                    <a16:creationId xmlns:a16="http://schemas.microsoft.com/office/drawing/2014/main" id="{66723B2F-EAE9-55BD-B853-64F9CBE0B6C5}"/>
                  </a:ext>
                </a:extLst>
              </p:cNvPr>
              <p:cNvSpPr txBox="1">
                <a:spLocks noChangeArrowheads="1"/>
              </p:cNvSpPr>
              <p:nvPr/>
            </p:nvSpPr>
            <p:spPr bwMode="auto">
              <a:xfrm>
                <a:off x="65430" y="5416605"/>
                <a:ext cx="874067" cy="276999"/>
              </a:xfrm>
              <a:prstGeom prst="rect">
                <a:avLst/>
              </a:prstGeom>
              <a:noFill/>
              <a:ln>
                <a:noFill/>
              </a:ln>
            </p:spPr>
            <p:txBody>
              <a:bodyPr wrap="square">
                <a:spAutoFit/>
              </a:bodyPr>
              <a:lstStyle>
                <a:defPPr>
                  <a:defRPr lang="zh-CN"/>
                </a:defPPr>
                <a:lvl1pPr algn="l" rtl="0" fontAlgn="base">
                  <a:lnSpc>
                    <a:spcPct val="90000"/>
                  </a:lnSpc>
                  <a:spcBef>
                    <a:spcPct val="2000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1pPr>
                <a:lvl2pPr marL="742950" indent="-28575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3pPr>
                <a:lvl4pPr marL="16002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4pPr>
                <a:lvl5pPr marL="20574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9pPr>
              </a:lstStyle>
              <a:p>
                <a:pPr algn="r">
                  <a:lnSpc>
                    <a:spcPct val="100000"/>
                  </a:lnSpc>
                  <a:spcBef>
                    <a:spcPct val="0"/>
                  </a:spcBef>
                  <a:buFontTx/>
                  <a:buNone/>
                  <a:defRPr/>
                </a:pPr>
                <a:r>
                  <a:rPr lang="en-US" altLang="zh-CN" sz="1200" kern="100" dirty="0">
                    <a:solidFill>
                      <a:srgbClr val="000000"/>
                    </a:solidFill>
                  </a:rPr>
                  <a:t>CCNB1</a:t>
                </a:r>
                <a:endParaRPr lang="en-US" altLang="zh-CN" sz="1200" dirty="0"/>
              </a:p>
            </p:txBody>
          </p:sp>
          <p:sp>
            <p:nvSpPr>
              <p:cNvPr id="16" name="文本框 16">
                <a:extLst>
                  <a:ext uri="{FF2B5EF4-FFF2-40B4-BE49-F238E27FC236}">
                    <a16:creationId xmlns:a16="http://schemas.microsoft.com/office/drawing/2014/main" id="{343A60E8-B2A1-0306-28AF-914AA8301407}"/>
                  </a:ext>
                </a:extLst>
              </p:cNvPr>
              <p:cNvSpPr txBox="1">
                <a:spLocks noChangeArrowheads="1"/>
              </p:cNvSpPr>
              <p:nvPr/>
            </p:nvSpPr>
            <p:spPr bwMode="auto">
              <a:xfrm>
                <a:off x="3391434" y="5406877"/>
                <a:ext cx="751428" cy="276999"/>
              </a:xfrm>
              <a:prstGeom prst="rect">
                <a:avLst/>
              </a:prstGeom>
              <a:noFill/>
              <a:ln>
                <a:noFill/>
              </a:ln>
            </p:spPr>
            <p:txBody>
              <a:bodyPr wrap="square">
                <a:spAutoFit/>
              </a:bodyPr>
              <a:lstStyle>
                <a:defPPr>
                  <a:defRPr lang="zh-CN"/>
                </a:defPPr>
                <a:lvl1pPr algn="l" rtl="0" fontAlgn="base">
                  <a:lnSpc>
                    <a:spcPct val="90000"/>
                  </a:lnSpc>
                  <a:spcBef>
                    <a:spcPct val="2000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1pPr>
                <a:lvl2pPr marL="742950" indent="-28575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3pPr>
                <a:lvl4pPr marL="16002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4pPr>
                <a:lvl5pPr marL="20574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9pPr>
              </a:lstStyle>
              <a:p>
                <a:pPr>
                  <a:lnSpc>
                    <a:spcPct val="100000"/>
                  </a:lnSpc>
                  <a:spcBef>
                    <a:spcPct val="0"/>
                  </a:spcBef>
                  <a:buFontTx/>
                  <a:buNone/>
                  <a:defRPr/>
                </a:pPr>
                <a:r>
                  <a:rPr lang="en-US" altLang="zh-CN" sz="1200" kern="100" dirty="0">
                    <a:solidFill>
                      <a:srgbClr val="000000"/>
                    </a:solidFill>
                  </a:rPr>
                  <a:t>56 </a:t>
                </a:r>
                <a:r>
                  <a:rPr lang="en-US" altLang="zh-CN" sz="1200" kern="100" dirty="0" err="1">
                    <a:solidFill>
                      <a:srgbClr val="000000"/>
                    </a:solidFill>
                  </a:rPr>
                  <a:t>KDa</a:t>
                </a:r>
                <a:endParaRPr lang="en-US" altLang="zh-CN" sz="1200" dirty="0"/>
              </a:p>
            </p:txBody>
          </p:sp>
          <p:sp>
            <p:nvSpPr>
              <p:cNvPr id="17" name="文本框 16">
                <a:extLst>
                  <a:ext uri="{FF2B5EF4-FFF2-40B4-BE49-F238E27FC236}">
                    <a16:creationId xmlns:a16="http://schemas.microsoft.com/office/drawing/2014/main" id="{42A4D8B7-322D-169D-995B-B654930411C5}"/>
                  </a:ext>
                </a:extLst>
              </p:cNvPr>
              <p:cNvSpPr txBox="1">
                <a:spLocks noChangeArrowheads="1"/>
              </p:cNvSpPr>
              <p:nvPr/>
            </p:nvSpPr>
            <p:spPr bwMode="auto">
              <a:xfrm>
                <a:off x="65430" y="5858761"/>
                <a:ext cx="874067" cy="276999"/>
              </a:xfrm>
              <a:prstGeom prst="rect">
                <a:avLst/>
              </a:prstGeom>
              <a:noFill/>
              <a:ln>
                <a:noFill/>
              </a:ln>
            </p:spPr>
            <p:txBody>
              <a:bodyPr wrap="square">
                <a:spAutoFit/>
              </a:bodyPr>
              <a:lstStyle>
                <a:defPPr>
                  <a:defRPr lang="zh-CN"/>
                </a:defPPr>
                <a:lvl1pPr algn="l" rtl="0" fontAlgn="base">
                  <a:lnSpc>
                    <a:spcPct val="90000"/>
                  </a:lnSpc>
                  <a:spcBef>
                    <a:spcPct val="2000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1pPr>
                <a:lvl2pPr marL="742950" indent="-28575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3pPr>
                <a:lvl4pPr marL="16002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4pPr>
                <a:lvl5pPr marL="20574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9pPr>
              </a:lstStyle>
              <a:p>
                <a:pPr algn="r">
                  <a:lnSpc>
                    <a:spcPct val="100000"/>
                  </a:lnSpc>
                  <a:spcBef>
                    <a:spcPct val="0"/>
                  </a:spcBef>
                  <a:buFontTx/>
                  <a:buNone/>
                  <a:defRPr/>
                </a:pPr>
                <a:r>
                  <a:rPr lang="en-US" altLang="zh-CN" sz="1200" kern="100" dirty="0">
                    <a:solidFill>
                      <a:srgbClr val="000000"/>
                    </a:solidFill>
                  </a:rPr>
                  <a:t>CDK1</a:t>
                </a:r>
                <a:endParaRPr lang="en-US" altLang="zh-CN" sz="1200" dirty="0"/>
              </a:p>
            </p:txBody>
          </p:sp>
          <p:sp>
            <p:nvSpPr>
              <p:cNvPr id="18" name="文本框 16">
                <a:extLst>
                  <a:ext uri="{FF2B5EF4-FFF2-40B4-BE49-F238E27FC236}">
                    <a16:creationId xmlns:a16="http://schemas.microsoft.com/office/drawing/2014/main" id="{4367D521-DE4D-AF26-AE23-1644BEC57E0C}"/>
                  </a:ext>
                </a:extLst>
              </p:cNvPr>
              <p:cNvSpPr txBox="1">
                <a:spLocks noChangeArrowheads="1"/>
              </p:cNvSpPr>
              <p:nvPr/>
            </p:nvSpPr>
            <p:spPr bwMode="auto">
              <a:xfrm>
                <a:off x="3391434" y="5839305"/>
                <a:ext cx="751428" cy="276999"/>
              </a:xfrm>
              <a:prstGeom prst="rect">
                <a:avLst/>
              </a:prstGeom>
              <a:noFill/>
              <a:ln>
                <a:noFill/>
              </a:ln>
            </p:spPr>
            <p:txBody>
              <a:bodyPr wrap="square">
                <a:spAutoFit/>
              </a:bodyPr>
              <a:lstStyle>
                <a:defPPr>
                  <a:defRPr lang="zh-CN"/>
                </a:defPPr>
                <a:lvl1pPr algn="l" rtl="0" fontAlgn="base">
                  <a:lnSpc>
                    <a:spcPct val="90000"/>
                  </a:lnSpc>
                  <a:spcBef>
                    <a:spcPct val="2000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1pPr>
                <a:lvl2pPr marL="742950" indent="-28575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3pPr>
                <a:lvl4pPr marL="16002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4pPr>
                <a:lvl5pPr marL="20574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9pPr>
              </a:lstStyle>
              <a:p>
                <a:pPr>
                  <a:lnSpc>
                    <a:spcPct val="100000"/>
                  </a:lnSpc>
                  <a:spcBef>
                    <a:spcPct val="0"/>
                  </a:spcBef>
                  <a:buFontTx/>
                  <a:buNone/>
                  <a:defRPr/>
                </a:pPr>
                <a:r>
                  <a:rPr lang="en-US" altLang="zh-CN" sz="1200" kern="100" dirty="0">
                    <a:solidFill>
                      <a:srgbClr val="000000"/>
                    </a:solidFill>
                  </a:rPr>
                  <a:t>34 </a:t>
                </a:r>
                <a:r>
                  <a:rPr lang="en-US" altLang="zh-CN" sz="1200" kern="100" dirty="0" err="1">
                    <a:solidFill>
                      <a:srgbClr val="000000"/>
                    </a:solidFill>
                  </a:rPr>
                  <a:t>KDa</a:t>
                </a:r>
                <a:endParaRPr lang="en-US" altLang="zh-CN" sz="1200" dirty="0"/>
              </a:p>
            </p:txBody>
          </p:sp>
          <p:pic>
            <p:nvPicPr>
              <p:cNvPr id="19" name="图片 18">
                <a:extLst>
                  <a:ext uri="{FF2B5EF4-FFF2-40B4-BE49-F238E27FC236}">
                    <a16:creationId xmlns:a16="http://schemas.microsoft.com/office/drawing/2014/main" id="{AB8441CF-DFF7-10C4-A543-3E3F101C4DA6}"/>
                  </a:ext>
                </a:extLst>
              </p:cNvPr>
              <p:cNvPicPr>
                <a:picLocks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02173" y="4935537"/>
                <a:ext cx="2520000" cy="360000"/>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pic>
          <p:pic>
            <p:nvPicPr>
              <p:cNvPr id="20" name="图片 19">
                <a:extLst>
                  <a:ext uri="{FF2B5EF4-FFF2-40B4-BE49-F238E27FC236}">
                    <a16:creationId xmlns:a16="http://schemas.microsoft.com/office/drawing/2014/main" id="{E111789E-2590-A2DC-C583-97F634C53EDD}"/>
                  </a:ext>
                </a:extLst>
              </p:cNvPr>
              <p:cNvPicPr>
                <a:picLocks noChangeArrowheads="1"/>
              </p:cNvPicPr>
              <p:nvPr/>
            </p:nvPicPr>
            <p:blipFill>
              <a:blip r:embed="rId22">
                <a:extLst>
                  <a:ext uri="{28A0092B-C50C-407E-A947-70E740481C1C}">
                    <a14:useLocalDpi xmlns:a14="http://schemas.microsoft.com/office/drawing/2010/main" val="0"/>
                  </a:ext>
                </a:extLst>
              </a:blip>
              <a:srcRect l="1537" t="2258" r="2142" b="26210"/>
              <a:stretch>
                <a:fillRect/>
              </a:stretch>
            </p:blipFill>
            <p:spPr bwMode="auto">
              <a:xfrm>
                <a:off x="902173" y="5373078"/>
                <a:ext cx="2520000" cy="360000"/>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pic>
          <p:pic>
            <p:nvPicPr>
              <p:cNvPr id="21" name="图片 20">
                <a:extLst>
                  <a:ext uri="{FF2B5EF4-FFF2-40B4-BE49-F238E27FC236}">
                    <a16:creationId xmlns:a16="http://schemas.microsoft.com/office/drawing/2014/main" id="{61443E91-A6EF-CD59-3A78-ECD43F7DF66A}"/>
                  </a:ext>
                </a:extLst>
              </p:cNvPr>
              <p:cNvPicPr>
                <a:picLocks noChangeArrowheads="1"/>
              </p:cNvPicPr>
              <p:nvPr/>
            </p:nvPicPr>
            <p:blipFill>
              <a:blip r:embed="rId23">
                <a:extLst>
                  <a:ext uri="{28A0092B-C50C-407E-A947-70E740481C1C}">
                    <a14:useLocalDpi xmlns:a14="http://schemas.microsoft.com/office/drawing/2010/main" val="0"/>
                  </a:ext>
                </a:extLst>
              </a:blip>
              <a:srcRect t="12300" b="12300"/>
              <a:stretch>
                <a:fillRect/>
              </a:stretch>
            </p:blipFill>
            <p:spPr bwMode="auto">
              <a:xfrm>
                <a:off x="902173" y="5799473"/>
                <a:ext cx="2520000" cy="360000"/>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pic>
          <p:pic>
            <p:nvPicPr>
              <p:cNvPr id="22" name="图片 21">
                <a:extLst>
                  <a:ext uri="{FF2B5EF4-FFF2-40B4-BE49-F238E27FC236}">
                    <a16:creationId xmlns:a16="http://schemas.microsoft.com/office/drawing/2014/main" id="{FBFC710D-D756-664B-E7CF-FC5175925B46}"/>
                  </a:ext>
                </a:extLst>
              </p:cNvPr>
              <p:cNvPicPr>
                <a:picLocks noChangeArrowheads="1"/>
              </p:cNvPicPr>
              <p:nvPr/>
            </p:nvPicPr>
            <p:blipFill>
              <a:blip r:embed="rId24">
                <a:extLst>
                  <a:ext uri="{28A0092B-C50C-407E-A947-70E740481C1C}">
                    <a14:useLocalDpi xmlns:a14="http://schemas.microsoft.com/office/drawing/2010/main" val="0"/>
                  </a:ext>
                </a:extLst>
              </a:blip>
              <a:srcRect l="4395" t="16257" r="2026" b="8070"/>
              <a:stretch>
                <a:fillRect/>
              </a:stretch>
            </p:blipFill>
            <p:spPr bwMode="auto">
              <a:xfrm>
                <a:off x="902173" y="6223096"/>
                <a:ext cx="2520000" cy="360000"/>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pic>
          <p:cxnSp>
            <p:nvCxnSpPr>
              <p:cNvPr id="26" name="直接连接符 25">
                <a:extLst>
                  <a:ext uri="{FF2B5EF4-FFF2-40B4-BE49-F238E27FC236}">
                    <a16:creationId xmlns:a16="http://schemas.microsoft.com/office/drawing/2014/main" id="{627DABF9-472E-AE0E-9AFD-128F57A3A4B3}"/>
                  </a:ext>
                </a:extLst>
              </p:cNvPr>
              <p:cNvCxnSpPr>
                <a:cxnSpLocks/>
              </p:cNvCxnSpPr>
              <p:nvPr/>
            </p:nvCxnSpPr>
            <p:spPr>
              <a:xfrm>
                <a:off x="964757" y="4866488"/>
                <a:ext cx="1080000" cy="0"/>
              </a:xfrm>
              <a:prstGeom prst="line">
                <a:avLst/>
              </a:prstGeom>
            </p:spPr>
            <p:style>
              <a:lnRef idx="1">
                <a:schemeClr val="dk1"/>
              </a:lnRef>
              <a:fillRef idx="0">
                <a:schemeClr val="dk1"/>
              </a:fillRef>
              <a:effectRef idx="0">
                <a:schemeClr val="dk1"/>
              </a:effectRef>
              <a:fontRef idx="minor">
                <a:schemeClr val="tx1"/>
              </a:fontRef>
            </p:style>
          </p:cxnSp>
          <p:cxnSp>
            <p:nvCxnSpPr>
              <p:cNvPr id="27" name="直接连接符 26">
                <a:extLst>
                  <a:ext uri="{FF2B5EF4-FFF2-40B4-BE49-F238E27FC236}">
                    <a16:creationId xmlns:a16="http://schemas.microsoft.com/office/drawing/2014/main" id="{7085F7E3-52D7-30A0-A58F-6014E4B75392}"/>
                  </a:ext>
                </a:extLst>
              </p:cNvPr>
              <p:cNvCxnSpPr>
                <a:cxnSpLocks/>
              </p:cNvCxnSpPr>
              <p:nvPr/>
            </p:nvCxnSpPr>
            <p:spPr>
              <a:xfrm>
                <a:off x="2259241" y="4866488"/>
                <a:ext cx="1080000" cy="0"/>
              </a:xfrm>
              <a:prstGeom prst="line">
                <a:avLst/>
              </a:prstGeom>
            </p:spPr>
            <p:style>
              <a:lnRef idx="1">
                <a:schemeClr val="dk1"/>
              </a:lnRef>
              <a:fillRef idx="0">
                <a:schemeClr val="dk1"/>
              </a:fillRef>
              <a:effectRef idx="0">
                <a:schemeClr val="dk1"/>
              </a:effectRef>
              <a:fontRef idx="minor">
                <a:schemeClr val="tx1"/>
              </a:fontRef>
            </p:style>
          </p:cxnSp>
        </p:grpSp>
        <p:sp>
          <p:nvSpPr>
            <p:cNvPr id="29" name="文本框 28"/>
            <p:cNvSpPr txBox="1"/>
            <p:nvPr>
              <p:custDataLst>
                <p:tags r:id="rId1"/>
              </p:custDataLst>
            </p:nvPr>
          </p:nvSpPr>
          <p:spPr>
            <a:xfrm rot="16200000">
              <a:off x="-70992" y="3473889"/>
              <a:ext cx="1018728" cy="275590"/>
            </a:xfrm>
            <a:prstGeom prst="rect">
              <a:avLst/>
            </a:prstGeom>
            <a:noFill/>
          </p:spPr>
          <p:txBody>
            <a:bodyPr wrap="square" rtlCol="0">
              <a:spAutoFit/>
            </a:bodyPr>
            <a:lstStyle/>
            <a:p>
              <a:pPr algn="r"/>
              <a:r>
                <a:rPr lang="en-US" altLang="zh-CN" sz="1200" dirty="0" err="1">
                  <a:latin typeface="Arial" panose="020B0604020202020204" pitchFamily="34" charset="0"/>
                  <a:cs typeface="Arial" panose="020B0604020202020204" pitchFamily="34" charset="0"/>
                </a:rPr>
                <a:t>shCtrl</a:t>
              </a:r>
            </a:p>
          </p:txBody>
        </p:sp>
        <p:pic>
          <p:nvPicPr>
            <p:cNvPr id="31" name="图片 30"/>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10316" y="2796348"/>
              <a:ext cx="2142000" cy="1102000"/>
            </a:xfrm>
            <a:prstGeom prst="rect">
              <a:avLst/>
            </a:prstGeom>
          </p:spPr>
        </p:pic>
        <p:pic>
          <p:nvPicPr>
            <p:cNvPr id="32" name="图片 31"/>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610316" y="3947769"/>
              <a:ext cx="2142000" cy="1080639"/>
            </a:xfrm>
            <a:prstGeom prst="rect">
              <a:avLst/>
            </a:prstGeom>
          </p:spPr>
        </p:pic>
        <p:sp>
          <p:nvSpPr>
            <p:cNvPr id="33" name="文本框 32"/>
            <p:cNvSpPr txBox="1"/>
            <p:nvPr>
              <p:custDataLst>
                <p:tags r:id="rId2"/>
              </p:custDataLst>
            </p:nvPr>
          </p:nvSpPr>
          <p:spPr>
            <a:xfrm rot="16200000">
              <a:off x="-71067" y="4410884"/>
              <a:ext cx="1018728" cy="275740"/>
            </a:xfrm>
            <a:prstGeom prst="rect">
              <a:avLst/>
            </a:prstGeom>
            <a:noFill/>
          </p:spPr>
          <p:txBody>
            <a:bodyPr wrap="square" rtlCol="0">
              <a:spAutoFit/>
            </a:bodyPr>
            <a:lstStyle/>
            <a:p>
              <a:pPr algn="r"/>
              <a:r>
                <a:rPr lang="en-US" altLang="zh-CN" sz="1200" dirty="0">
                  <a:latin typeface="Arial" panose="020B0604020202020204" pitchFamily="34" charset="0"/>
                  <a:cs typeface="Arial" panose="020B0604020202020204" pitchFamily="34" charset="0"/>
                  <a:sym typeface="+mn-ea"/>
                </a:rPr>
                <a:t>shDCBLD1</a:t>
              </a:r>
            </a:p>
          </p:txBody>
        </p:sp>
        <p:pic>
          <p:nvPicPr>
            <p:cNvPr id="35" name="图片 34"/>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2866565" y="2796348"/>
              <a:ext cx="2142000" cy="1080104"/>
            </a:xfrm>
            <a:prstGeom prst="rect">
              <a:avLst/>
            </a:prstGeom>
          </p:spPr>
        </p:pic>
        <p:pic>
          <p:nvPicPr>
            <p:cNvPr id="36" name="图片 35"/>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866565" y="3947769"/>
              <a:ext cx="2142000" cy="1040120"/>
            </a:xfrm>
            <a:prstGeom prst="rect">
              <a:avLst/>
            </a:prstGeom>
          </p:spPr>
        </p:pic>
        <p:pic>
          <p:nvPicPr>
            <p:cNvPr id="37" name="图片 36"/>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5122814" y="2796348"/>
              <a:ext cx="2142000" cy="1125502"/>
            </a:xfrm>
            <a:prstGeom prst="rect">
              <a:avLst/>
            </a:prstGeom>
          </p:spPr>
        </p:pic>
        <p:pic>
          <p:nvPicPr>
            <p:cNvPr id="38" name="图片 37"/>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5122814" y="3947769"/>
              <a:ext cx="2142000" cy="1109140"/>
            </a:xfrm>
            <a:prstGeom prst="rect">
              <a:avLst/>
            </a:prstGeom>
          </p:spPr>
        </p:pic>
        <p:pic>
          <p:nvPicPr>
            <p:cNvPr id="39" name="图片 38"/>
            <p:cNvPicPr>
              <a:picLocks noChangeAspect="1"/>
            </p:cNvPicPr>
            <p:nvPr/>
          </p:nvPicPr>
          <p:blipFill>
            <a:blip r:embed="rId31"/>
            <a:stretch>
              <a:fillRect/>
            </a:stretch>
          </p:blipFill>
          <p:spPr>
            <a:xfrm>
              <a:off x="7379063" y="2796348"/>
              <a:ext cx="2142000" cy="1104558"/>
            </a:xfrm>
            <a:prstGeom prst="rect">
              <a:avLst/>
            </a:prstGeom>
          </p:spPr>
        </p:pic>
        <p:pic>
          <p:nvPicPr>
            <p:cNvPr id="40" name="图片 39"/>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7379063" y="3947769"/>
              <a:ext cx="2142000" cy="1088136"/>
            </a:xfrm>
            <a:prstGeom prst="rect">
              <a:avLst/>
            </a:prstGeom>
          </p:spPr>
        </p:pic>
        <p:sp>
          <p:nvSpPr>
            <p:cNvPr id="41" name="文本框 40"/>
            <p:cNvSpPr txBox="1"/>
            <p:nvPr>
              <p:custDataLst>
                <p:tags r:id="rId3"/>
              </p:custDataLst>
            </p:nvPr>
          </p:nvSpPr>
          <p:spPr>
            <a:xfrm>
              <a:off x="1382178" y="2561526"/>
              <a:ext cx="1249006" cy="276999"/>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DCBLD1</a:t>
              </a:r>
            </a:p>
          </p:txBody>
        </p:sp>
        <p:sp>
          <p:nvSpPr>
            <p:cNvPr id="42" name="文本框 41"/>
            <p:cNvSpPr txBox="1"/>
            <p:nvPr>
              <p:custDataLst>
                <p:tags r:id="rId4"/>
              </p:custDataLst>
            </p:nvPr>
          </p:nvSpPr>
          <p:spPr>
            <a:xfrm>
              <a:off x="3745707" y="2561526"/>
              <a:ext cx="923858" cy="276999"/>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Ki-67</a:t>
              </a:r>
            </a:p>
          </p:txBody>
        </p:sp>
        <p:sp>
          <p:nvSpPr>
            <p:cNvPr id="43" name="文本框 42"/>
            <p:cNvSpPr txBox="1"/>
            <p:nvPr>
              <p:custDataLst>
                <p:tags r:id="rId5"/>
              </p:custDataLst>
            </p:nvPr>
          </p:nvSpPr>
          <p:spPr>
            <a:xfrm>
              <a:off x="5977715" y="2561526"/>
              <a:ext cx="795973" cy="276999"/>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CDK1</a:t>
              </a:r>
            </a:p>
          </p:txBody>
        </p:sp>
        <p:sp>
          <p:nvSpPr>
            <p:cNvPr id="44" name="文本框 43"/>
            <p:cNvSpPr txBox="1"/>
            <p:nvPr>
              <p:custDataLst>
                <p:tags r:id="rId6"/>
              </p:custDataLst>
            </p:nvPr>
          </p:nvSpPr>
          <p:spPr>
            <a:xfrm>
              <a:off x="8102153" y="2561526"/>
              <a:ext cx="795972" cy="276999"/>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CCNB1</a:t>
              </a:r>
            </a:p>
          </p:txBody>
        </p:sp>
        <p:pic>
          <p:nvPicPr>
            <p:cNvPr id="45" name="图片 44"/>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610316" y="5458085"/>
              <a:ext cx="2142000" cy="1142103"/>
            </a:xfrm>
            <a:prstGeom prst="rect">
              <a:avLst/>
            </a:prstGeom>
          </p:spPr>
        </p:pic>
        <p:pic>
          <p:nvPicPr>
            <p:cNvPr id="46" name="图片 45"/>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610316" y="6679006"/>
              <a:ext cx="2142000" cy="1143709"/>
            </a:xfrm>
            <a:prstGeom prst="rect">
              <a:avLst/>
            </a:prstGeom>
          </p:spPr>
        </p:pic>
        <p:pic>
          <p:nvPicPr>
            <p:cNvPr id="47" name="图片 46"/>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2866565" y="5458085"/>
              <a:ext cx="2142000" cy="1115268"/>
            </a:xfrm>
            <a:prstGeom prst="rect">
              <a:avLst/>
            </a:prstGeom>
          </p:spPr>
        </p:pic>
        <p:pic>
          <p:nvPicPr>
            <p:cNvPr id="48" name="图片 47"/>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2866565" y="6679006"/>
              <a:ext cx="2142000" cy="1134665"/>
            </a:xfrm>
            <a:prstGeom prst="rect">
              <a:avLst/>
            </a:prstGeom>
          </p:spPr>
        </p:pic>
        <p:pic>
          <p:nvPicPr>
            <p:cNvPr id="49" name="图片 48"/>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5122814" y="5458085"/>
              <a:ext cx="2142000" cy="1148410"/>
            </a:xfrm>
            <a:prstGeom prst="rect">
              <a:avLst/>
            </a:prstGeom>
          </p:spPr>
        </p:pic>
        <p:pic>
          <p:nvPicPr>
            <p:cNvPr id="50" name="图片 49"/>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5122814" y="6679006"/>
              <a:ext cx="2142000" cy="1153705"/>
            </a:xfrm>
            <a:prstGeom prst="rect">
              <a:avLst/>
            </a:prstGeom>
          </p:spPr>
        </p:pic>
        <p:sp>
          <p:nvSpPr>
            <p:cNvPr id="51" name="文本框 50"/>
            <p:cNvSpPr txBox="1"/>
            <p:nvPr>
              <p:custDataLst>
                <p:tags r:id="rId7"/>
              </p:custDataLst>
            </p:nvPr>
          </p:nvSpPr>
          <p:spPr>
            <a:xfrm rot="16200000">
              <a:off x="-71067" y="6165563"/>
              <a:ext cx="1018728" cy="275740"/>
            </a:xfrm>
            <a:prstGeom prst="rect">
              <a:avLst/>
            </a:prstGeom>
            <a:noFill/>
          </p:spPr>
          <p:txBody>
            <a:bodyPr wrap="square" rtlCol="0">
              <a:spAutoFit/>
            </a:bodyPr>
            <a:lstStyle/>
            <a:p>
              <a:pPr algn="r"/>
              <a:r>
                <a:rPr lang="en-US" altLang="zh-CN" sz="1200" dirty="0" err="1">
                  <a:latin typeface="Arial" panose="020B0604020202020204" pitchFamily="34" charset="0"/>
                  <a:cs typeface="Arial" panose="020B0604020202020204" pitchFamily="34" charset="0"/>
                </a:rPr>
                <a:t>shCtrl</a:t>
              </a:r>
            </a:p>
          </p:txBody>
        </p:sp>
        <p:sp>
          <p:nvSpPr>
            <p:cNvPr id="52" name="文本框 51"/>
            <p:cNvSpPr txBox="1"/>
            <p:nvPr>
              <p:custDataLst>
                <p:tags r:id="rId8"/>
              </p:custDataLst>
            </p:nvPr>
          </p:nvSpPr>
          <p:spPr>
            <a:xfrm rot="16200000">
              <a:off x="-71067" y="7087966"/>
              <a:ext cx="1018728" cy="275740"/>
            </a:xfrm>
            <a:prstGeom prst="rect">
              <a:avLst/>
            </a:prstGeom>
            <a:noFill/>
          </p:spPr>
          <p:txBody>
            <a:bodyPr wrap="square" rtlCol="0">
              <a:spAutoFit/>
            </a:bodyPr>
            <a:lstStyle/>
            <a:p>
              <a:pPr algn="r"/>
              <a:r>
                <a:rPr lang="en-US" altLang="zh-CN" sz="1200" dirty="0">
                  <a:latin typeface="Arial" panose="020B0604020202020204" pitchFamily="34" charset="0"/>
                  <a:cs typeface="Arial" panose="020B0604020202020204" pitchFamily="34" charset="0"/>
                  <a:sym typeface="+mn-ea"/>
                </a:rPr>
                <a:t>shDCBLD1</a:t>
              </a:r>
            </a:p>
          </p:txBody>
        </p:sp>
        <p:sp>
          <p:nvSpPr>
            <p:cNvPr id="53" name="文本框 52"/>
            <p:cNvSpPr txBox="1"/>
            <p:nvPr>
              <p:custDataLst>
                <p:tags r:id="rId9"/>
              </p:custDataLst>
            </p:nvPr>
          </p:nvSpPr>
          <p:spPr>
            <a:xfrm>
              <a:off x="1356723" y="5176955"/>
              <a:ext cx="767177" cy="276999"/>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GPX4</a:t>
              </a:r>
            </a:p>
          </p:txBody>
        </p:sp>
        <p:sp>
          <p:nvSpPr>
            <p:cNvPr id="54" name="文本框 53"/>
            <p:cNvSpPr txBox="1"/>
            <p:nvPr>
              <p:custDataLst>
                <p:tags r:id="rId10"/>
              </p:custDataLst>
            </p:nvPr>
          </p:nvSpPr>
          <p:spPr>
            <a:xfrm>
              <a:off x="3639276" y="5176955"/>
              <a:ext cx="1023812" cy="276999"/>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SLC7A11</a:t>
              </a:r>
            </a:p>
          </p:txBody>
        </p:sp>
        <p:sp>
          <p:nvSpPr>
            <p:cNvPr id="55" name="文本框 54"/>
            <p:cNvSpPr txBox="1"/>
            <p:nvPr>
              <p:custDataLst>
                <p:tags r:id="rId11"/>
              </p:custDataLst>
            </p:nvPr>
          </p:nvSpPr>
          <p:spPr>
            <a:xfrm>
              <a:off x="5924035" y="5176955"/>
              <a:ext cx="733215" cy="276999"/>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ACSL4</a:t>
              </a:r>
            </a:p>
          </p:txBody>
        </p:sp>
        <p:sp>
          <p:nvSpPr>
            <p:cNvPr id="83" name="文本框 82">
              <a:extLst>
                <a:ext uri="{FF2B5EF4-FFF2-40B4-BE49-F238E27FC236}">
                  <a16:creationId xmlns:a16="http://schemas.microsoft.com/office/drawing/2014/main" id="{F94F834E-155B-65A7-934E-F71B71223425}"/>
                </a:ext>
              </a:extLst>
            </p:cNvPr>
            <p:cNvSpPr txBox="1"/>
            <p:nvPr/>
          </p:nvSpPr>
          <p:spPr>
            <a:xfrm>
              <a:off x="147737" y="-136265"/>
              <a:ext cx="306070" cy="460375"/>
            </a:xfrm>
            <a:prstGeom prst="rect">
              <a:avLst/>
            </a:prstGeom>
            <a:noFill/>
            <a:ln>
              <a:noFill/>
            </a:ln>
          </p:spPr>
          <p:txBody>
            <a:bodyPr wrap="square" rtlCol="0">
              <a:spAutoFit/>
            </a:bodyPr>
            <a:lstStyle/>
            <a:p>
              <a:r>
                <a:rPr lang="en-US" altLang="zh-CN" sz="2400" b="1" dirty="0"/>
                <a:t>a</a:t>
              </a:r>
            </a:p>
          </p:txBody>
        </p:sp>
        <p:sp>
          <p:nvSpPr>
            <p:cNvPr id="84" name="文本框 83">
              <a:extLst>
                <a:ext uri="{FF2B5EF4-FFF2-40B4-BE49-F238E27FC236}">
                  <a16:creationId xmlns:a16="http://schemas.microsoft.com/office/drawing/2014/main" id="{CE426085-C226-90F1-284B-6A471EEFC792}"/>
                </a:ext>
              </a:extLst>
            </p:cNvPr>
            <p:cNvSpPr txBox="1"/>
            <p:nvPr/>
          </p:nvSpPr>
          <p:spPr>
            <a:xfrm>
              <a:off x="2835938" y="-136265"/>
              <a:ext cx="306070" cy="460375"/>
            </a:xfrm>
            <a:prstGeom prst="rect">
              <a:avLst/>
            </a:prstGeom>
            <a:noFill/>
            <a:ln>
              <a:noFill/>
            </a:ln>
          </p:spPr>
          <p:txBody>
            <a:bodyPr wrap="square" rtlCol="0">
              <a:spAutoFit/>
            </a:bodyPr>
            <a:lstStyle/>
            <a:p>
              <a:r>
                <a:rPr lang="en-US" altLang="zh-CN" sz="2400" b="1" dirty="0"/>
                <a:t>b</a:t>
              </a:r>
            </a:p>
          </p:txBody>
        </p:sp>
        <p:sp>
          <p:nvSpPr>
            <p:cNvPr id="85" name="文本框 84">
              <a:extLst>
                <a:ext uri="{FF2B5EF4-FFF2-40B4-BE49-F238E27FC236}">
                  <a16:creationId xmlns:a16="http://schemas.microsoft.com/office/drawing/2014/main" id="{53F8313E-F3FF-9278-88EA-E634B5F82741}"/>
                </a:ext>
              </a:extLst>
            </p:cNvPr>
            <p:cNvSpPr txBox="1"/>
            <p:nvPr/>
          </p:nvSpPr>
          <p:spPr>
            <a:xfrm>
              <a:off x="5894096" y="-136265"/>
              <a:ext cx="306070" cy="460375"/>
            </a:xfrm>
            <a:prstGeom prst="rect">
              <a:avLst/>
            </a:prstGeom>
            <a:noFill/>
            <a:ln>
              <a:noFill/>
            </a:ln>
          </p:spPr>
          <p:txBody>
            <a:bodyPr wrap="square" rtlCol="0">
              <a:spAutoFit/>
            </a:bodyPr>
            <a:lstStyle/>
            <a:p>
              <a:r>
                <a:rPr lang="en-US" altLang="zh-CN" sz="2400" b="1" dirty="0"/>
                <a:t>c</a:t>
              </a:r>
            </a:p>
          </p:txBody>
        </p:sp>
        <p:sp>
          <p:nvSpPr>
            <p:cNvPr id="86" name="文本框 85">
              <a:extLst>
                <a:ext uri="{FF2B5EF4-FFF2-40B4-BE49-F238E27FC236}">
                  <a16:creationId xmlns:a16="http://schemas.microsoft.com/office/drawing/2014/main" id="{07A0B114-ACE7-480A-19BD-C99476CFC77E}"/>
                </a:ext>
              </a:extLst>
            </p:cNvPr>
            <p:cNvSpPr txBox="1"/>
            <p:nvPr/>
          </p:nvSpPr>
          <p:spPr>
            <a:xfrm>
              <a:off x="147737" y="2458742"/>
              <a:ext cx="306070" cy="460375"/>
            </a:xfrm>
            <a:prstGeom prst="rect">
              <a:avLst/>
            </a:prstGeom>
            <a:noFill/>
            <a:ln>
              <a:noFill/>
            </a:ln>
          </p:spPr>
          <p:txBody>
            <a:bodyPr wrap="square" rtlCol="0">
              <a:spAutoFit/>
            </a:bodyPr>
            <a:lstStyle/>
            <a:p>
              <a:r>
                <a:rPr lang="en-US" altLang="zh-CN" sz="2400" b="1" dirty="0"/>
                <a:t>d</a:t>
              </a:r>
            </a:p>
          </p:txBody>
        </p:sp>
      </p:grpSp>
      <p:sp>
        <p:nvSpPr>
          <p:cNvPr id="88" name="文本框 87">
            <a:extLst>
              <a:ext uri="{FF2B5EF4-FFF2-40B4-BE49-F238E27FC236}">
                <a16:creationId xmlns:a16="http://schemas.microsoft.com/office/drawing/2014/main" id="{4093E32C-C9E1-98AA-0E32-48347E307879}"/>
              </a:ext>
            </a:extLst>
          </p:cNvPr>
          <p:cNvSpPr txBox="1"/>
          <p:nvPr/>
        </p:nvSpPr>
        <p:spPr>
          <a:xfrm>
            <a:off x="0" y="-255505"/>
            <a:ext cx="1510301" cy="381936"/>
          </a:xfrm>
          <a:prstGeom prst="rect">
            <a:avLst/>
          </a:prstGeom>
          <a:noFill/>
        </p:spPr>
        <p:txBody>
          <a:bodyPr wrap="square" rtlCol="0">
            <a:spAutoFit/>
          </a:bodyPr>
          <a:lstStyle/>
          <a:p>
            <a:r>
              <a:rPr lang="en-US" altLang="zh-CN" b="1" dirty="0">
                <a:solidFill>
                  <a:srgbClr val="FF0000"/>
                </a:solidFill>
                <a:latin typeface="Arial" panose="020B0604020202020204" pitchFamily="34" charset="0"/>
                <a:cs typeface="Arial" panose="020B0604020202020204" pitchFamily="34" charset="0"/>
              </a:rPr>
              <a:t>Figure 6</a:t>
            </a:r>
            <a:endParaRPr lang="zh-CN" altLang="en-US" b="1" dirty="0">
              <a:solidFill>
                <a:srgbClr val="FF0000"/>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5271DB14-0021-12D2-000E-ADDCDDC7BBEF}"/>
              </a:ext>
            </a:extLst>
          </p:cNvPr>
          <p:cNvPicPr>
            <a:picLocks noChangeAspect="1"/>
          </p:cNvPicPr>
          <p:nvPr/>
        </p:nvPicPr>
        <p:blipFill>
          <a:blip r:embed="rId39"/>
          <a:stretch>
            <a:fillRect/>
          </a:stretch>
        </p:blipFill>
        <p:spPr>
          <a:xfrm>
            <a:off x="12779227" y="-184452"/>
            <a:ext cx="7947725" cy="6858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DECEC2C7-3326-5F0A-64FF-7A9A2656FE53}"/>
              </a:ext>
            </a:extLst>
          </p:cNvPr>
          <p:cNvSpPr txBox="1"/>
          <p:nvPr/>
        </p:nvSpPr>
        <p:spPr>
          <a:xfrm>
            <a:off x="-26876" y="-17130"/>
            <a:ext cx="1510301" cy="381936"/>
          </a:xfrm>
          <a:prstGeom prst="rect">
            <a:avLst/>
          </a:prstGeom>
          <a:noFill/>
        </p:spPr>
        <p:txBody>
          <a:bodyPr wrap="square" rtlCol="0">
            <a:spAutoFit/>
          </a:bodyPr>
          <a:lstStyle/>
          <a:p>
            <a:r>
              <a:rPr lang="en-US" altLang="zh-CN" b="1" dirty="0">
                <a:solidFill>
                  <a:srgbClr val="FF0000"/>
                </a:solidFill>
                <a:latin typeface="Arial" panose="020B0604020202020204" pitchFamily="34" charset="0"/>
                <a:cs typeface="Arial" panose="020B0604020202020204" pitchFamily="34" charset="0"/>
              </a:rPr>
              <a:t>Figure S1</a:t>
            </a:r>
            <a:endParaRPr lang="zh-CN" altLang="en-US" b="1" dirty="0">
              <a:solidFill>
                <a:srgbClr val="FF0000"/>
              </a:solidFill>
              <a:latin typeface="Arial" panose="020B0604020202020204" pitchFamily="34" charset="0"/>
              <a:cs typeface="Arial" panose="020B0604020202020204" pitchFamily="34" charset="0"/>
            </a:endParaRPr>
          </a:p>
        </p:txBody>
      </p:sp>
      <p:grpSp>
        <p:nvGrpSpPr>
          <p:cNvPr id="17" name="组合 16">
            <a:extLst>
              <a:ext uri="{FF2B5EF4-FFF2-40B4-BE49-F238E27FC236}">
                <a16:creationId xmlns:a16="http://schemas.microsoft.com/office/drawing/2014/main" id="{DC6D7A31-4630-BC76-06EC-37326F7DE2F6}"/>
              </a:ext>
            </a:extLst>
          </p:cNvPr>
          <p:cNvGrpSpPr/>
          <p:nvPr/>
        </p:nvGrpSpPr>
        <p:grpSpPr>
          <a:xfrm>
            <a:off x="728274" y="633282"/>
            <a:ext cx="10891636" cy="5227697"/>
            <a:chOff x="399128" y="376428"/>
            <a:chExt cx="10891636" cy="5227697"/>
          </a:xfrm>
        </p:grpSpPr>
        <p:graphicFrame>
          <p:nvGraphicFramePr>
            <p:cNvPr id="12" name="对象 11">
              <a:extLst>
                <a:ext uri="{FF2B5EF4-FFF2-40B4-BE49-F238E27FC236}">
                  <a16:creationId xmlns:a16="http://schemas.microsoft.com/office/drawing/2014/main" id="{AA4AF094-DF80-ABC2-32EE-C0F26EC8138F}"/>
                </a:ext>
              </a:extLst>
            </p:cNvPr>
            <p:cNvGraphicFramePr>
              <a:graphicFrameLocks noChangeAspect="1"/>
            </p:cNvGraphicFramePr>
            <p:nvPr>
              <p:extLst>
                <p:ext uri="{D42A27DB-BD31-4B8C-83A1-F6EECF244321}">
                  <p14:modId xmlns:p14="http://schemas.microsoft.com/office/powerpoint/2010/main" val="964784473"/>
                </p:ext>
              </p:extLst>
            </p:nvPr>
          </p:nvGraphicFramePr>
          <p:xfrm>
            <a:off x="552945" y="671949"/>
            <a:ext cx="3055938" cy="3028950"/>
          </p:xfrm>
          <a:graphic>
            <a:graphicData uri="http://schemas.openxmlformats.org/presentationml/2006/ole">
              <mc:AlternateContent xmlns:mc="http://schemas.openxmlformats.org/markup-compatibility/2006">
                <mc:Choice xmlns:v="urn:schemas-microsoft-com:vml" Requires="v">
                  <p:oleObj name="Prism 8" r:id="rId2" imgW="3055732" imgH="3029128" progId="Prism8.Document">
                    <p:embed/>
                  </p:oleObj>
                </mc:Choice>
                <mc:Fallback>
                  <p:oleObj name="Prism 8" r:id="rId2" imgW="3055732" imgH="3029128" progId="Prism8.Document">
                    <p:embed/>
                    <p:pic>
                      <p:nvPicPr>
                        <p:cNvPr id="0" name=""/>
                        <p:cNvPicPr/>
                        <p:nvPr/>
                      </p:nvPicPr>
                      <p:blipFill>
                        <a:blip r:embed="rId3"/>
                        <a:stretch>
                          <a:fillRect/>
                        </a:stretch>
                      </p:blipFill>
                      <p:spPr>
                        <a:xfrm>
                          <a:off x="552945" y="671949"/>
                          <a:ext cx="3055938" cy="3028950"/>
                        </a:xfrm>
                        <a:prstGeom prst="rect">
                          <a:avLst/>
                        </a:prstGeom>
                      </p:spPr>
                    </p:pic>
                  </p:oleObj>
                </mc:Fallback>
              </mc:AlternateContent>
            </a:graphicData>
          </a:graphic>
        </p:graphicFrame>
        <p:graphicFrame>
          <p:nvGraphicFramePr>
            <p:cNvPr id="13" name="对象 12">
              <a:extLst>
                <a:ext uri="{FF2B5EF4-FFF2-40B4-BE49-F238E27FC236}">
                  <a16:creationId xmlns:a16="http://schemas.microsoft.com/office/drawing/2014/main" id="{4DB8696D-FDBE-21E2-73F6-F53A51BCD6D2}"/>
                </a:ext>
              </a:extLst>
            </p:cNvPr>
            <p:cNvGraphicFramePr>
              <a:graphicFrameLocks noChangeAspect="1"/>
            </p:cNvGraphicFramePr>
            <p:nvPr>
              <p:extLst>
                <p:ext uri="{D42A27DB-BD31-4B8C-83A1-F6EECF244321}">
                  <p14:modId xmlns:p14="http://schemas.microsoft.com/office/powerpoint/2010/main" val="3637371458"/>
                </p:ext>
              </p:extLst>
            </p:nvPr>
          </p:nvGraphicFramePr>
          <p:xfrm>
            <a:off x="3463461" y="513708"/>
            <a:ext cx="3209925" cy="3189288"/>
          </p:xfrm>
          <a:graphic>
            <a:graphicData uri="http://schemas.openxmlformats.org/presentationml/2006/ole">
              <mc:AlternateContent xmlns:mc="http://schemas.openxmlformats.org/markup-compatibility/2006">
                <mc:Choice xmlns:v="urn:schemas-microsoft-com:vml" Requires="v">
                  <p:oleObj name="Prism 8" r:id="rId4" imgW="3209455" imgH="3188935" progId="Prism8.Document">
                    <p:embed/>
                  </p:oleObj>
                </mc:Choice>
                <mc:Fallback>
                  <p:oleObj name="Prism 8" r:id="rId4" imgW="3209455" imgH="3188935" progId="Prism8.Document">
                    <p:embed/>
                    <p:pic>
                      <p:nvPicPr>
                        <p:cNvPr id="0" name=""/>
                        <p:cNvPicPr/>
                        <p:nvPr/>
                      </p:nvPicPr>
                      <p:blipFill>
                        <a:blip r:embed="rId5"/>
                        <a:stretch>
                          <a:fillRect/>
                        </a:stretch>
                      </p:blipFill>
                      <p:spPr>
                        <a:xfrm>
                          <a:off x="3463461" y="513708"/>
                          <a:ext cx="3209925" cy="3189288"/>
                        </a:xfrm>
                        <a:prstGeom prst="rect">
                          <a:avLst/>
                        </a:prstGeom>
                      </p:spPr>
                    </p:pic>
                  </p:oleObj>
                </mc:Fallback>
              </mc:AlternateContent>
            </a:graphicData>
          </a:graphic>
        </p:graphicFrame>
        <p:graphicFrame>
          <p:nvGraphicFramePr>
            <p:cNvPr id="14" name="对象 13">
              <a:extLst>
                <a:ext uri="{FF2B5EF4-FFF2-40B4-BE49-F238E27FC236}">
                  <a16:creationId xmlns:a16="http://schemas.microsoft.com/office/drawing/2014/main" id="{91AF2207-149F-EB46-7427-011AA670BD5C}"/>
                </a:ext>
              </a:extLst>
            </p:cNvPr>
            <p:cNvGraphicFramePr>
              <a:graphicFrameLocks noChangeAspect="1"/>
            </p:cNvGraphicFramePr>
            <p:nvPr>
              <p:extLst>
                <p:ext uri="{D42A27DB-BD31-4B8C-83A1-F6EECF244321}">
                  <p14:modId xmlns:p14="http://schemas.microsoft.com/office/powerpoint/2010/main" val="3031221578"/>
                </p:ext>
              </p:extLst>
            </p:nvPr>
          </p:nvGraphicFramePr>
          <p:xfrm>
            <a:off x="6519399" y="403505"/>
            <a:ext cx="2505075" cy="3305175"/>
          </p:xfrm>
          <a:graphic>
            <a:graphicData uri="http://schemas.openxmlformats.org/presentationml/2006/ole">
              <mc:AlternateContent xmlns:mc="http://schemas.openxmlformats.org/markup-compatibility/2006">
                <mc:Choice xmlns:v="urn:schemas-microsoft-com:vml" Requires="v">
                  <p:oleObj name="Prism 8" r:id="rId6" imgW="2505643" imgH="3304831" progId="Prism8.Document">
                    <p:embed/>
                  </p:oleObj>
                </mc:Choice>
                <mc:Fallback>
                  <p:oleObj name="Prism 8" r:id="rId6" imgW="2505643" imgH="3304831" progId="Prism8.Document">
                    <p:embed/>
                    <p:pic>
                      <p:nvPicPr>
                        <p:cNvPr id="0" name=""/>
                        <p:cNvPicPr/>
                        <p:nvPr/>
                      </p:nvPicPr>
                      <p:blipFill>
                        <a:blip r:embed="rId7"/>
                        <a:stretch>
                          <a:fillRect/>
                        </a:stretch>
                      </p:blipFill>
                      <p:spPr>
                        <a:xfrm>
                          <a:off x="6519399" y="403505"/>
                          <a:ext cx="2505075" cy="3305175"/>
                        </a:xfrm>
                        <a:prstGeom prst="rect">
                          <a:avLst/>
                        </a:prstGeom>
                      </p:spPr>
                    </p:pic>
                  </p:oleObj>
                </mc:Fallback>
              </mc:AlternateContent>
            </a:graphicData>
          </a:graphic>
        </p:graphicFrame>
        <p:graphicFrame>
          <p:nvGraphicFramePr>
            <p:cNvPr id="15" name="对象 14">
              <a:extLst>
                <a:ext uri="{FF2B5EF4-FFF2-40B4-BE49-F238E27FC236}">
                  <a16:creationId xmlns:a16="http://schemas.microsoft.com/office/drawing/2014/main" id="{AAB33FAF-57BF-ED83-AF3F-20697F5AC62D}"/>
                </a:ext>
              </a:extLst>
            </p:cNvPr>
            <p:cNvGraphicFramePr>
              <a:graphicFrameLocks noChangeAspect="1"/>
            </p:cNvGraphicFramePr>
            <p:nvPr>
              <p:extLst>
                <p:ext uri="{D42A27DB-BD31-4B8C-83A1-F6EECF244321}">
                  <p14:modId xmlns:p14="http://schemas.microsoft.com/office/powerpoint/2010/main" val="1197438016"/>
                </p:ext>
              </p:extLst>
            </p:nvPr>
          </p:nvGraphicFramePr>
          <p:xfrm>
            <a:off x="8899989" y="434333"/>
            <a:ext cx="2390775" cy="3336925"/>
          </p:xfrm>
          <a:graphic>
            <a:graphicData uri="http://schemas.openxmlformats.org/presentationml/2006/ole">
              <mc:AlternateContent xmlns:mc="http://schemas.openxmlformats.org/markup-compatibility/2006">
                <mc:Choice xmlns:v="urn:schemas-microsoft-com:vml" Requires="v">
                  <p:oleObj name="Prism 8" r:id="rId8" imgW="2391161" imgH="3336864" progId="Prism8.Document">
                    <p:embed/>
                  </p:oleObj>
                </mc:Choice>
                <mc:Fallback>
                  <p:oleObj name="Prism 8" r:id="rId8" imgW="2391161" imgH="3336864" progId="Prism8.Document">
                    <p:embed/>
                    <p:pic>
                      <p:nvPicPr>
                        <p:cNvPr id="0" name=""/>
                        <p:cNvPicPr/>
                        <p:nvPr/>
                      </p:nvPicPr>
                      <p:blipFill>
                        <a:blip r:embed="rId9"/>
                        <a:stretch>
                          <a:fillRect/>
                        </a:stretch>
                      </p:blipFill>
                      <p:spPr>
                        <a:xfrm>
                          <a:off x="8899989" y="434333"/>
                          <a:ext cx="2390775" cy="3336925"/>
                        </a:xfrm>
                        <a:prstGeom prst="rect">
                          <a:avLst/>
                        </a:prstGeom>
                      </p:spPr>
                    </p:pic>
                  </p:oleObj>
                </mc:Fallback>
              </mc:AlternateContent>
            </a:graphicData>
          </a:graphic>
        </p:graphicFrame>
        <p:grpSp>
          <p:nvGrpSpPr>
            <p:cNvPr id="7" name="组合 6">
              <a:extLst>
                <a:ext uri="{FF2B5EF4-FFF2-40B4-BE49-F238E27FC236}">
                  <a16:creationId xmlns:a16="http://schemas.microsoft.com/office/drawing/2014/main" id="{4CDB9B4A-2086-C437-4CCC-DE623E2A0C7B}"/>
                </a:ext>
              </a:extLst>
            </p:cNvPr>
            <p:cNvGrpSpPr/>
            <p:nvPr/>
          </p:nvGrpSpPr>
          <p:grpSpPr>
            <a:xfrm>
              <a:off x="552163" y="3700899"/>
              <a:ext cx="4207998" cy="1903226"/>
              <a:chOff x="551158" y="3125954"/>
              <a:chExt cx="4207998" cy="1903226"/>
            </a:xfrm>
          </p:grpSpPr>
          <p:sp>
            <p:nvSpPr>
              <p:cNvPr id="29" name="文本框 10">
                <a:extLst>
                  <a:ext uri="{FF2B5EF4-FFF2-40B4-BE49-F238E27FC236}">
                    <a16:creationId xmlns:a16="http://schemas.microsoft.com/office/drawing/2014/main" id="{A4F1D56C-76CA-440A-EAF1-EEA8C9C040A6}"/>
                  </a:ext>
                </a:extLst>
              </p:cNvPr>
              <p:cNvSpPr txBox="1">
                <a:spLocks noChangeArrowheads="1"/>
              </p:cNvSpPr>
              <p:nvPr/>
            </p:nvSpPr>
            <p:spPr bwMode="auto">
              <a:xfrm rot="18861510">
                <a:off x="1384670" y="3721319"/>
                <a:ext cx="58541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lnSpc>
                    <a:spcPct val="90000"/>
                  </a:lnSpc>
                  <a:spcBef>
                    <a:spcPct val="2000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1pPr>
                <a:lvl2pPr marL="742950" indent="-28575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9pPr>
              </a:lstStyle>
              <a:p>
                <a:pPr eaLnBrk="1" hangingPunct="1">
                  <a:lnSpc>
                    <a:spcPct val="100000"/>
                  </a:lnSpc>
                  <a:spcBef>
                    <a:spcPct val="0"/>
                  </a:spcBef>
                  <a:buFontTx/>
                  <a:buNone/>
                </a:pPr>
                <a:r>
                  <a:rPr lang="en-US" altLang="zh-CN" sz="1200"/>
                  <a:t>shCtrl</a:t>
                </a:r>
              </a:p>
            </p:txBody>
          </p:sp>
          <p:sp>
            <p:nvSpPr>
              <p:cNvPr id="30" name="文本框 11">
                <a:extLst>
                  <a:ext uri="{FF2B5EF4-FFF2-40B4-BE49-F238E27FC236}">
                    <a16:creationId xmlns:a16="http://schemas.microsoft.com/office/drawing/2014/main" id="{14F89EB5-8224-B97A-92A2-8AFAA81385CC}"/>
                  </a:ext>
                </a:extLst>
              </p:cNvPr>
              <p:cNvSpPr txBox="1">
                <a:spLocks noChangeArrowheads="1"/>
              </p:cNvSpPr>
              <p:nvPr/>
            </p:nvSpPr>
            <p:spPr bwMode="auto">
              <a:xfrm rot="18861510">
                <a:off x="1731419" y="3541952"/>
                <a:ext cx="108715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lnSpc>
                    <a:spcPct val="90000"/>
                  </a:lnSpc>
                  <a:spcBef>
                    <a:spcPct val="2000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1pPr>
                <a:lvl2pPr marL="742950" indent="-28575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9pPr>
              </a:lstStyle>
              <a:p>
                <a:pPr>
                  <a:lnSpc>
                    <a:spcPct val="100000"/>
                  </a:lnSpc>
                  <a:spcBef>
                    <a:spcPct val="0"/>
                  </a:spcBef>
                  <a:buFontTx/>
                  <a:buNone/>
                </a:pPr>
                <a:r>
                  <a:rPr lang="en-US" altLang="zh-CN" sz="1200"/>
                  <a:t>shDCBLD1-1</a:t>
                </a:r>
              </a:p>
            </p:txBody>
          </p:sp>
          <p:sp>
            <p:nvSpPr>
              <p:cNvPr id="31" name="文本框 16">
                <a:extLst>
                  <a:ext uri="{FF2B5EF4-FFF2-40B4-BE49-F238E27FC236}">
                    <a16:creationId xmlns:a16="http://schemas.microsoft.com/office/drawing/2014/main" id="{54F7E8CA-B6E8-52BF-6FE0-6D59588C787A}"/>
                  </a:ext>
                </a:extLst>
              </p:cNvPr>
              <p:cNvSpPr txBox="1">
                <a:spLocks noChangeArrowheads="1"/>
              </p:cNvSpPr>
              <p:nvPr/>
            </p:nvSpPr>
            <p:spPr bwMode="auto">
              <a:xfrm>
                <a:off x="551158" y="4109438"/>
                <a:ext cx="83049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eaLnBrk="0" fontAlgn="base" hangingPunct="0">
                  <a:lnSpc>
                    <a:spcPct val="90000"/>
                  </a:lnSpc>
                  <a:spcBef>
                    <a:spcPct val="2000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1pPr>
                <a:lvl2pPr marL="742950" indent="-28575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9pPr>
              </a:lstStyle>
              <a:p>
                <a:pPr algn="r" eaLnBrk="1" hangingPunct="1">
                  <a:lnSpc>
                    <a:spcPct val="100000"/>
                  </a:lnSpc>
                  <a:spcBef>
                    <a:spcPct val="0"/>
                  </a:spcBef>
                  <a:buFontTx/>
                  <a:buNone/>
                </a:pPr>
                <a:r>
                  <a:rPr lang="en-US" altLang="zh-CN" sz="1200" dirty="0"/>
                  <a:t>DCBLD1</a:t>
                </a:r>
              </a:p>
            </p:txBody>
          </p:sp>
          <p:sp>
            <p:nvSpPr>
              <p:cNvPr id="32" name="文本框 16">
                <a:extLst>
                  <a:ext uri="{FF2B5EF4-FFF2-40B4-BE49-F238E27FC236}">
                    <a16:creationId xmlns:a16="http://schemas.microsoft.com/office/drawing/2014/main" id="{3087B7DE-279F-A07D-1644-D4649BDDC15C}"/>
                  </a:ext>
                </a:extLst>
              </p:cNvPr>
              <p:cNvSpPr txBox="1">
                <a:spLocks noChangeArrowheads="1"/>
              </p:cNvSpPr>
              <p:nvPr/>
            </p:nvSpPr>
            <p:spPr bwMode="auto">
              <a:xfrm>
                <a:off x="551158" y="4498789"/>
                <a:ext cx="83049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eaLnBrk="0" fontAlgn="base" hangingPunct="0">
                  <a:lnSpc>
                    <a:spcPct val="90000"/>
                  </a:lnSpc>
                  <a:spcBef>
                    <a:spcPct val="2000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1pPr>
                <a:lvl2pPr marL="742950" indent="-28575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9pPr>
              </a:lstStyle>
              <a:p>
                <a:pPr algn="r" eaLnBrk="1" hangingPunct="1">
                  <a:lnSpc>
                    <a:spcPct val="100000"/>
                  </a:lnSpc>
                  <a:spcBef>
                    <a:spcPct val="0"/>
                  </a:spcBef>
                  <a:buFontTx/>
                  <a:buNone/>
                </a:pPr>
                <a:r>
                  <a:rPr lang="en-US" altLang="zh-CN" sz="1200" dirty="0"/>
                  <a:t>GAPDH</a:t>
                </a:r>
              </a:p>
            </p:txBody>
          </p:sp>
          <p:pic>
            <p:nvPicPr>
              <p:cNvPr id="33" name="图片 32">
                <a:extLst>
                  <a:ext uri="{FF2B5EF4-FFF2-40B4-BE49-F238E27FC236}">
                    <a16:creationId xmlns:a16="http://schemas.microsoft.com/office/drawing/2014/main" id="{A533304E-D666-B051-E4C7-28B7829C230E}"/>
                  </a:ext>
                </a:extLst>
              </p:cNvPr>
              <p:cNvPicPr>
                <a:picLocks/>
              </p:cNvPicPr>
              <p:nvPr/>
            </p:nvPicPr>
            <p:blipFill>
              <a:blip r:embed="rId10">
                <a:extLst>
                  <a:ext uri="{28A0092B-C50C-407E-A947-70E740481C1C}">
                    <a14:useLocalDpi xmlns:a14="http://schemas.microsoft.com/office/drawing/2010/main" val="0"/>
                  </a:ext>
                </a:extLst>
              </a:blip>
              <a:srcRect/>
              <a:stretch>
                <a:fillRect/>
              </a:stretch>
            </p:blipFill>
            <p:spPr bwMode="auto">
              <a:xfrm>
                <a:off x="1325362" y="4099634"/>
                <a:ext cx="1260000" cy="2880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4" name="图片 33">
                <a:extLst>
                  <a:ext uri="{FF2B5EF4-FFF2-40B4-BE49-F238E27FC236}">
                    <a16:creationId xmlns:a16="http://schemas.microsoft.com/office/drawing/2014/main" id="{29BA1704-4002-35F4-7C76-D0C7CA77ACB6}"/>
                  </a:ext>
                </a:extLst>
              </p:cNvPr>
              <p:cNvPicPr>
                <a:picLocks/>
              </p:cNvPicPr>
              <p:nvPr/>
            </p:nvPicPr>
            <p:blipFill>
              <a:blip r:embed="rId11">
                <a:extLst>
                  <a:ext uri="{28A0092B-C50C-407E-A947-70E740481C1C}">
                    <a14:useLocalDpi xmlns:a14="http://schemas.microsoft.com/office/drawing/2010/main" val="0"/>
                  </a:ext>
                </a:extLst>
              </a:blip>
              <a:srcRect/>
              <a:stretch>
                <a:fillRect/>
              </a:stretch>
            </p:blipFill>
            <p:spPr bwMode="auto">
              <a:xfrm>
                <a:off x="1325362" y="4454870"/>
                <a:ext cx="1260000" cy="2880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5" name="文本框 11">
                <a:extLst>
                  <a:ext uri="{FF2B5EF4-FFF2-40B4-BE49-F238E27FC236}">
                    <a16:creationId xmlns:a16="http://schemas.microsoft.com/office/drawing/2014/main" id="{97AB41C9-1E86-5332-2DE2-71BDC22BC2CB}"/>
                  </a:ext>
                </a:extLst>
              </p:cNvPr>
              <p:cNvSpPr txBox="1">
                <a:spLocks noChangeArrowheads="1"/>
              </p:cNvSpPr>
              <p:nvPr/>
            </p:nvSpPr>
            <p:spPr bwMode="auto">
              <a:xfrm rot="18861510">
                <a:off x="2173999" y="3541952"/>
                <a:ext cx="108715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lnSpc>
                    <a:spcPct val="90000"/>
                  </a:lnSpc>
                  <a:spcBef>
                    <a:spcPct val="2000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1pPr>
                <a:lvl2pPr marL="742950" indent="-28575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9pPr>
              </a:lstStyle>
              <a:p>
                <a:pPr>
                  <a:lnSpc>
                    <a:spcPct val="100000"/>
                  </a:lnSpc>
                  <a:spcBef>
                    <a:spcPct val="0"/>
                  </a:spcBef>
                  <a:buFontTx/>
                  <a:buNone/>
                </a:pPr>
                <a:r>
                  <a:rPr lang="en-US" altLang="zh-CN" sz="1200" dirty="0"/>
                  <a:t>shDCBLD1-2</a:t>
                </a:r>
              </a:p>
            </p:txBody>
          </p:sp>
          <p:sp>
            <p:nvSpPr>
              <p:cNvPr id="36" name="文本框 35">
                <a:extLst>
                  <a:ext uri="{FF2B5EF4-FFF2-40B4-BE49-F238E27FC236}">
                    <a16:creationId xmlns:a16="http://schemas.microsoft.com/office/drawing/2014/main" id="{EF186EE1-088E-E1B5-E989-8DC2B2737F1A}"/>
                  </a:ext>
                </a:extLst>
              </p:cNvPr>
              <p:cNvSpPr txBox="1"/>
              <p:nvPr/>
            </p:nvSpPr>
            <p:spPr>
              <a:xfrm>
                <a:off x="1511391" y="4752181"/>
                <a:ext cx="1019503" cy="276999"/>
              </a:xfrm>
              <a:prstGeom prst="rect">
                <a:avLst/>
              </a:prstGeom>
              <a:noFill/>
            </p:spPr>
            <p:txBody>
              <a:bodyPr wrap="square" rtlCol="0">
                <a:spAutoFit/>
              </a:bodyPr>
              <a:lstStyle/>
              <a:p>
                <a:r>
                  <a:rPr lang="en-US" altLang="zh-CN" sz="1200" b="1" dirty="0">
                    <a:latin typeface="Arial" panose="020B0604020202020204" pitchFamily="34" charset="0"/>
                    <a:cs typeface="Arial" panose="020B0604020202020204" pitchFamily="34" charset="0"/>
                  </a:rPr>
                  <a:t>BT-549</a:t>
                </a:r>
                <a:endParaRPr lang="zh-CN" altLang="en-US" sz="1200" b="1" dirty="0">
                  <a:latin typeface="Arial" panose="020B0604020202020204" pitchFamily="34" charset="0"/>
                  <a:cs typeface="Arial" panose="020B0604020202020204" pitchFamily="34" charset="0"/>
                </a:endParaRPr>
              </a:p>
            </p:txBody>
          </p:sp>
          <p:pic>
            <p:nvPicPr>
              <p:cNvPr id="41" name="图片 40">
                <a:extLst>
                  <a:ext uri="{FF2B5EF4-FFF2-40B4-BE49-F238E27FC236}">
                    <a16:creationId xmlns:a16="http://schemas.microsoft.com/office/drawing/2014/main" id="{E89A994E-E255-FADC-8AFA-CDF9E6C7CD40}"/>
                  </a:ext>
                </a:extLst>
              </p:cNvPr>
              <p:cNvPicPr>
                <a:picLocks/>
              </p:cNvPicPr>
              <p:nvPr/>
            </p:nvPicPr>
            <p:blipFill>
              <a:blip r:embed="rId12">
                <a:extLst>
                  <a:ext uri="{28A0092B-C50C-407E-A947-70E740481C1C}">
                    <a14:useLocalDpi xmlns:a14="http://schemas.microsoft.com/office/drawing/2010/main" val="0"/>
                  </a:ext>
                </a:extLst>
              </a:blip>
              <a:srcRect/>
              <a:stretch>
                <a:fillRect/>
              </a:stretch>
            </p:blipFill>
            <p:spPr bwMode="auto">
              <a:xfrm>
                <a:off x="2721827" y="4107084"/>
                <a:ext cx="1260000" cy="2880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2" name="图片 41">
                <a:extLst>
                  <a:ext uri="{FF2B5EF4-FFF2-40B4-BE49-F238E27FC236}">
                    <a16:creationId xmlns:a16="http://schemas.microsoft.com/office/drawing/2014/main" id="{2C2937B6-5459-1522-AFA6-105FE39D1DC3}"/>
                  </a:ext>
                </a:extLst>
              </p:cNvPr>
              <p:cNvPicPr>
                <a:picLocks/>
              </p:cNvPicPr>
              <p:nvPr/>
            </p:nvPicPr>
            <p:blipFill>
              <a:blip r:embed="rId13">
                <a:extLst>
                  <a:ext uri="{28A0092B-C50C-407E-A947-70E740481C1C}">
                    <a14:useLocalDpi xmlns:a14="http://schemas.microsoft.com/office/drawing/2010/main" val="0"/>
                  </a:ext>
                </a:extLst>
              </a:blip>
              <a:srcRect/>
              <a:stretch>
                <a:fillRect/>
              </a:stretch>
            </p:blipFill>
            <p:spPr bwMode="auto">
              <a:xfrm>
                <a:off x="2721827" y="4454870"/>
                <a:ext cx="1260000" cy="2880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4" name="文本框 43">
                <a:extLst>
                  <a:ext uri="{FF2B5EF4-FFF2-40B4-BE49-F238E27FC236}">
                    <a16:creationId xmlns:a16="http://schemas.microsoft.com/office/drawing/2014/main" id="{C3361230-F996-C90C-CA02-88BFA6B5150A}"/>
                  </a:ext>
                </a:extLst>
              </p:cNvPr>
              <p:cNvSpPr txBox="1"/>
              <p:nvPr/>
            </p:nvSpPr>
            <p:spPr>
              <a:xfrm>
                <a:off x="2783026" y="4752181"/>
                <a:ext cx="1282373" cy="276999"/>
              </a:xfrm>
              <a:prstGeom prst="rect">
                <a:avLst/>
              </a:prstGeom>
              <a:noFill/>
            </p:spPr>
            <p:txBody>
              <a:bodyPr wrap="square" rtlCol="0">
                <a:spAutoFit/>
              </a:bodyPr>
              <a:lstStyle/>
              <a:p>
                <a:r>
                  <a:rPr lang="en-US" altLang="zh-CN" sz="1200" b="1" dirty="0">
                    <a:latin typeface="Arial" panose="020B0604020202020204" pitchFamily="34" charset="0"/>
                    <a:cs typeface="Arial" panose="020B0604020202020204" pitchFamily="34" charset="0"/>
                  </a:rPr>
                  <a:t>MDA-MB-231</a:t>
                </a:r>
                <a:endParaRPr lang="zh-CN" altLang="en-US" sz="1200" b="1" dirty="0">
                  <a:latin typeface="Arial" panose="020B0604020202020204" pitchFamily="34" charset="0"/>
                  <a:cs typeface="Arial" panose="020B0604020202020204" pitchFamily="34" charset="0"/>
                </a:endParaRPr>
              </a:p>
            </p:txBody>
          </p:sp>
          <p:sp>
            <p:nvSpPr>
              <p:cNvPr id="2" name="文本框 10">
                <a:extLst>
                  <a:ext uri="{FF2B5EF4-FFF2-40B4-BE49-F238E27FC236}">
                    <a16:creationId xmlns:a16="http://schemas.microsoft.com/office/drawing/2014/main" id="{E6CD48FE-F1E7-BD80-3E9F-62BC299178D6}"/>
                  </a:ext>
                </a:extLst>
              </p:cNvPr>
              <p:cNvSpPr txBox="1">
                <a:spLocks noChangeArrowheads="1"/>
              </p:cNvSpPr>
              <p:nvPr/>
            </p:nvSpPr>
            <p:spPr bwMode="auto">
              <a:xfrm rot="18861510">
                <a:off x="2797120" y="3721319"/>
                <a:ext cx="58541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lnSpc>
                    <a:spcPct val="90000"/>
                  </a:lnSpc>
                  <a:spcBef>
                    <a:spcPct val="2000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1pPr>
                <a:lvl2pPr marL="742950" indent="-28575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9pPr>
              </a:lstStyle>
              <a:p>
                <a:pPr eaLnBrk="1" hangingPunct="1">
                  <a:lnSpc>
                    <a:spcPct val="100000"/>
                  </a:lnSpc>
                  <a:spcBef>
                    <a:spcPct val="0"/>
                  </a:spcBef>
                  <a:buFontTx/>
                  <a:buNone/>
                </a:pPr>
                <a:r>
                  <a:rPr lang="en-US" altLang="zh-CN" sz="1200"/>
                  <a:t>shCtrl</a:t>
                </a:r>
              </a:p>
            </p:txBody>
          </p:sp>
          <p:sp>
            <p:nvSpPr>
              <p:cNvPr id="3" name="文本框 11">
                <a:extLst>
                  <a:ext uri="{FF2B5EF4-FFF2-40B4-BE49-F238E27FC236}">
                    <a16:creationId xmlns:a16="http://schemas.microsoft.com/office/drawing/2014/main" id="{D7619ED9-EABE-CE65-3FD8-BA0A4F2CA088}"/>
                  </a:ext>
                </a:extLst>
              </p:cNvPr>
              <p:cNvSpPr txBox="1">
                <a:spLocks noChangeArrowheads="1"/>
              </p:cNvSpPr>
              <p:nvPr/>
            </p:nvSpPr>
            <p:spPr bwMode="auto">
              <a:xfrm rot="18861510">
                <a:off x="3082225" y="3541952"/>
                <a:ext cx="108715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lnSpc>
                    <a:spcPct val="90000"/>
                  </a:lnSpc>
                  <a:spcBef>
                    <a:spcPct val="2000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1pPr>
                <a:lvl2pPr marL="742950" indent="-28575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9pPr>
              </a:lstStyle>
              <a:p>
                <a:pPr>
                  <a:lnSpc>
                    <a:spcPct val="100000"/>
                  </a:lnSpc>
                  <a:spcBef>
                    <a:spcPct val="0"/>
                  </a:spcBef>
                  <a:buFontTx/>
                  <a:buNone/>
                </a:pPr>
                <a:r>
                  <a:rPr lang="en-US" altLang="zh-CN" sz="1200"/>
                  <a:t>shDCBLD1-1</a:t>
                </a:r>
              </a:p>
            </p:txBody>
          </p:sp>
          <p:sp>
            <p:nvSpPr>
              <p:cNvPr id="4" name="文本框 11">
                <a:extLst>
                  <a:ext uri="{FF2B5EF4-FFF2-40B4-BE49-F238E27FC236}">
                    <a16:creationId xmlns:a16="http://schemas.microsoft.com/office/drawing/2014/main" id="{BD8FAD0C-9FE6-2024-476C-682C469E7B51}"/>
                  </a:ext>
                </a:extLst>
              </p:cNvPr>
              <p:cNvSpPr txBox="1">
                <a:spLocks noChangeArrowheads="1"/>
              </p:cNvSpPr>
              <p:nvPr/>
            </p:nvSpPr>
            <p:spPr bwMode="auto">
              <a:xfrm rot="18861510">
                <a:off x="3524805" y="3531033"/>
                <a:ext cx="108715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lnSpc>
                    <a:spcPct val="90000"/>
                  </a:lnSpc>
                  <a:spcBef>
                    <a:spcPct val="2000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1pPr>
                <a:lvl2pPr marL="742950" indent="-28575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9pPr>
              </a:lstStyle>
              <a:p>
                <a:pPr>
                  <a:lnSpc>
                    <a:spcPct val="100000"/>
                  </a:lnSpc>
                  <a:spcBef>
                    <a:spcPct val="0"/>
                  </a:spcBef>
                  <a:buFontTx/>
                  <a:buNone/>
                </a:pPr>
                <a:r>
                  <a:rPr lang="en-US" altLang="zh-CN" sz="1200" dirty="0"/>
                  <a:t>shDCBLD1-2</a:t>
                </a:r>
              </a:p>
            </p:txBody>
          </p:sp>
          <p:sp>
            <p:nvSpPr>
              <p:cNvPr id="5" name="文本框 16">
                <a:extLst>
                  <a:ext uri="{FF2B5EF4-FFF2-40B4-BE49-F238E27FC236}">
                    <a16:creationId xmlns:a16="http://schemas.microsoft.com/office/drawing/2014/main" id="{EC44B1B6-5783-331D-6FD6-415939EBBC90}"/>
                  </a:ext>
                </a:extLst>
              </p:cNvPr>
              <p:cNvSpPr txBox="1">
                <a:spLocks noChangeArrowheads="1"/>
              </p:cNvSpPr>
              <p:nvPr/>
            </p:nvSpPr>
            <p:spPr bwMode="auto">
              <a:xfrm>
                <a:off x="3928657" y="4109438"/>
                <a:ext cx="83049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eaLnBrk="0" fontAlgn="base" hangingPunct="0">
                  <a:lnSpc>
                    <a:spcPct val="90000"/>
                  </a:lnSpc>
                  <a:spcBef>
                    <a:spcPct val="2000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1pPr>
                <a:lvl2pPr marL="742950" indent="-28575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9pPr>
              </a:lstStyle>
              <a:p>
                <a:pPr eaLnBrk="1" hangingPunct="1">
                  <a:lnSpc>
                    <a:spcPct val="100000"/>
                  </a:lnSpc>
                  <a:spcBef>
                    <a:spcPct val="0"/>
                  </a:spcBef>
                  <a:buFontTx/>
                  <a:buNone/>
                </a:pPr>
                <a:r>
                  <a:rPr lang="en-US" altLang="zh-CN" sz="1200" dirty="0"/>
                  <a:t>68 </a:t>
                </a:r>
                <a:r>
                  <a:rPr lang="en-US" altLang="zh-CN" sz="1200" dirty="0" err="1"/>
                  <a:t>KDa</a:t>
                </a:r>
                <a:endParaRPr lang="en-US" altLang="zh-CN" sz="1200" dirty="0"/>
              </a:p>
            </p:txBody>
          </p:sp>
          <p:sp>
            <p:nvSpPr>
              <p:cNvPr id="6" name="文本框 16">
                <a:extLst>
                  <a:ext uri="{FF2B5EF4-FFF2-40B4-BE49-F238E27FC236}">
                    <a16:creationId xmlns:a16="http://schemas.microsoft.com/office/drawing/2014/main" id="{E543DAE1-3B80-55C6-8DC1-4BB4E443C331}"/>
                  </a:ext>
                </a:extLst>
              </p:cNvPr>
              <p:cNvSpPr txBox="1">
                <a:spLocks noChangeArrowheads="1"/>
              </p:cNvSpPr>
              <p:nvPr/>
            </p:nvSpPr>
            <p:spPr bwMode="auto">
              <a:xfrm>
                <a:off x="3928657" y="4498789"/>
                <a:ext cx="83049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eaLnBrk="0" fontAlgn="base" hangingPunct="0">
                  <a:lnSpc>
                    <a:spcPct val="90000"/>
                  </a:lnSpc>
                  <a:spcBef>
                    <a:spcPct val="2000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1pPr>
                <a:lvl2pPr marL="742950" indent="-28575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微软雅黑" panose="020B0503020204020204" pitchFamily="34" charset="-122"/>
                    <a:cs typeface="+mn-cs"/>
                  </a:defRPr>
                </a:lvl9pPr>
              </a:lstStyle>
              <a:p>
                <a:pPr eaLnBrk="1" hangingPunct="1">
                  <a:lnSpc>
                    <a:spcPct val="100000"/>
                  </a:lnSpc>
                  <a:spcBef>
                    <a:spcPct val="0"/>
                  </a:spcBef>
                  <a:buFontTx/>
                  <a:buNone/>
                </a:pPr>
                <a:r>
                  <a:rPr lang="en-US" altLang="zh-CN" sz="1200" dirty="0"/>
                  <a:t>36 </a:t>
                </a:r>
                <a:r>
                  <a:rPr lang="en-US" altLang="zh-CN" sz="1200" dirty="0" err="1"/>
                  <a:t>KDa</a:t>
                </a:r>
                <a:endParaRPr lang="en-US" altLang="zh-CN" sz="1200" dirty="0"/>
              </a:p>
            </p:txBody>
          </p:sp>
        </p:grpSp>
        <p:sp>
          <p:nvSpPr>
            <p:cNvPr id="9" name="文本框 8">
              <a:extLst>
                <a:ext uri="{FF2B5EF4-FFF2-40B4-BE49-F238E27FC236}">
                  <a16:creationId xmlns:a16="http://schemas.microsoft.com/office/drawing/2014/main" id="{DFB08A78-3D1D-9517-046E-9B476B2FB1B3}"/>
                </a:ext>
              </a:extLst>
            </p:cNvPr>
            <p:cNvSpPr txBox="1"/>
            <p:nvPr/>
          </p:nvSpPr>
          <p:spPr>
            <a:xfrm>
              <a:off x="399128" y="376428"/>
              <a:ext cx="306070" cy="460375"/>
            </a:xfrm>
            <a:prstGeom prst="rect">
              <a:avLst/>
            </a:prstGeom>
            <a:noFill/>
            <a:ln>
              <a:noFill/>
            </a:ln>
          </p:spPr>
          <p:txBody>
            <a:bodyPr wrap="square" rtlCol="0">
              <a:spAutoFit/>
            </a:bodyPr>
            <a:lstStyle/>
            <a:p>
              <a:r>
                <a:rPr lang="en-US" altLang="zh-CN" sz="2400" b="1" dirty="0"/>
                <a:t>a</a:t>
              </a:r>
            </a:p>
          </p:txBody>
        </p:sp>
        <p:sp>
          <p:nvSpPr>
            <p:cNvPr id="10" name="文本框 9">
              <a:extLst>
                <a:ext uri="{FF2B5EF4-FFF2-40B4-BE49-F238E27FC236}">
                  <a16:creationId xmlns:a16="http://schemas.microsoft.com/office/drawing/2014/main" id="{DBB8F5AC-8758-93F0-33B5-83F39057D7AF}"/>
                </a:ext>
              </a:extLst>
            </p:cNvPr>
            <p:cNvSpPr txBox="1"/>
            <p:nvPr/>
          </p:nvSpPr>
          <p:spPr>
            <a:xfrm>
              <a:off x="3190691" y="376428"/>
              <a:ext cx="306070" cy="460375"/>
            </a:xfrm>
            <a:prstGeom prst="rect">
              <a:avLst/>
            </a:prstGeom>
            <a:noFill/>
            <a:ln>
              <a:noFill/>
            </a:ln>
          </p:spPr>
          <p:txBody>
            <a:bodyPr wrap="square" rtlCol="0">
              <a:spAutoFit/>
            </a:bodyPr>
            <a:lstStyle/>
            <a:p>
              <a:r>
                <a:rPr lang="en-US" altLang="zh-CN" sz="2400" b="1" dirty="0"/>
                <a:t>b</a:t>
              </a:r>
            </a:p>
          </p:txBody>
        </p:sp>
        <p:sp>
          <p:nvSpPr>
            <p:cNvPr id="11" name="文本框 10">
              <a:extLst>
                <a:ext uri="{FF2B5EF4-FFF2-40B4-BE49-F238E27FC236}">
                  <a16:creationId xmlns:a16="http://schemas.microsoft.com/office/drawing/2014/main" id="{073775AD-89DC-E565-865B-1F366DB5DAAF}"/>
                </a:ext>
              </a:extLst>
            </p:cNvPr>
            <p:cNvSpPr txBox="1"/>
            <p:nvPr/>
          </p:nvSpPr>
          <p:spPr>
            <a:xfrm>
              <a:off x="6255712" y="376428"/>
              <a:ext cx="306070" cy="460375"/>
            </a:xfrm>
            <a:prstGeom prst="rect">
              <a:avLst/>
            </a:prstGeom>
            <a:noFill/>
            <a:ln>
              <a:noFill/>
            </a:ln>
          </p:spPr>
          <p:txBody>
            <a:bodyPr wrap="square" rtlCol="0">
              <a:spAutoFit/>
            </a:bodyPr>
            <a:lstStyle/>
            <a:p>
              <a:r>
                <a:rPr lang="en-US" altLang="zh-CN" sz="2400" b="1" dirty="0"/>
                <a:t>c</a:t>
              </a:r>
            </a:p>
          </p:txBody>
        </p:sp>
        <p:sp>
          <p:nvSpPr>
            <p:cNvPr id="16" name="文本框 15">
              <a:extLst>
                <a:ext uri="{FF2B5EF4-FFF2-40B4-BE49-F238E27FC236}">
                  <a16:creationId xmlns:a16="http://schemas.microsoft.com/office/drawing/2014/main" id="{0C75F545-6436-24E4-AC6C-B49B1827CDD4}"/>
                </a:ext>
              </a:extLst>
            </p:cNvPr>
            <p:cNvSpPr txBox="1"/>
            <p:nvPr/>
          </p:nvSpPr>
          <p:spPr>
            <a:xfrm>
              <a:off x="399128" y="3802250"/>
              <a:ext cx="306070" cy="460375"/>
            </a:xfrm>
            <a:prstGeom prst="rect">
              <a:avLst/>
            </a:prstGeom>
            <a:noFill/>
            <a:ln>
              <a:noFill/>
            </a:ln>
          </p:spPr>
          <p:txBody>
            <a:bodyPr wrap="square" rtlCol="0">
              <a:spAutoFit/>
            </a:bodyPr>
            <a:lstStyle/>
            <a:p>
              <a:r>
                <a:rPr lang="en-US" altLang="zh-CN" sz="2400" b="1" dirty="0"/>
                <a:t>d</a:t>
              </a:r>
            </a:p>
          </p:txBody>
        </p:sp>
      </p:grpSp>
    </p:spTree>
    <p:extLst>
      <p:ext uri="{BB962C8B-B14F-4D97-AF65-F5344CB8AC3E}">
        <p14:creationId xmlns:p14="http://schemas.microsoft.com/office/powerpoint/2010/main" val="36268566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387985" y="226695"/>
            <a:ext cx="11535410" cy="285115"/>
          </a:xfrm>
          <a:prstGeom prst="rect">
            <a:avLst/>
          </a:prstGeom>
          <a:noFill/>
        </p:spPr>
        <p:txBody>
          <a:bodyPr wrap="square" rtlCol="0" anchor="t">
            <a:noAutofit/>
          </a:bodyPr>
          <a:lstStyle/>
          <a:p>
            <a:r>
              <a:rPr lang="en-US" altLang="zh-CN" b="1" dirty="0"/>
              <a:t>Fig. S2:</a:t>
            </a:r>
            <a:endParaRPr lang="zh-CN" altLang="en-US" b="1" dirty="0"/>
          </a:p>
        </p:txBody>
      </p:sp>
      <p:pic>
        <p:nvPicPr>
          <p:cNvPr id="7" name="图片 13" descr="Gsea_barplot"/>
          <p:cNvPicPr>
            <a:picLocks noChangeAspect="1"/>
          </p:cNvPicPr>
          <p:nvPr/>
        </p:nvPicPr>
        <p:blipFill>
          <a:blip r:embed="rId2"/>
          <a:stretch>
            <a:fillRect/>
          </a:stretch>
        </p:blipFill>
        <p:spPr>
          <a:xfrm>
            <a:off x="2193925" y="808990"/>
            <a:ext cx="3692525" cy="2840355"/>
          </a:xfrm>
          <a:prstGeom prst="rect">
            <a:avLst/>
          </a:prstGeom>
        </p:spPr>
      </p:pic>
      <p:pic>
        <p:nvPicPr>
          <p:cNvPr id="14" name="图片 14" descr="Gsea_dotplot"/>
          <p:cNvPicPr>
            <a:picLocks noChangeAspect="1"/>
          </p:cNvPicPr>
          <p:nvPr/>
        </p:nvPicPr>
        <p:blipFill>
          <a:blip r:embed="rId3"/>
          <a:stretch>
            <a:fillRect/>
          </a:stretch>
        </p:blipFill>
        <p:spPr>
          <a:xfrm>
            <a:off x="5887085" y="808990"/>
            <a:ext cx="3692525" cy="2840355"/>
          </a:xfrm>
          <a:prstGeom prst="rect">
            <a:avLst/>
          </a:prstGeom>
        </p:spPr>
      </p:pic>
      <p:pic>
        <p:nvPicPr>
          <p:cNvPr id="15" name="图片 15" descr="Gsea_barplot"/>
          <p:cNvPicPr>
            <a:picLocks noChangeAspect="1"/>
          </p:cNvPicPr>
          <p:nvPr/>
        </p:nvPicPr>
        <p:blipFill>
          <a:blip r:embed="rId4"/>
          <a:stretch>
            <a:fillRect/>
          </a:stretch>
        </p:blipFill>
        <p:spPr>
          <a:xfrm>
            <a:off x="2195195" y="3794125"/>
            <a:ext cx="3691890" cy="2839720"/>
          </a:xfrm>
          <a:prstGeom prst="rect">
            <a:avLst/>
          </a:prstGeom>
        </p:spPr>
      </p:pic>
      <p:pic>
        <p:nvPicPr>
          <p:cNvPr id="16" name="图片 16" descr="Gsea_dotplot"/>
          <p:cNvPicPr>
            <a:picLocks noChangeAspect="1"/>
          </p:cNvPicPr>
          <p:nvPr/>
        </p:nvPicPr>
        <p:blipFill>
          <a:blip r:embed="rId5"/>
          <a:stretch>
            <a:fillRect/>
          </a:stretch>
        </p:blipFill>
        <p:spPr>
          <a:xfrm>
            <a:off x="5886450" y="3794125"/>
            <a:ext cx="3693160" cy="2840990"/>
          </a:xfrm>
          <a:prstGeom prst="rect">
            <a:avLst/>
          </a:prstGeom>
        </p:spPr>
      </p:pic>
      <p:grpSp>
        <p:nvGrpSpPr>
          <p:cNvPr id="8" name="组合 7"/>
          <p:cNvGrpSpPr/>
          <p:nvPr/>
        </p:nvGrpSpPr>
        <p:grpSpPr>
          <a:xfrm>
            <a:off x="1340485" y="6777990"/>
            <a:ext cx="9128760" cy="1847215"/>
            <a:chOff x="1611" y="7529"/>
            <a:chExt cx="14376" cy="2909"/>
          </a:xfrm>
        </p:grpSpPr>
        <p:pic>
          <p:nvPicPr>
            <p:cNvPr id="9" name="图片 8" descr="SLC7A11_corr_CCNB1"/>
            <p:cNvPicPr>
              <a:picLocks noChangeAspect="1"/>
            </p:cNvPicPr>
            <p:nvPr/>
          </p:nvPicPr>
          <p:blipFill>
            <a:blip r:embed="rId6"/>
            <a:stretch>
              <a:fillRect/>
            </a:stretch>
          </p:blipFill>
          <p:spPr>
            <a:xfrm>
              <a:off x="10077" y="7530"/>
              <a:ext cx="2908" cy="2908"/>
            </a:xfrm>
            <a:prstGeom prst="rect">
              <a:avLst/>
            </a:prstGeom>
          </p:spPr>
        </p:pic>
        <p:pic>
          <p:nvPicPr>
            <p:cNvPr id="10" name="图片 9" descr="ACSL4_corr_CCNB1"/>
            <p:cNvPicPr>
              <a:picLocks noChangeAspect="1"/>
            </p:cNvPicPr>
            <p:nvPr/>
          </p:nvPicPr>
          <p:blipFill>
            <a:blip r:embed="rId7"/>
            <a:stretch>
              <a:fillRect/>
            </a:stretch>
          </p:blipFill>
          <p:spPr>
            <a:xfrm>
              <a:off x="1611" y="7530"/>
              <a:ext cx="2908" cy="2908"/>
            </a:xfrm>
            <a:prstGeom prst="rect">
              <a:avLst/>
            </a:prstGeom>
          </p:spPr>
        </p:pic>
        <p:pic>
          <p:nvPicPr>
            <p:cNvPr id="11" name="图片 10" descr="GPX4_corr_CCNB1"/>
            <p:cNvPicPr>
              <a:picLocks noChangeAspect="1"/>
            </p:cNvPicPr>
            <p:nvPr/>
          </p:nvPicPr>
          <p:blipFill>
            <a:blip r:embed="rId8"/>
            <a:stretch>
              <a:fillRect/>
            </a:stretch>
          </p:blipFill>
          <p:spPr>
            <a:xfrm>
              <a:off x="4332" y="7530"/>
              <a:ext cx="2908" cy="2908"/>
            </a:xfrm>
            <a:prstGeom prst="rect">
              <a:avLst/>
            </a:prstGeom>
          </p:spPr>
        </p:pic>
        <p:pic>
          <p:nvPicPr>
            <p:cNvPr id="17" name="图片 16" descr="TFRC_corr_CCNB1"/>
            <p:cNvPicPr>
              <a:picLocks noChangeAspect="1"/>
            </p:cNvPicPr>
            <p:nvPr/>
          </p:nvPicPr>
          <p:blipFill>
            <a:blip r:embed="rId9"/>
            <a:stretch>
              <a:fillRect/>
            </a:stretch>
          </p:blipFill>
          <p:spPr>
            <a:xfrm>
              <a:off x="7240" y="7529"/>
              <a:ext cx="2909" cy="2909"/>
            </a:xfrm>
            <a:prstGeom prst="rect">
              <a:avLst/>
            </a:prstGeom>
          </p:spPr>
        </p:pic>
        <p:pic>
          <p:nvPicPr>
            <p:cNvPr id="18" name="图片 17" descr="NQO1_corr_CCNB1"/>
            <p:cNvPicPr>
              <a:picLocks noChangeAspect="1"/>
            </p:cNvPicPr>
            <p:nvPr/>
          </p:nvPicPr>
          <p:blipFill>
            <a:blip r:embed="rId10"/>
            <a:stretch>
              <a:fillRect/>
            </a:stretch>
          </p:blipFill>
          <p:spPr>
            <a:xfrm>
              <a:off x="13093" y="7543"/>
              <a:ext cx="2895" cy="2895"/>
            </a:xfrm>
            <a:prstGeom prst="rect">
              <a:avLst/>
            </a:prstGeom>
          </p:spPr>
        </p:pic>
      </p:grpSp>
      <p:sp>
        <p:nvSpPr>
          <p:cNvPr id="19" name="文本框 18"/>
          <p:cNvSpPr txBox="1"/>
          <p:nvPr/>
        </p:nvSpPr>
        <p:spPr>
          <a:xfrm>
            <a:off x="2604135" y="511810"/>
            <a:ext cx="306070" cy="460375"/>
          </a:xfrm>
          <a:prstGeom prst="rect">
            <a:avLst/>
          </a:prstGeom>
          <a:noFill/>
        </p:spPr>
        <p:txBody>
          <a:bodyPr wrap="square" rtlCol="0">
            <a:spAutoFit/>
          </a:bodyPr>
          <a:lstStyle/>
          <a:p>
            <a:r>
              <a:rPr lang="en-US" altLang="zh-CN" sz="2400" b="1"/>
              <a:t>a</a:t>
            </a:r>
          </a:p>
        </p:txBody>
      </p:sp>
      <p:sp>
        <p:nvSpPr>
          <p:cNvPr id="20" name="文本框 19"/>
          <p:cNvSpPr txBox="1"/>
          <p:nvPr/>
        </p:nvSpPr>
        <p:spPr>
          <a:xfrm>
            <a:off x="6718300" y="484505"/>
            <a:ext cx="306070" cy="460375"/>
          </a:xfrm>
          <a:prstGeom prst="rect">
            <a:avLst/>
          </a:prstGeom>
          <a:noFill/>
        </p:spPr>
        <p:txBody>
          <a:bodyPr wrap="square" rtlCol="0">
            <a:spAutoFit/>
          </a:bodyPr>
          <a:lstStyle/>
          <a:p>
            <a:r>
              <a:rPr lang="en-US" altLang="zh-CN" sz="2400" b="1"/>
              <a:t>b</a:t>
            </a:r>
          </a:p>
        </p:txBody>
      </p:sp>
      <p:sp>
        <p:nvSpPr>
          <p:cNvPr id="23" name="文本框 22"/>
          <p:cNvSpPr txBox="1"/>
          <p:nvPr/>
        </p:nvSpPr>
        <p:spPr>
          <a:xfrm>
            <a:off x="2731135" y="3293110"/>
            <a:ext cx="306070" cy="460375"/>
          </a:xfrm>
          <a:prstGeom prst="rect">
            <a:avLst/>
          </a:prstGeom>
          <a:noFill/>
        </p:spPr>
        <p:txBody>
          <a:bodyPr wrap="square" rtlCol="0">
            <a:spAutoFit/>
          </a:bodyPr>
          <a:lstStyle/>
          <a:p>
            <a:r>
              <a:rPr lang="en-US" altLang="zh-CN" sz="2400" b="1"/>
              <a:t>c</a:t>
            </a:r>
          </a:p>
        </p:txBody>
      </p:sp>
      <p:sp>
        <p:nvSpPr>
          <p:cNvPr id="24" name="文本框 23"/>
          <p:cNvSpPr txBox="1"/>
          <p:nvPr/>
        </p:nvSpPr>
        <p:spPr>
          <a:xfrm>
            <a:off x="6845300" y="3265805"/>
            <a:ext cx="306070" cy="460375"/>
          </a:xfrm>
          <a:prstGeom prst="rect">
            <a:avLst/>
          </a:prstGeom>
          <a:noFill/>
        </p:spPr>
        <p:txBody>
          <a:bodyPr wrap="square" rtlCol="0">
            <a:spAutoFit/>
          </a:bodyPr>
          <a:lstStyle/>
          <a:p>
            <a:r>
              <a:rPr lang="en-US" altLang="zh-CN" sz="2400" b="1"/>
              <a:t>d</a:t>
            </a:r>
          </a:p>
        </p:txBody>
      </p:sp>
      <p:sp>
        <p:nvSpPr>
          <p:cNvPr id="27" name="文本框 26"/>
          <p:cNvSpPr txBox="1"/>
          <p:nvPr/>
        </p:nvSpPr>
        <p:spPr>
          <a:xfrm>
            <a:off x="1400175" y="6326505"/>
            <a:ext cx="306070" cy="460375"/>
          </a:xfrm>
          <a:prstGeom prst="rect">
            <a:avLst/>
          </a:prstGeom>
          <a:noFill/>
        </p:spPr>
        <p:txBody>
          <a:bodyPr wrap="square" rtlCol="0">
            <a:spAutoFit/>
          </a:bodyPr>
          <a:lstStyle/>
          <a:p>
            <a:r>
              <a:rPr lang="en-US" altLang="zh-CN" sz="2400" b="1"/>
              <a:t>e</a:t>
            </a:r>
          </a:p>
        </p:txBody>
      </p:sp>
      <p:sp>
        <p:nvSpPr>
          <p:cNvPr id="28" name="文本框 27"/>
          <p:cNvSpPr txBox="1"/>
          <p:nvPr/>
        </p:nvSpPr>
        <p:spPr>
          <a:xfrm>
            <a:off x="3187065" y="6362065"/>
            <a:ext cx="306070" cy="460375"/>
          </a:xfrm>
          <a:prstGeom prst="rect">
            <a:avLst/>
          </a:prstGeom>
          <a:noFill/>
        </p:spPr>
        <p:txBody>
          <a:bodyPr wrap="square" rtlCol="0">
            <a:spAutoFit/>
          </a:bodyPr>
          <a:lstStyle/>
          <a:p>
            <a:r>
              <a:rPr lang="en-US" altLang="zh-CN" sz="2400" b="1"/>
              <a:t>f</a:t>
            </a:r>
          </a:p>
        </p:txBody>
      </p:sp>
      <p:sp>
        <p:nvSpPr>
          <p:cNvPr id="29" name="文本框 28"/>
          <p:cNvSpPr txBox="1"/>
          <p:nvPr/>
        </p:nvSpPr>
        <p:spPr>
          <a:xfrm>
            <a:off x="5055235" y="6326505"/>
            <a:ext cx="306070" cy="460375"/>
          </a:xfrm>
          <a:prstGeom prst="rect">
            <a:avLst/>
          </a:prstGeom>
          <a:noFill/>
        </p:spPr>
        <p:txBody>
          <a:bodyPr wrap="square" rtlCol="0">
            <a:spAutoFit/>
          </a:bodyPr>
          <a:lstStyle/>
          <a:p>
            <a:r>
              <a:rPr lang="en-US" altLang="zh-CN" sz="2400" b="1"/>
              <a:t>g</a:t>
            </a:r>
          </a:p>
        </p:txBody>
      </p:sp>
      <p:sp>
        <p:nvSpPr>
          <p:cNvPr id="30" name="文本框 29"/>
          <p:cNvSpPr txBox="1"/>
          <p:nvPr/>
        </p:nvSpPr>
        <p:spPr>
          <a:xfrm>
            <a:off x="6843395" y="6323330"/>
            <a:ext cx="306070" cy="460375"/>
          </a:xfrm>
          <a:prstGeom prst="rect">
            <a:avLst/>
          </a:prstGeom>
          <a:noFill/>
        </p:spPr>
        <p:txBody>
          <a:bodyPr wrap="square" rtlCol="0">
            <a:spAutoFit/>
          </a:bodyPr>
          <a:lstStyle/>
          <a:p>
            <a:r>
              <a:rPr lang="en-US" altLang="zh-CN" sz="2400" b="1"/>
              <a:t>h</a:t>
            </a:r>
          </a:p>
        </p:txBody>
      </p:sp>
      <p:sp>
        <p:nvSpPr>
          <p:cNvPr id="31" name="文本框 30"/>
          <p:cNvSpPr txBox="1"/>
          <p:nvPr/>
        </p:nvSpPr>
        <p:spPr>
          <a:xfrm>
            <a:off x="8710295" y="6362065"/>
            <a:ext cx="306070" cy="460375"/>
          </a:xfrm>
          <a:prstGeom prst="rect">
            <a:avLst/>
          </a:prstGeom>
          <a:noFill/>
        </p:spPr>
        <p:txBody>
          <a:bodyPr wrap="square" rtlCol="0">
            <a:spAutoFit/>
          </a:bodyPr>
          <a:lstStyle/>
          <a:p>
            <a:r>
              <a:rPr lang="en-US" altLang="zh-CN" sz="2400" b="1"/>
              <a:t>i</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ABLE_ENDDRAG_ORIGIN_RECT" val="442*400"/>
  <p:tag name="TABLE_ENDDRAG_RECT" val="228*107*442*400"/>
</p:tagLst>
</file>

<file path=ppt/tags/tag10.xml><?xml version="1.0" encoding="utf-8"?>
<p:tagLst xmlns:a="http://schemas.openxmlformats.org/drawingml/2006/main" xmlns:r="http://schemas.openxmlformats.org/officeDocument/2006/relationships" xmlns:p="http://schemas.openxmlformats.org/presentationml/2006/main">
  <p:tag name="KSO_WM_DIAGRAM_VIRTUALLY_FRAME" val="{&quot;height&quot;:597.7274803149606,&quot;left&quot;:6.680629921259839,&quot;top&quot;:16.65,&quot;width&quot;:487.7382215166125}"/>
</p:tagLst>
</file>

<file path=ppt/tags/tag11.xml><?xml version="1.0" encoding="utf-8"?>
<p:tagLst xmlns:a="http://schemas.openxmlformats.org/drawingml/2006/main" xmlns:r="http://schemas.openxmlformats.org/officeDocument/2006/relationships" xmlns:p="http://schemas.openxmlformats.org/presentationml/2006/main">
  <p:tag name="KSO_WM_DIAGRAM_VIRTUALLY_FRAME" val="{&quot;height&quot;:340.27748031496066,&quot;left&quot;:10.130608784127526,&quot;top&quot;:28.55,&quot;width&quot;:484.2882426537449}"/>
</p:tagLst>
</file>

<file path=ppt/tags/tag12.xml><?xml version="1.0" encoding="utf-8"?>
<p:tagLst xmlns:a="http://schemas.openxmlformats.org/drawingml/2006/main" xmlns:r="http://schemas.openxmlformats.org/officeDocument/2006/relationships" xmlns:p="http://schemas.openxmlformats.org/presentationml/2006/main">
  <p:tag name="KSO_WM_DIAGRAM_VIRTUALLY_FRAME" val="{&quot;height&quot;:340.27748031496066,&quot;left&quot;:10.130608784127526,&quot;top&quot;:28.55,&quot;width&quot;:484.2882426537449}"/>
</p:tagLst>
</file>

<file path=ppt/tags/tag13.xml><?xml version="1.0" encoding="utf-8"?>
<p:tagLst xmlns:a="http://schemas.openxmlformats.org/drawingml/2006/main" xmlns:r="http://schemas.openxmlformats.org/officeDocument/2006/relationships" xmlns:p="http://schemas.openxmlformats.org/presentationml/2006/main">
  <p:tag name="KSO_WM_DIAGRAM_VIRTUALLY_FRAME" val="{&quot;height&quot;:597.7274803149606,&quot;left&quot;:6.680629921259839,&quot;top&quot;:16.65,&quot;width&quot;:487.7382215166125}"/>
</p:tagLst>
</file>

<file path=ppt/tags/tag14.xml><?xml version="1.0" encoding="utf-8"?>
<p:tagLst xmlns:a="http://schemas.openxmlformats.org/drawingml/2006/main" xmlns:r="http://schemas.openxmlformats.org/officeDocument/2006/relationships" xmlns:p="http://schemas.openxmlformats.org/presentationml/2006/main">
  <p:tag name="KSO_WM_DIAGRAM_VIRTUALLY_FRAME" val="{&quot;height&quot;:597.7274803149606,&quot;left&quot;:6.680629921259839,&quot;top&quot;:16.65,&quot;width&quot;:487.7382215166125}"/>
</p:tagLst>
</file>

<file path=ppt/tags/tag2.xml><?xml version="1.0" encoding="utf-8"?>
<p:tagLst xmlns:a="http://schemas.openxmlformats.org/drawingml/2006/main" xmlns:r="http://schemas.openxmlformats.org/officeDocument/2006/relationships" xmlns:p="http://schemas.openxmlformats.org/presentationml/2006/main">
  <p:tag name="KSO_WM_DIAGRAM_VIRTUALLY_FRAME" val="{&quot;height&quot;:597.7274803149606,&quot;left&quot;:6.680629921259839,&quot;top&quot;:16.65,&quot;width&quot;:487.7382215166125}"/>
</p:tagLst>
</file>

<file path=ppt/tags/tag3.xml><?xml version="1.0" encoding="utf-8"?>
<p:tagLst xmlns:a="http://schemas.openxmlformats.org/drawingml/2006/main" xmlns:r="http://schemas.openxmlformats.org/officeDocument/2006/relationships" xmlns:p="http://schemas.openxmlformats.org/presentationml/2006/main">
  <p:tag name="KSO_WM_DIAGRAM_VIRTUALLY_FRAME" val="{&quot;height&quot;:597.7274803149606,&quot;left&quot;:6.680629921259839,&quot;top&quot;:16.65,&quot;width&quot;:487.7382215166125}"/>
</p:tagLst>
</file>

<file path=ppt/tags/tag4.xml><?xml version="1.0" encoding="utf-8"?>
<p:tagLst xmlns:a="http://schemas.openxmlformats.org/drawingml/2006/main" xmlns:r="http://schemas.openxmlformats.org/officeDocument/2006/relationships" xmlns:p="http://schemas.openxmlformats.org/presentationml/2006/main">
  <p:tag name="KSO_WM_DIAGRAM_VIRTUALLY_FRAME" val="{&quot;height&quot;:597.7274803149606,&quot;left&quot;:6.680629921259839,&quot;top&quot;:16.65,&quot;width&quot;:487.7382215166125}"/>
</p:tagLst>
</file>

<file path=ppt/tags/tag5.xml><?xml version="1.0" encoding="utf-8"?>
<p:tagLst xmlns:a="http://schemas.openxmlformats.org/drawingml/2006/main" xmlns:r="http://schemas.openxmlformats.org/officeDocument/2006/relationships" xmlns:p="http://schemas.openxmlformats.org/presentationml/2006/main">
  <p:tag name="KSO_WM_DIAGRAM_VIRTUALLY_FRAME" val="{&quot;height&quot;:340.27748031496066,&quot;left&quot;:10.130608784127526,&quot;top&quot;:28.55,&quot;width&quot;:484.2882426537449}"/>
</p:tagLst>
</file>

<file path=ppt/tags/tag6.xml><?xml version="1.0" encoding="utf-8"?>
<p:tagLst xmlns:a="http://schemas.openxmlformats.org/drawingml/2006/main" xmlns:r="http://schemas.openxmlformats.org/officeDocument/2006/relationships" xmlns:p="http://schemas.openxmlformats.org/presentationml/2006/main">
  <p:tag name="KSO_WM_DIAGRAM_VIRTUALLY_FRAME" val="{&quot;height&quot;:340.27748031496066,&quot;left&quot;:10.130608784127526,&quot;top&quot;:28.55,&quot;width&quot;:484.2882426537449}"/>
</p:tagLst>
</file>

<file path=ppt/tags/tag7.xml><?xml version="1.0" encoding="utf-8"?>
<p:tagLst xmlns:a="http://schemas.openxmlformats.org/drawingml/2006/main" xmlns:r="http://schemas.openxmlformats.org/officeDocument/2006/relationships" xmlns:p="http://schemas.openxmlformats.org/presentationml/2006/main">
  <p:tag name="KSO_WM_DIAGRAM_VIRTUALLY_FRAME" val="{&quot;height&quot;:340.27748031496066,&quot;left&quot;:10.130608784127526,&quot;top&quot;:28.55,&quot;width&quot;:484.2882426537449}"/>
</p:tagLst>
</file>

<file path=ppt/tags/tag8.xml><?xml version="1.0" encoding="utf-8"?>
<p:tagLst xmlns:a="http://schemas.openxmlformats.org/drawingml/2006/main" xmlns:r="http://schemas.openxmlformats.org/officeDocument/2006/relationships" xmlns:p="http://schemas.openxmlformats.org/presentationml/2006/main">
  <p:tag name="KSO_WM_DIAGRAM_VIRTUALLY_FRAME" val="{&quot;height&quot;:597.7274803149606,&quot;left&quot;:6.680629921259839,&quot;top&quot;:16.65,&quot;width&quot;:487.7382215166125}"/>
</p:tagLst>
</file>

<file path=ppt/tags/tag9.xml><?xml version="1.0" encoding="utf-8"?>
<p:tagLst xmlns:a="http://schemas.openxmlformats.org/drawingml/2006/main" xmlns:r="http://schemas.openxmlformats.org/officeDocument/2006/relationships" xmlns:p="http://schemas.openxmlformats.org/presentationml/2006/main">
  <p:tag name="KSO_WM_DIAGRAM_VIRTUALLY_FRAME" val="{&quot;height&quot;:597.7274803149606,&quot;left&quot;:6.680629921259839,&quot;top&quot;:16.65,&quot;width&quot;:487.7382215166125}"/>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2065</TotalTime>
  <Words>1201</Words>
  <Application>Microsoft Office PowerPoint</Application>
  <PresentationFormat>Widescreen</PresentationFormat>
  <Paragraphs>396</Paragraphs>
  <Slides>10</Slides>
  <Notes>7</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10</vt:i4>
      </vt:variant>
    </vt:vector>
  </HeadingPairs>
  <TitlesOfParts>
    <vt:vector size="17" baseType="lpstr">
      <vt:lpstr>DengXian</vt:lpstr>
      <vt:lpstr>宋体</vt:lpstr>
      <vt:lpstr>Arial</vt:lpstr>
      <vt:lpstr>Calibri</vt:lpstr>
      <vt:lpstr>Times New Roman</vt:lpstr>
      <vt:lpstr>WPS</vt:lpstr>
      <vt:lpstr>Prism 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Wang, Changling {MWAM~FUZHOU}</cp:lastModifiedBy>
  <cp:revision>65</cp:revision>
  <dcterms:created xsi:type="dcterms:W3CDTF">2023-08-09T12:44:00Z</dcterms:created>
  <dcterms:modified xsi:type="dcterms:W3CDTF">2025-09-30T03:03:59Z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2052-12.1.0.21541</vt:lpwstr>
  </property>
  <property fmtid="{D5CDD505-2E9C-101B-9397-08002B2CF9AE}" pid="3" name="ICV">
    <vt:lpwstr>68849623E6A64F7BA9B2A42F49FA965A_13</vt:lpwstr>
  </property>
</Properties>
</file>