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tif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69845" y="2044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Protein level of the target is detected by Western blot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26845" y="4111625"/>
            <a:ext cx="1232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BT-549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43775" y="4114165"/>
            <a:ext cx="1628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MDA-MB-231</a:t>
            </a:r>
            <a:endParaRPr lang="zh-CN" altLang="en-US"/>
          </a:p>
        </p:txBody>
      </p:sp>
      <p:pic>
        <p:nvPicPr>
          <p:cNvPr id="5" name="图片 4" descr="DCBL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1305560"/>
            <a:ext cx="4281170" cy="610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2105" y="937260"/>
            <a:ext cx="1374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2105" y="2124075"/>
            <a:ext cx="1023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pic>
        <p:nvPicPr>
          <p:cNvPr id="8" name="图片 7" descr="GAPD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2700020"/>
            <a:ext cx="4294505" cy="773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84950" y="937260"/>
            <a:ext cx="1374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0035" y="2251075"/>
            <a:ext cx="1023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pic>
        <p:nvPicPr>
          <p:cNvPr id="11" name="图片 10" descr="DCBL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30" y="1305560"/>
            <a:ext cx="3903345" cy="645795"/>
          </a:xfrm>
          <a:prstGeom prst="rect">
            <a:avLst/>
          </a:prstGeom>
        </p:spPr>
      </p:pic>
      <p:pic>
        <p:nvPicPr>
          <p:cNvPr id="12" name="图片 11" descr="GAPD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30" y="2705100"/>
            <a:ext cx="3937000" cy="644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54860" y="282575"/>
            <a:ext cx="80079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Clarify the regulation of transcription and translation levels of CCNB1 by DCBLD1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97000" y="1115695"/>
            <a:ext cx="1240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BT-549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67295" y="1115695"/>
            <a:ext cx="1778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MDA-MB-231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0690" y="1631315"/>
            <a:ext cx="1120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0690" y="2818765"/>
            <a:ext cx="1069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5310" y="4732020"/>
            <a:ext cx="1030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pic>
        <p:nvPicPr>
          <p:cNvPr id="10" name="图片 9" descr="CCNB1"/>
          <p:cNvPicPr>
            <a:picLocks noChangeAspect="1"/>
          </p:cNvPicPr>
          <p:nvPr/>
        </p:nvPicPr>
        <p:blipFill>
          <a:blip r:embed="rId1"/>
          <a:srcRect l="29067" t="38516" r="32602" b="53461"/>
          <a:stretch>
            <a:fillRect/>
          </a:stretch>
        </p:blipFill>
        <p:spPr>
          <a:xfrm>
            <a:off x="205105" y="2076450"/>
            <a:ext cx="2432050" cy="699770"/>
          </a:xfrm>
          <a:prstGeom prst="rect">
            <a:avLst/>
          </a:prstGeom>
        </p:spPr>
      </p:pic>
      <p:pic>
        <p:nvPicPr>
          <p:cNvPr id="11" name="图片 10" descr="DCBLD1"/>
          <p:cNvPicPr>
            <a:picLocks noChangeAspect="1"/>
          </p:cNvPicPr>
          <p:nvPr/>
        </p:nvPicPr>
        <p:blipFill>
          <a:blip r:embed="rId2"/>
          <a:srcRect l="31559" t="24671" r="22594" b="44355"/>
          <a:stretch>
            <a:fillRect/>
          </a:stretch>
        </p:blipFill>
        <p:spPr>
          <a:xfrm>
            <a:off x="788035" y="3368675"/>
            <a:ext cx="1367155" cy="1270000"/>
          </a:xfrm>
          <a:prstGeom prst="rect">
            <a:avLst/>
          </a:prstGeom>
        </p:spPr>
      </p:pic>
      <p:pic>
        <p:nvPicPr>
          <p:cNvPr id="12" name="图片 11" descr="GAPDH"/>
          <p:cNvPicPr>
            <a:picLocks noChangeAspect="1"/>
          </p:cNvPicPr>
          <p:nvPr/>
        </p:nvPicPr>
        <p:blipFill>
          <a:blip r:embed="rId3"/>
          <a:srcRect l="34327" t="51278" r="29600" b="41800"/>
          <a:stretch>
            <a:fillRect/>
          </a:stretch>
        </p:blipFill>
        <p:spPr>
          <a:xfrm>
            <a:off x="690245" y="5341620"/>
            <a:ext cx="1075690" cy="2838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61860" y="1833245"/>
            <a:ext cx="1120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13295" y="2945765"/>
            <a:ext cx="1069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1860" y="5006975"/>
            <a:ext cx="1030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pic>
        <p:nvPicPr>
          <p:cNvPr id="17" name="图片 16" descr="CCNB1"/>
          <p:cNvPicPr>
            <a:picLocks noChangeAspect="1"/>
          </p:cNvPicPr>
          <p:nvPr/>
        </p:nvPicPr>
        <p:blipFill>
          <a:blip r:embed="rId4"/>
          <a:srcRect l="43590" t="35193" r="23850" b="55893"/>
          <a:stretch>
            <a:fillRect/>
          </a:stretch>
        </p:blipFill>
        <p:spPr>
          <a:xfrm>
            <a:off x="7383780" y="2259330"/>
            <a:ext cx="1705610" cy="641985"/>
          </a:xfrm>
          <a:prstGeom prst="rect">
            <a:avLst/>
          </a:prstGeom>
        </p:spPr>
      </p:pic>
      <p:pic>
        <p:nvPicPr>
          <p:cNvPr id="18" name="图片 17" descr="DCBLD1"/>
          <p:cNvPicPr>
            <a:picLocks noChangeAspect="1"/>
          </p:cNvPicPr>
          <p:nvPr/>
        </p:nvPicPr>
        <p:blipFill>
          <a:blip r:embed="rId5"/>
          <a:srcRect l="45251" t="31586" r="22423" b="26134"/>
          <a:stretch>
            <a:fillRect/>
          </a:stretch>
        </p:blipFill>
        <p:spPr>
          <a:xfrm>
            <a:off x="8049260" y="3136900"/>
            <a:ext cx="963930" cy="1733550"/>
          </a:xfrm>
          <a:prstGeom prst="rect">
            <a:avLst/>
          </a:prstGeom>
        </p:spPr>
      </p:pic>
      <p:pic>
        <p:nvPicPr>
          <p:cNvPr id="19" name="图片 18" descr="GAPDH"/>
          <p:cNvPicPr>
            <a:picLocks noChangeAspect="1"/>
          </p:cNvPicPr>
          <p:nvPr/>
        </p:nvPicPr>
        <p:blipFill>
          <a:blip r:embed="rId6"/>
          <a:srcRect l="37074" t="52191" r="28599" b="42342"/>
          <a:stretch>
            <a:fillRect/>
          </a:stretch>
        </p:blipFill>
        <p:spPr>
          <a:xfrm>
            <a:off x="7832090" y="5511800"/>
            <a:ext cx="1023620" cy="224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50465" y="30162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Clarify the interaction between DCBLD1 and CCNB1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6760" y="1010920"/>
            <a:ext cx="2898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Co-IP MDA-MB-231 CCNB1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3310" y="1010920"/>
            <a:ext cx="2361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Co-IP BT-549 CCNB1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5000" y="1668780"/>
            <a:ext cx="1016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5000" y="3613150"/>
            <a:ext cx="1203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88225" y="1720215"/>
            <a:ext cx="1016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94880" y="3799840"/>
            <a:ext cx="1203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pic>
        <p:nvPicPr>
          <p:cNvPr id="11" name="图片 10" descr="CCNB1"/>
          <p:cNvPicPr>
            <a:picLocks noChangeAspect="1"/>
          </p:cNvPicPr>
          <p:nvPr/>
        </p:nvPicPr>
        <p:blipFill>
          <a:blip r:embed="rId1"/>
          <a:srcRect t="35063" b="51820"/>
          <a:stretch>
            <a:fillRect/>
          </a:stretch>
        </p:blipFill>
        <p:spPr>
          <a:xfrm>
            <a:off x="129540" y="2203450"/>
            <a:ext cx="2981960" cy="537845"/>
          </a:xfrm>
          <a:prstGeom prst="rect">
            <a:avLst/>
          </a:prstGeom>
        </p:spPr>
      </p:pic>
      <p:pic>
        <p:nvPicPr>
          <p:cNvPr id="12" name="图片 11" descr="DCBLD1"/>
          <p:cNvPicPr>
            <a:picLocks noChangeAspect="1"/>
          </p:cNvPicPr>
          <p:nvPr/>
        </p:nvPicPr>
        <p:blipFill>
          <a:blip r:embed="rId2"/>
          <a:srcRect t="34877" b="53647"/>
          <a:stretch>
            <a:fillRect/>
          </a:stretch>
        </p:blipFill>
        <p:spPr>
          <a:xfrm>
            <a:off x="533400" y="4422140"/>
            <a:ext cx="2981960" cy="470535"/>
          </a:xfrm>
          <a:prstGeom prst="rect">
            <a:avLst/>
          </a:prstGeom>
        </p:spPr>
      </p:pic>
      <p:pic>
        <p:nvPicPr>
          <p:cNvPr id="13" name="图片 12" descr="CCNB1"/>
          <p:cNvPicPr>
            <a:picLocks noChangeAspect="1"/>
          </p:cNvPicPr>
          <p:nvPr/>
        </p:nvPicPr>
        <p:blipFill>
          <a:blip r:embed="rId3"/>
          <a:srcRect t="40530" b="47452"/>
          <a:stretch>
            <a:fillRect/>
          </a:stretch>
        </p:blipFill>
        <p:spPr>
          <a:xfrm>
            <a:off x="6935470" y="2256155"/>
            <a:ext cx="2981960" cy="492760"/>
          </a:xfrm>
          <a:prstGeom prst="rect">
            <a:avLst/>
          </a:prstGeom>
        </p:spPr>
      </p:pic>
      <p:pic>
        <p:nvPicPr>
          <p:cNvPr id="14" name="图片 13" descr="DCBLD1"/>
          <p:cNvPicPr>
            <a:picLocks noChangeAspect="1"/>
          </p:cNvPicPr>
          <p:nvPr/>
        </p:nvPicPr>
        <p:blipFill>
          <a:blip r:embed="rId4"/>
          <a:srcRect t="39616" b="47298"/>
          <a:stretch>
            <a:fillRect/>
          </a:stretch>
        </p:blipFill>
        <p:spPr>
          <a:xfrm>
            <a:off x="7122795" y="4646295"/>
            <a:ext cx="2981960" cy="536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442845" y="30162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Clarify the regulation of CCNB1 on the iron death process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09775" y="854710"/>
            <a:ext cx="1105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BT-549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44690" y="854710"/>
            <a:ext cx="164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MDA-MB-231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9550" y="1310005"/>
            <a:ext cx="822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4620" y="2497455"/>
            <a:ext cx="1225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9550" y="3843020"/>
            <a:ext cx="889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GPX4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9550" y="5188585"/>
            <a:ext cx="1404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SLC7A11</a:t>
            </a:r>
            <a:endParaRPr lang="zh-CN" altLang="en-US"/>
          </a:p>
        </p:txBody>
      </p:sp>
      <p:pic>
        <p:nvPicPr>
          <p:cNvPr id="12" name="图片 11" descr="ACSL4"/>
          <p:cNvPicPr>
            <a:picLocks noChangeAspect="1"/>
          </p:cNvPicPr>
          <p:nvPr/>
        </p:nvPicPr>
        <p:blipFill>
          <a:blip r:embed="rId1"/>
          <a:srcRect t="44755" b="40000"/>
          <a:stretch>
            <a:fillRect/>
          </a:stretch>
        </p:blipFill>
        <p:spPr>
          <a:xfrm>
            <a:off x="494665" y="1772285"/>
            <a:ext cx="3014345" cy="631190"/>
          </a:xfrm>
          <a:prstGeom prst="rect">
            <a:avLst/>
          </a:prstGeom>
        </p:spPr>
      </p:pic>
      <p:pic>
        <p:nvPicPr>
          <p:cNvPr id="13" name="图片 12" descr="GAPDH"/>
          <p:cNvPicPr>
            <a:picLocks noChangeAspect="1"/>
          </p:cNvPicPr>
          <p:nvPr/>
        </p:nvPicPr>
        <p:blipFill>
          <a:blip r:embed="rId2"/>
          <a:srcRect t="46910" b="41985"/>
          <a:stretch>
            <a:fillRect/>
          </a:stretch>
        </p:blipFill>
        <p:spPr>
          <a:xfrm>
            <a:off x="167640" y="2973705"/>
            <a:ext cx="2981960" cy="455295"/>
          </a:xfrm>
          <a:prstGeom prst="rect">
            <a:avLst/>
          </a:prstGeom>
        </p:spPr>
      </p:pic>
      <p:pic>
        <p:nvPicPr>
          <p:cNvPr id="14" name="图片 13" descr="GPX4"/>
          <p:cNvPicPr>
            <a:picLocks noChangeAspect="1"/>
          </p:cNvPicPr>
          <p:nvPr/>
        </p:nvPicPr>
        <p:blipFill>
          <a:blip r:embed="rId3"/>
          <a:srcRect t="54325" b="33052"/>
          <a:stretch>
            <a:fillRect/>
          </a:stretch>
        </p:blipFill>
        <p:spPr>
          <a:xfrm>
            <a:off x="546735" y="4438650"/>
            <a:ext cx="3014345" cy="522605"/>
          </a:xfrm>
          <a:prstGeom prst="rect">
            <a:avLst/>
          </a:prstGeom>
        </p:spPr>
      </p:pic>
      <p:pic>
        <p:nvPicPr>
          <p:cNvPr id="15" name="图片 14" descr="SLC7A11"/>
          <p:cNvPicPr>
            <a:picLocks noChangeAspect="1"/>
          </p:cNvPicPr>
          <p:nvPr/>
        </p:nvPicPr>
        <p:blipFill>
          <a:blip r:embed="rId4"/>
          <a:srcRect t="39003" b="44601"/>
          <a:stretch>
            <a:fillRect/>
          </a:stretch>
        </p:blipFill>
        <p:spPr>
          <a:xfrm>
            <a:off x="621665" y="5732780"/>
            <a:ext cx="3014345" cy="6788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44690" y="1437005"/>
            <a:ext cx="822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43395" y="2403475"/>
            <a:ext cx="1225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978015" y="3601720"/>
            <a:ext cx="889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GPX4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98945" y="5091430"/>
            <a:ext cx="1404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SLC7A11</a:t>
            </a:r>
            <a:endParaRPr lang="zh-CN" altLang="en-US"/>
          </a:p>
        </p:txBody>
      </p:sp>
      <p:pic>
        <p:nvPicPr>
          <p:cNvPr id="20" name="图片 19" descr="ACSL4"/>
          <p:cNvPicPr>
            <a:picLocks noChangeAspect="1"/>
          </p:cNvPicPr>
          <p:nvPr/>
        </p:nvPicPr>
        <p:blipFill>
          <a:blip r:embed="rId5"/>
          <a:srcRect t="47822" b="36933"/>
          <a:stretch>
            <a:fillRect/>
          </a:stretch>
        </p:blipFill>
        <p:spPr>
          <a:xfrm>
            <a:off x="6843395" y="1772285"/>
            <a:ext cx="3014345" cy="631190"/>
          </a:xfrm>
          <a:prstGeom prst="rect">
            <a:avLst/>
          </a:prstGeom>
        </p:spPr>
      </p:pic>
      <p:pic>
        <p:nvPicPr>
          <p:cNvPr id="21" name="图片 20" descr="GAPDH"/>
          <p:cNvPicPr>
            <a:picLocks noChangeAspect="1"/>
          </p:cNvPicPr>
          <p:nvPr/>
        </p:nvPicPr>
        <p:blipFill>
          <a:blip r:embed="rId6"/>
          <a:srcRect t="39525" b="51350"/>
          <a:stretch>
            <a:fillRect/>
          </a:stretch>
        </p:blipFill>
        <p:spPr>
          <a:xfrm>
            <a:off x="6978015" y="2952750"/>
            <a:ext cx="3014345" cy="377825"/>
          </a:xfrm>
          <a:prstGeom prst="rect">
            <a:avLst/>
          </a:prstGeom>
        </p:spPr>
      </p:pic>
      <p:pic>
        <p:nvPicPr>
          <p:cNvPr id="22" name="图片 21" descr="GPX4"/>
          <p:cNvPicPr>
            <a:picLocks noChangeAspect="1"/>
          </p:cNvPicPr>
          <p:nvPr/>
        </p:nvPicPr>
        <p:blipFill>
          <a:blip r:embed="rId7"/>
          <a:srcRect t="42239" b="36933"/>
          <a:stretch>
            <a:fillRect/>
          </a:stretch>
        </p:blipFill>
        <p:spPr>
          <a:xfrm>
            <a:off x="6560820" y="3879850"/>
            <a:ext cx="3014345" cy="862330"/>
          </a:xfrm>
          <a:prstGeom prst="rect">
            <a:avLst/>
          </a:prstGeom>
        </p:spPr>
      </p:pic>
      <p:pic>
        <p:nvPicPr>
          <p:cNvPr id="23" name="图片 22" descr="SLC7A11"/>
          <p:cNvPicPr>
            <a:picLocks noChangeAspect="1"/>
          </p:cNvPicPr>
          <p:nvPr/>
        </p:nvPicPr>
        <p:blipFill>
          <a:blip r:embed="rId8"/>
          <a:srcRect t="43681" b="41166"/>
          <a:stretch>
            <a:fillRect/>
          </a:stretch>
        </p:blipFill>
        <p:spPr>
          <a:xfrm>
            <a:off x="6650355" y="5613400"/>
            <a:ext cx="3014345" cy="627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07690" y="264160"/>
            <a:ext cx="51174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 Clarify the interaction between DCBLD1 and CDK1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1380" y="795020"/>
            <a:ext cx="2696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Co-IP MDA-MB-231  CDK1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66535" y="795020"/>
            <a:ext cx="24504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Co-IP BT-549  CDK1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8620" y="1421765"/>
            <a:ext cx="912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CDK1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2915" y="3827145"/>
            <a:ext cx="1091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02705" y="1421765"/>
            <a:ext cx="912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CDK1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77000" y="3827145"/>
            <a:ext cx="1091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pic>
        <p:nvPicPr>
          <p:cNvPr id="11" name="图片 10" descr="CDK1"/>
          <p:cNvPicPr>
            <a:picLocks noChangeAspect="1"/>
          </p:cNvPicPr>
          <p:nvPr/>
        </p:nvPicPr>
        <p:blipFill>
          <a:blip r:embed="rId1"/>
          <a:srcRect t="45997" b="43255"/>
          <a:stretch>
            <a:fillRect/>
          </a:stretch>
        </p:blipFill>
        <p:spPr>
          <a:xfrm>
            <a:off x="286385" y="2308225"/>
            <a:ext cx="2981960" cy="440690"/>
          </a:xfrm>
          <a:prstGeom prst="rect">
            <a:avLst/>
          </a:prstGeom>
        </p:spPr>
      </p:pic>
      <p:pic>
        <p:nvPicPr>
          <p:cNvPr id="12" name="图片 11" descr="DCBLD1"/>
          <p:cNvPicPr>
            <a:picLocks noChangeAspect="1"/>
          </p:cNvPicPr>
          <p:nvPr/>
        </p:nvPicPr>
        <p:blipFill>
          <a:blip r:embed="rId2"/>
          <a:srcRect t="35383" b="40383"/>
          <a:stretch>
            <a:fillRect/>
          </a:stretch>
        </p:blipFill>
        <p:spPr>
          <a:xfrm>
            <a:off x="388620" y="4803775"/>
            <a:ext cx="3014345" cy="1003300"/>
          </a:xfrm>
          <a:prstGeom prst="rect">
            <a:avLst/>
          </a:prstGeom>
        </p:spPr>
      </p:pic>
      <p:pic>
        <p:nvPicPr>
          <p:cNvPr id="13" name="图片 12" descr="CDK1"/>
          <p:cNvPicPr>
            <a:picLocks noChangeAspect="1"/>
          </p:cNvPicPr>
          <p:nvPr/>
        </p:nvPicPr>
        <p:blipFill>
          <a:blip r:embed="rId3"/>
          <a:srcRect t="48180" b="37603"/>
          <a:stretch>
            <a:fillRect/>
          </a:stretch>
        </p:blipFill>
        <p:spPr>
          <a:xfrm>
            <a:off x="6477000" y="2308225"/>
            <a:ext cx="2981960" cy="582930"/>
          </a:xfrm>
          <a:prstGeom prst="rect">
            <a:avLst/>
          </a:prstGeom>
        </p:spPr>
      </p:pic>
      <p:pic>
        <p:nvPicPr>
          <p:cNvPr id="14" name="图片 13" descr="DCBLD1"/>
          <p:cNvPicPr>
            <a:picLocks noChangeAspect="1"/>
          </p:cNvPicPr>
          <p:nvPr/>
        </p:nvPicPr>
        <p:blipFill>
          <a:blip r:embed="rId4"/>
          <a:srcRect t="37009" b="45675"/>
          <a:stretch>
            <a:fillRect/>
          </a:stretch>
        </p:blipFill>
        <p:spPr>
          <a:xfrm>
            <a:off x="6566535" y="4709160"/>
            <a:ext cx="3014345" cy="716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10155" y="3613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3. Clarify the regulation of CCNB1 on iron death protein ACSL4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27225" y="1018540"/>
            <a:ext cx="1524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BT-549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84465" y="1070610"/>
            <a:ext cx="164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MDA-MB-231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4845" y="1564005"/>
            <a:ext cx="10388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4845" y="3140710"/>
            <a:ext cx="1181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4845" y="4851400"/>
            <a:ext cx="1367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β-Actin</a:t>
            </a:r>
            <a:endParaRPr lang="zh-CN" altLang="en-US"/>
          </a:p>
        </p:txBody>
      </p:sp>
      <p:pic>
        <p:nvPicPr>
          <p:cNvPr id="10" name="图片 9" descr="ACSL4"/>
          <p:cNvPicPr>
            <a:picLocks noChangeAspect="1"/>
          </p:cNvPicPr>
          <p:nvPr/>
        </p:nvPicPr>
        <p:blipFill>
          <a:blip r:embed="rId1"/>
          <a:srcRect t="40061" b="45138"/>
          <a:stretch>
            <a:fillRect/>
          </a:stretch>
        </p:blipFill>
        <p:spPr>
          <a:xfrm>
            <a:off x="83820" y="2083435"/>
            <a:ext cx="3014345" cy="612775"/>
          </a:xfrm>
          <a:prstGeom prst="rect">
            <a:avLst/>
          </a:prstGeom>
        </p:spPr>
      </p:pic>
      <p:pic>
        <p:nvPicPr>
          <p:cNvPr id="11" name="图片 10" descr="CCNB1"/>
          <p:cNvPicPr>
            <a:picLocks noChangeAspect="1"/>
          </p:cNvPicPr>
          <p:nvPr/>
        </p:nvPicPr>
        <p:blipFill>
          <a:blip r:embed="rId2"/>
          <a:srcRect t="38267" b="48067"/>
          <a:stretch>
            <a:fillRect/>
          </a:stretch>
        </p:blipFill>
        <p:spPr>
          <a:xfrm>
            <a:off x="436880" y="3645535"/>
            <a:ext cx="3014345" cy="565785"/>
          </a:xfrm>
          <a:prstGeom prst="rect">
            <a:avLst/>
          </a:prstGeom>
        </p:spPr>
      </p:pic>
      <p:pic>
        <p:nvPicPr>
          <p:cNvPr id="12" name="图片 11" descr="β-Actin"/>
          <p:cNvPicPr>
            <a:picLocks noChangeAspect="1"/>
          </p:cNvPicPr>
          <p:nvPr/>
        </p:nvPicPr>
        <p:blipFill>
          <a:blip r:embed="rId3"/>
          <a:srcRect t="44169" b="42713"/>
          <a:stretch>
            <a:fillRect/>
          </a:stretch>
        </p:blipFill>
        <p:spPr>
          <a:xfrm>
            <a:off x="0" y="5400675"/>
            <a:ext cx="2981960" cy="5378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09535" y="1623695"/>
            <a:ext cx="10388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04760" y="3429000"/>
            <a:ext cx="1181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709535" y="4798695"/>
            <a:ext cx="1367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β-Actin</a:t>
            </a:r>
            <a:endParaRPr lang="zh-CN" altLang="en-US"/>
          </a:p>
        </p:txBody>
      </p:sp>
      <p:pic>
        <p:nvPicPr>
          <p:cNvPr id="16" name="图片 15" descr="ACSL4"/>
          <p:cNvPicPr>
            <a:picLocks noChangeAspect="1"/>
          </p:cNvPicPr>
          <p:nvPr/>
        </p:nvPicPr>
        <p:blipFill>
          <a:blip r:embed="rId4"/>
          <a:srcRect t="41687" b="38282"/>
          <a:stretch>
            <a:fillRect/>
          </a:stretch>
        </p:blipFill>
        <p:spPr>
          <a:xfrm>
            <a:off x="7255510" y="2083435"/>
            <a:ext cx="3014345" cy="829310"/>
          </a:xfrm>
          <a:prstGeom prst="rect">
            <a:avLst/>
          </a:prstGeom>
        </p:spPr>
      </p:pic>
      <p:pic>
        <p:nvPicPr>
          <p:cNvPr id="17" name="图片 16" descr="CCNB1"/>
          <p:cNvPicPr>
            <a:picLocks noChangeAspect="1"/>
          </p:cNvPicPr>
          <p:nvPr/>
        </p:nvPicPr>
        <p:blipFill>
          <a:blip r:embed="rId5"/>
          <a:srcRect t="39739" b="46396"/>
          <a:stretch>
            <a:fillRect/>
          </a:stretch>
        </p:blipFill>
        <p:spPr>
          <a:xfrm>
            <a:off x="7784465" y="3877945"/>
            <a:ext cx="3014345" cy="574040"/>
          </a:xfrm>
          <a:prstGeom prst="rect">
            <a:avLst/>
          </a:prstGeom>
        </p:spPr>
      </p:pic>
      <p:pic>
        <p:nvPicPr>
          <p:cNvPr id="18" name="图片 17" descr="β-Actin"/>
          <p:cNvPicPr>
            <a:picLocks noChangeAspect="1"/>
          </p:cNvPicPr>
          <p:nvPr/>
        </p:nvPicPr>
        <p:blipFill>
          <a:blip r:embed="rId6"/>
          <a:srcRect t="38516" b="49992"/>
          <a:stretch>
            <a:fillRect/>
          </a:stretch>
        </p:blipFill>
        <p:spPr>
          <a:xfrm>
            <a:off x="7255510" y="5657215"/>
            <a:ext cx="2981960" cy="471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82240" y="2190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4. Clarify the regulation of iron death protein ACSL4 by DCBLD1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27225" y="1018540"/>
            <a:ext cx="1524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BT-549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84465" y="1070610"/>
            <a:ext cx="1644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MDA-MB-231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9550" y="1310005"/>
            <a:ext cx="822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4620" y="2497455"/>
            <a:ext cx="1225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9550" y="3843020"/>
            <a:ext cx="889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GPX4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9550" y="5188585"/>
            <a:ext cx="1404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SLC7A11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43395" y="1526540"/>
            <a:ext cx="822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ACSL4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68465" y="2713990"/>
            <a:ext cx="1225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43395" y="4059555"/>
            <a:ext cx="889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GPX4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43395" y="5405120"/>
            <a:ext cx="14046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SLC7A11</a:t>
            </a:r>
            <a:endParaRPr lang="zh-CN" altLang="en-US"/>
          </a:p>
        </p:txBody>
      </p:sp>
      <p:pic>
        <p:nvPicPr>
          <p:cNvPr id="15" name="图片 14" descr="ACSL4"/>
          <p:cNvPicPr>
            <a:picLocks noChangeAspect="1"/>
          </p:cNvPicPr>
          <p:nvPr/>
        </p:nvPicPr>
        <p:blipFill>
          <a:blip r:embed="rId1"/>
          <a:srcRect t="41626" b="45675"/>
          <a:stretch>
            <a:fillRect/>
          </a:stretch>
        </p:blipFill>
        <p:spPr>
          <a:xfrm>
            <a:off x="0" y="1737995"/>
            <a:ext cx="3014345" cy="525780"/>
          </a:xfrm>
          <a:prstGeom prst="rect">
            <a:avLst/>
          </a:prstGeom>
        </p:spPr>
      </p:pic>
      <p:pic>
        <p:nvPicPr>
          <p:cNvPr id="16" name="图片 15" descr="GAPDH"/>
          <p:cNvPicPr>
            <a:picLocks noChangeAspect="1"/>
          </p:cNvPicPr>
          <p:nvPr/>
        </p:nvPicPr>
        <p:blipFill>
          <a:blip r:embed="rId2"/>
          <a:srcRect t="46564" b="40000"/>
          <a:stretch>
            <a:fillRect/>
          </a:stretch>
        </p:blipFill>
        <p:spPr>
          <a:xfrm>
            <a:off x="436880" y="2935605"/>
            <a:ext cx="3014345" cy="556260"/>
          </a:xfrm>
          <a:prstGeom prst="rect">
            <a:avLst/>
          </a:prstGeom>
        </p:spPr>
      </p:pic>
      <p:pic>
        <p:nvPicPr>
          <p:cNvPr id="17" name="图片 16" descr="GPX4"/>
          <p:cNvPicPr>
            <a:picLocks noChangeAspect="1"/>
          </p:cNvPicPr>
          <p:nvPr/>
        </p:nvPicPr>
        <p:blipFill>
          <a:blip r:embed="rId3"/>
          <a:srcRect t="44586" b="41350"/>
          <a:stretch>
            <a:fillRect/>
          </a:stretch>
        </p:blipFill>
        <p:spPr>
          <a:xfrm>
            <a:off x="389890" y="4324985"/>
            <a:ext cx="3014345" cy="582295"/>
          </a:xfrm>
          <a:prstGeom prst="rect">
            <a:avLst/>
          </a:prstGeom>
        </p:spPr>
      </p:pic>
      <p:pic>
        <p:nvPicPr>
          <p:cNvPr id="18" name="图片 17" descr="SLC7A11"/>
          <p:cNvPicPr>
            <a:picLocks noChangeAspect="1"/>
          </p:cNvPicPr>
          <p:nvPr/>
        </p:nvPicPr>
        <p:blipFill>
          <a:blip r:embed="rId4"/>
          <a:srcRect t="43681" b="44770"/>
          <a:stretch>
            <a:fillRect/>
          </a:stretch>
        </p:blipFill>
        <p:spPr>
          <a:xfrm>
            <a:off x="606425" y="5939155"/>
            <a:ext cx="3014345" cy="478155"/>
          </a:xfrm>
          <a:prstGeom prst="rect">
            <a:avLst/>
          </a:prstGeom>
        </p:spPr>
      </p:pic>
      <p:pic>
        <p:nvPicPr>
          <p:cNvPr id="19" name="图片 18" descr="ACSL4"/>
          <p:cNvPicPr>
            <a:picLocks noChangeAspect="1"/>
          </p:cNvPicPr>
          <p:nvPr/>
        </p:nvPicPr>
        <p:blipFill>
          <a:blip r:embed="rId5"/>
          <a:srcRect t="43313" b="43696"/>
          <a:stretch>
            <a:fillRect/>
          </a:stretch>
        </p:blipFill>
        <p:spPr>
          <a:xfrm>
            <a:off x="6414135" y="1894840"/>
            <a:ext cx="3014345" cy="537845"/>
          </a:xfrm>
          <a:prstGeom prst="rect">
            <a:avLst/>
          </a:prstGeom>
        </p:spPr>
      </p:pic>
      <p:pic>
        <p:nvPicPr>
          <p:cNvPr id="20" name="图片 19" descr="GAPDH"/>
          <p:cNvPicPr>
            <a:picLocks noChangeAspect="1"/>
          </p:cNvPicPr>
          <p:nvPr/>
        </p:nvPicPr>
        <p:blipFill>
          <a:blip r:embed="rId6"/>
          <a:srcRect t="46933" b="40537"/>
          <a:stretch>
            <a:fillRect/>
          </a:stretch>
        </p:blipFill>
        <p:spPr>
          <a:xfrm>
            <a:off x="6768465" y="3302000"/>
            <a:ext cx="3014345" cy="518795"/>
          </a:xfrm>
          <a:prstGeom prst="rect">
            <a:avLst/>
          </a:prstGeom>
        </p:spPr>
      </p:pic>
      <p:pic>
        <p:nvPicPr>
          <p:cNvPr id="21" name="图片 20" descr="GPX4"/>
          <p:cNvPicPr>
            <a:picLocks noChangeAspect="1"/>
          </p:cNvPicPr>
          <p:nvPr/>
        </p:nvPicPr>
        <p:blipFill>
          <a:blip r:embed="rId7"/>
          <a:srcRect t="43313" b="42071"/>
          <a:stretch>
            <a:fillRect/>
          </a:stretch>
        </p:blipFill>
        <p:spPr>
          <a:xfrm>
            <a:off x="6605905" y="4613910"/>
            <a:ext cx="3014345" cy="605155"/>
          </a:xfrm>
          <a:prstGeom prst="rect">
            <a:avLst/>
          </a:prstGeom>
        </p:spPr>
      </p:pic>
      <p:pic>
        <p:nvPicPr>
          <p:cNvPr id="22" name="图片 21" descr="SLC7A11"/>
          <p:cNvPicPr>
            <a:picLocks noChangeAspect="1"/>
          </p:cNvPicPr>
          <p:nvPr/>
        </p:nvPicPr>
        <p:blipFill>
          <a:blip r:embed="rId8"/>
          <a:srcRect t="41626" b="44049"/>
          <a:stretch>
            <a:fillRect/>
          </a:stretch>
        </p:blipFill>
        <p:spPr>
          <a:xfrm>
            <a:off x="6687820" y="5959475"/>
            <a:ext cx="3014345" cy="593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87240" y="301625"/>
            <a:ext cx="12922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9.COIP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67535" y="838835"/>
            <a:ext cx="1016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INPUT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90535" y="772160"/>
            <a:ext cx="567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IP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2930" y="1444625"/>
            <a:ext cx="1748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CCNB1-FLAG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2930" y="2662555"/>
            <a:ext cx="1494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CDK1-MYC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7705" y="4803140"/>
            <a:ext cx="1538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DCBLD1- HA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42480" y="1571625"/>
            <a:ext cx="1748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CCNB1-FLAG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42480" y="2789555"/>
            <a:ext cx="1494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CDK1-MYC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47255" y="4679950"/>
            <a:ext cx="1538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DCBLD1- HA</a:t>
            </a:r>
            <a:endParaRPr lang="zh-CN" altLang="en-US"/>
          </a:p>
        </p:txBody>
      </p:sp>
      <p:pic>
        <p:nvPicPr>
          <p:cNvPr id="13" name="图片 12" descr="CCNB1-FLAG"/>
          <p:cNvPicPr>
            <a:picLocks noChangeAspect="1"/>
          </p:cNvPicPr>
          <p:nvPr/>
        </p:nvPicPr>
        <p:blipFill>
          <a:blip r:embed="rId1"/>
          <a:srcRect t="34412" b="45811"/>
          <a:stretch>
            <a:fillRect/>
          </a:stretch>
        </p:blipFill>
        <p:spPr>
          <a:xfrm>
            <a:off x="749935" y="1743710"/>
            <a:ext cx="2981960" cy="810895"/>
          </a:xfrm>
          <a:prstGeom prst="rect">
            <a:avLst/>
          </a:prstGeom>
        </p:spPr>
      </p:pic>
      <p:pic>
        <p:nvPicPr>
          <p:cNvPr id="14" name="图片 13" descr="CDK1-MYC"/>
          <p:cNvPicPr>
            <a:picLocks noChangeAspect="1"/>
          </p:cNvPicPr>
          <p:nvPr/>
        </p:nvPicPr>
        <p:blipFill>
          <a:blip r:embed="rId2"/>
          <a:srcRect t="22859" b="45532"/>
          <a:stretch>
            <a:fillRect/>
          </a:stretch>
        </p:blipFill>
        <p:spPr>
          <a:xfrm>
            <a:off x="526415" y="3091180"/>
            <a:ext cx="2981960" cy="1296035"/>
          </a:xfrm>
          <a:prstGeom prst="rect">
            <a:avLst/>
          </a:prstGeom>
        </p:spPr>
      </p:pic>
      <p:pic>
        <p:nvPicPr>
          <p:cNvPr id="15" name="图片 14" descr="DCBLD1-HA"/>
          <p:cNvPicPr>
            <a:picLocks noChangeAspect="1"/>
          </p:cNvPicPr>
          <p:nvPr/>
        </p:nvPicPr>
        <p:blipFill>
          <a:blip r:embed="rId3"/>
          <a:srcRect t="31315" b="48536"/>
          <a:stretch>
            <a:fillRect/>
          </a:stretch>
        </p:blipFill>
        <p:spPr>
          <a:xfrm>
            <a:off x="885190" y="5516245"/>
            <a:ext cx="2981960" cy="826135"/>
          </a:xfrm>
          <a:prstGeom prst="rect">
            <a:avLst/>
          </a:prstGeom>
        </p:spPr>
      </p:pic>
      <p:pic>
        <p:nvPicPr>
          <p:cNvPr id="16" name="图片 15" descr="CCNB1-FLAG"/>
          <p:cNvPicPr>
            <a:picLocks noChangeAspect="1"/>
          </p:cNvPicPr>
          <p:nvPr/>
        </p:nvPicPr>
        <p:blipFill>
          <a:blip r:embed="rId4"/>
          <a:srcRect t="32879" b="49992"/>
          <a:stretch>
            <a:fillRect/>
          </a:stretch>
        </p:blipFill>
        <p:spPr>
          <a:xfrm>
            <a:off x="7142480" y="1939925"/>
            <a:ext cx="2981960" cy="702310"/>
          </a:xfrm>
          <a:prstGeom prst="rect">
            <a:avLst/>
          </a:prstGeom>
        </p:spPr>
      </p:pic>
      <p:pic>
        <p:nvPicPr>
          <p:cNvPr id="17" name="图片 16" descr="CDK1-MYC"/>
          <p:cNvPicPr>
            <a:picLocks noChangeAspect="1"/>
          </p:cNvPicPr>
          <p:nvPr/>
        </p:nvPicPr>
        <p:blipFill>
          <a:blip r:embed="rId5"/>
          <a:srcRect t="21217" b="45439"/>
          <a:stretch>
            <a:fillRect/>
          </a:stretch>
        </p:blipFill>
        <p:spPr>
          <a:xfrm>
            <a:off x="7308850" y="3305175"/>
            <a:ext cx="2981960" cy="1367155"/>
          </a:xfrm>
          <a:prstGeom prst="rect">
            <a:avLst/>
          </a:prstGeom>
        </p:spPr>
      </p:pic>
      <p:pic>
        <p:nvPicPr>
          <p:cNvPr id="18" name="图片 17" descr="DCBLD1 HA"/>
          <p:cNvPicPr>
            <a:picLocks noChangeAspect="1"/>
          </p:cNvPicPr>
          <p:nvPr/>
        </p:nvPicPr>
        <p:blipFill>
          <a:blip r:embed="rId6"/>
          <a:srcRect l="39232" t="29654" r="33431" b="51404"/>
          <a:stretch>
            <a:fillRect/>
          </a:stretch>
        </p:blipFill>
        <p:spPr>
          <a:xfrm>
            <a:off x="7821295" y="5335270"/>
            <a:ext cx="1726565" cy="814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93845" y="316865"/>
            <a:ext cx="30473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Tumor formation in nude mice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8170" y="779145"/>
            <a:ext cx="1045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CCNB1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3240" y="2251075"/>
            <a:ext cx="993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CDK1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8170" y="3827145"/>
            <a:ext cx="1233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DCBLD1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3240" y="5358765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GAPDH</a:t>
            </a:r>
            <a:endParaRPr lang="zh-CN" altLang="en-US"/>
          </a:p>
        </p:txBody>
      </p:sp>
      <p:pic>
        <p:nvPicPr>
          <p:cNvPr id="9" name="图片 8" descr="CCNB1"/>
          <p:cNvPicPr>
            <a:picLocks noChangeAspect="1"/>
          </p:cNvPicPr>
          <p:nvPr/>
        </p:nvPicPr>
        <p:blipFill>
          <a:blip r:embed="rId1"/>
          <a:srcRect t="28682" b="52733"/>
          <a:stretch>
            <a:fillRect/>
          </a:stretch>
        </p:blipFill>
        <p:spPr>
          <a:xfrm>
            <a:off x="652780" y="1262380"/>
            <a:ext cx="2981960" cy="762000"/>
          </a:xfrm>
          <a:prstGeom prst="rect">
            <a:avLst/>
          </a:prstGeom>
        </p:spPr>
      </p:pic>
      <p:pic>
        <p:nvPicPr>
          <p:cNvPr id="10" name="图片 9" descr="CDK1"/>
          <p:cNvPicPr>
            <a:picLocks noChangeAspect="1"/>
          </p:cNvPicPr>
          <p:nvPr/>
        </p:nvPicPr>
        <p:blipFill>
          <a:blip r:embed="rId2"/>
          <a:srcRect t="38267" b="50000"/>
          <a:stretch>
            <a:fillRect/>
          </a:stretch>
        </p:blipFill>
        <p:spPr>
          <a:xfrm>
            <a:off x="292735" y="2734310"/>
            <a:ext cx="3014345" cy="485775"/>
          </a:xfrm>
          <a:prstGeom prst="rect">
            <a:avLst/>
          </a:prstGeom>
        </p:spPr>
      </p:pic>
      <p:pic>
        <p:nvPicPr>
          <p:cNvPr id="11" name="图片 10" descr="DCBLD1"/>
          <p:cNvPicPr>
            <a:picLocks noChangeAspect="1"/>
          </p:cNvPicPr>
          <p:nvPr/>
        </p:nvPicPr>
        <p:blipFill>
          <a:blip r:embed="rId3"/>
          <a:srcRect t="36641" b="50000"/>
          <a:stretch>
            <a:fillRect/>
          </a:stretch>
        </p:blipFill>
        <p:spPr>
          <a:xfrm>
            <a:off x="652780" y="4347210"/>
            <a:ext cx="3014345" cy="553085"/>
          </a:xfrm>
          <a:prstGeom prst="rect">
            <a:avLst/>
          </a:prstGeom>
        </p:spPr>
      </p:pic>
      <p:pic>
        <p:nvPicPr>
          <p:cNvPr id="12" name="图片 11" descr="GAPDH"/>
          <p:cNvPicPr>
            <a:picLocks noChangeAspect="1"/>
          </p:cNvPicPr>
          <p:nvPr/>
        </p:nvPicPr>
        <p:blipFill>
          <a:blip r:embed="rId4"/>
          <a:srcRect t="36333" b="49992"/>
          <a:stretch>
            <a:fillRect/>
          </a:stretch>
        </p:blipFill>
        <p:spPr>
          <a:xfrm>
            <a:off x="598170" y="5796915"/>
            <a:ext cx="2981960" cy="560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>宽屏</PresentationFormat>
  <Paragraphs>150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刘志勇－乳腺科（赣医一附院）</cp:lastModifiedBy>
  <cp:revision>6</cp:revision>
  <dcterms:created xsi:type="dcterms:W3CDTF">2023-08-09T12:44:00Z</dcterms:created>
  <dcterms:modified xsi:type="dcterms:W3CDTF">2026-02-23T07:41:13Z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D5B466CB86C34261AC6D28147871E09A_12</vt:lpwstr>
  </property>
</Properties>
</file>