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3" r:id="rId3"/>
  </p:sldIdLst>
  <p:sldSz cx="6858000" cy="12192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61" userDrawn="1">
          <p15:clr>
            <a:srgbClr val="A4A3A4"/>
          </p15:clr>
        </p15:guide>
        <p15:guide id="2" pos="22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58" autoAdjust="0"/>
    <p:restoredTop sz="94660"/>
  </p:normalViewPr>
  <p:slideViewPr>
    <p:cSldViewPr snapToGrid="0" showGuides="1">
      <p:cViewPr varScale="1">
        <p:scale>
          <a:sx n="67" d="100"/>
          <a:sy n="67" d="100"/>
        </p:scale>
        <p:origin x="3384" y="184"/>
      </p:cViewPr>
      <p:guideLst>
        <p:guide orient="horz" pos="3861"/>
        <p:guide pos="22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561080" y="1143000"/>
            <a:ext cx="1735841"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560638" y="1143000"/>
            <a:ext cx="1736725" cy="3086100"/>
          </a:xfrm>
        </p:spPr>
      </p:sp>
      <p:sp>
        <p:nvSpPr>
          <p:cNvPr id="3" name="文本占位符 2"/>
          <p:cNvSpPr>
            <a:spLocks noGrp="1"/>
          </p:cNvSpPr>
          <p:nvPr>
            <p:ph type="body" idx="3"/>
          </p:nvPr>
        </p:nvSpPr>
        <p:spPr/>
        <p:txBody>
          <a:bodyPr/>
          <a:lstStyle/>
          <a:p>
            <a:r>
              <a:rPr lang="zh-CN" altLang="en-US"/>
              <a:t>补充失败种植体图，密度图</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57250" y="1995508"/>
            <a:ext cx="5143500" cy="424504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nvPr>
        </p:nvSpPr>
        <p:spPr>
          <a:xfrm>
            <a:off x="857250" y="6404254"/>
            <a:ext cx="5143500" cy="294386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07756" y="649175"/>
            <a:ext cx="1478756" cy="10333174"/>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71488" y="649175"/>
            <a:ext cx="4350544" cy="1033317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467916" y="3039834"/>
            <a:ext cx="5915025" cy="5072032"/>
          </a:xfrm>
        </p:spPr>
        <p:txBody>
          <a:bodyPr anchor="b"/>
          <a:lstStyle>
            <a:lvl1pPr>
              <a:defRPr sz="45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67916" y="8159849"/>
            <a:ext cx="5915025" cy="2667262"/>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71488" y="3245875"/>
            <a:ext cx="2914650" cy="773647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3471863" y="3245875"/>
            <a:ext cx="2914650" cy="773647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72381" y="649175"/>
            <a:ext cx="5915025" cy="2356788"/>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472381" y="2989029"/>
            <a:ext cx="2901255" cy="1464877"/>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72381" y="4453905"/>
            <a:ext cx="2901255" cy="655102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3471863" y="2989029"/>
            <a:ext cx="2915543" cy="1464877"/>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3471863" y="4453905"/>
            <a:ext cx="2915543" cy="655102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381" y="812880"/>
            <a:ext cx="2211883" cy="2845080"/>
          </a:xfr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p:nvPr>
        </p:nvSpPr>
        <p:spPr>
          <a:xfrm>
            <a:off x="2915543" y="1755595"/>
            <a:ext cx="3471863" cy="866507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72381" y="3657960"/>
            <a:ext cx="2211883" cy="677682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381" y="812880"/>
            <a:ext cx="2211883" cy="2845080"/>
          </a:xfrm>
        </p:spPr>
        <p:txBody>
          <a:bodyPr anchor="b"/>
          <a:lstStyle>
            <a:lvl1pPr>
              <a:defRPr sz="24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2915543" y="1755595"/>
            <a:ext cx="3471863" cy="866507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472381" y="3657960"/>
            <a:ext cx="2211883" cy="677682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71488" y="649175"/>
            <a:ext cx="5915025" cy="2356788"/>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71488" y="3245875"/>
            <a:ext cx="5915025" cy="773647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71488" y="11301291"/>
            <a:ext cx="1543050" cy="649175"/>
          </a:xfrm>
          <a:prstGeom prst="rect">
            <a:avLst/>
          </a:prstGeom>
        </p:spPr>
        <p:txBody>
          <a:bodyPr vert="horz" lIns="91440" tIns="45720" rIns="91440" bIns="45720" rtlCol="0" anchor="ctr"/>
          <a:lstStyle>
            <a:lvl1pPr algn="l">
              <a:defRPr sz="9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2271713" y="11301291"/>
            <a:ext cx="2314575" cy="64917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4843463" y="11301291"/>
            <a:ext cx="1543050" cy="649175"/>
          </a:xfrm>
          <a:prstGeom prst="rect">
            <a:avLst/>
          </a:prstGeom>
        </p:spPr>
        <p:txBody>
          <a:bodyPr vert="horz" lIns="91440" tIns="45720" rIns="91440" bIns="45720" rtlCol="0" anchor="ctr"/>
          <a:lstStyle>
            <a:lvl1pPr algn="r">
              <a:defRPr sz="9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9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9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9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tiff"/><Relationship Id="rId5" Type="http://schemas.openxmlformats.org/officeDocument/2006/relationships/image" Target="../media/image5.jpeg"/><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image" Target="../media/image2.png"/><Relationship Id="rId16" Type="http://schemas.openxmlformats.org/officeDocument/2006/relationships/notesSlide" Target="../notesSlides/notesSlide1.xml"/><Relationship Id="rId15" Type="http://schemas.openxmlformats.org/officeDocument/2006/relationships/slideLayout" Target="../slideLayouts/slideLayout1.xml"/><Relationship Id="rId14" Type="http://schemas.openxmlformats.org/officeDocument/2006/relationships/image" Target="../media/image14.jpeg"/><Relationship Id="rId13" Type="http://schemas.openxmlformats.org/officeDocument/2006/relationships/image" Target="../media/image13.jpeg"/><Relationship Id="rId12" Type="http://schemas.openxmlformats.org/officeDocument/2006/relationships/image" Target="../media/image12.jpeg"/><Relationship Id="rId11" Type="http://schemas.openxmlformats.org/officeDocument/2006/relationships/image" Target="../media/image11.jpeg"/><Relationship Id="rId10" Type="http://schemas.openxmlformats.org/officeDocument/2006/relationships/image" Target="../media/image10.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1724665" y="5549621"/>
            <a:ext cx="2320925" cy="1779270"/>
            <a:chOff x="1772959" y="5540045"/>
            <a:chExt cx="2320925" cy="1779270"/>
          </a:xfrm>
        </p:grpSpPr>
        <p:pic>
          <p:nvPicPr>
            <p:cNvPr id="2" name="图片 1" descr="捕获"/>
            <p:cNvPicPr>
              <a:picLocks noChangeAspect="1"/>
            </p:cNvPicPr>
            <p:nvPr/>
          </p:nvPicPr>
          <p:blipFill rotWithShape="1">
            <a:blip r:embed="rId1"/>
            <a:srcRect l="6667" r="4529"/>
            <a:stretch>
              <a:fillRect/>
            </a:stretch>
          </p:blipFill>
          <p:spPr>
            <a:xfrm>
              <a:off x="1772959" y="5540045"/>
              <a:ext cx="1153160" cy="1779270"/>
            </a:xfrm>
            <a:prstGeom prst="rect">
              <a:avLst/>
            </a:prstGeom>
          </p:spPr>
        </p:pic>
        <p:pic>
          <p:nvPicPr>
            <p:cNvPr id="3" name="图片 2" descr="捕获"/>
            <p:cNvPicPr>
              <a:picLocks noChangeAspect="1"/>
            </p:cNvPicPr>
            <p:nvPr/>
          </p:nvPicPr>
          <p:blipFill rotWithShape="1">
            <a:blip r:embed="rId2"/>
            <a:srcRect l="4023" t="-699" r="15168" b="699"/>
            <a:stretch>
              <a:fillRect/>
            </a:stretch>
          </p:blipFill>
          <p:spPr>
            <a:xfrm>
              <a:off x="2940724" y="5548935"/>
              <a:ext cx="1153160" cy="1768475"/>
            </a:xfrm>
            <a:prstGeom prst="rect">
              <a:avLst/>
            </a:prstGeom>
          </p:spPr>
        </p:pic>
      </p:grpSp>
      <p:pic>
        <p:nvPicPr>
          <p:cNvPr id="15" name="图片 1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0061" t="19706" r="14450" b="4804"/>
          <a:stretch>
            <a:fillRect/>
          </a:stretch>
        </p:blipFill>
        <p:spPr>
          <a:xfrm rot="10800000" flipV="1">
            <a:off x="279400" y="5568236"/>
            <a:ext cx="1345565" cy="861110"/>
          </a:xfrm>
          <a:prstGeom prst="rect">
            <a:avLst/>
          </a:prstGeom>
        </p:spPr>
      </p:pic>
      <p:pic>
        <p:nvPicPr>
          <p:cNvPr id="4" name="图片 3"/>
          <p:cNvPicPr>
            <a:picLocks noChangeAspect="1"/>
          </p:cNvPicPr>
          <p:nvPr/>
        </p:nvPicPr>
        <p:blipFill rotWithShape="1">
          <a:blip r:embed="rId5" cstate="print">
            <a:extLst>
              <a:ext uri="{28A0092B-C50C-407E-A947-70E740481C1C}">
                <a14:useLocalDpi xmlns:a14="http://schemas.microsoft.com/office/drawing/2010/main" val="0"/>
              </a:ext>
            </a:extLst>
          </a:blip>
          <a:srcRect l="26719" t="16397" r="6504" b="19958"/>
          <a:stretch>
            <a:fillRect/>
          </a:stretch>
        </p:blipFill>
        <p:spPr>
          <a:xfrm>
            <a:off x="275595" y="6465705"/>
            <a:ext cx="1353174" cy="861111"/>
          </a:xfrm>
          <a:prstGeom prst="rect">
            <a:avLst/>
          </a:prstGeom>
        </p:spPr>
      </p:pic>
      <p:pic>
        <p:nvPicPr>
          <p:cNvPr id="12" name="图片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45668" y="5561642"/>
            <a:ext cx="2587116" cy="1753551"/>
          </a:xfrm>
          <a:prstGeom prst="rect">
            <a:avLst/>
          </a:prstGeom>
        </p:spPr>
      </p:pic>
      <p:pic>
        <p:nvPicPr>
          <p:cNvPr id="5" name="图片 4"/>
          <p:cNvPicPr>
            <a:picLocks noChangeAspect="1"/>
          </p:cNvPicPr>
          <p:nvPr/>
        </p:nvPicPr>
        <p:blipFill rotWithShape="1">
          <a:blip r:embed="rId7">
            <a:clrChange>
              <a:clrFrom>
                <a:srgbClr val="FFFFFF">
                  <a:alpha val="100000"/>
                </a:srgbClr>
              </a:clrFrom>
              <a:clrTo>
                <a:srgbClr val="FFFFFF">
                  <a:alpha val="100000"/>
                  <a:alpha val="0"/>
                </a:srgbClr>
              </a:clrTo>
            </a:clrChange>
          </a:blip>
          <a:srcRect t="7808"/>
          <a:stretch>
            <a:fillRect/>
          </a:stretch>
        </p:blipFill>
        <p:spPr>
          <a:xfrm>
            <a:off x="334940" y="2928862"/>
            <a:ext cx="1515934" cy="1036749"/>
          </a:xfrm>
          <a:prstGeom prst="rect">
            <a:avLst/>
          </a:prstGeom>
        </p:spPr>
      </p:pic>
      <p:pic>
        <p:nvPicPr>
          <p:cNvPr id="6" name="图片 5"/>
          <p:cNvPicPr>
            <a:picLocks noChangeAspect="1"/>
          </p:cNvPicPr>
          <p:nvPr/>
        </p:nvPicPr>
        <p:blipFill>
          <a:blip r:embed="rId8">
            <a:clrChange>
              <a:clrFrom>
                <a:srgbClr val="FFFFFF">
                  <a:alpha val="100000"/>
                </a:srgbClr>
              </a:clrFrom>
              <a:clrTo>
                <a:srgbClr val="FFFFFF">
                  <a:alpha val="100000"/>
                  <a:alpha val="0"/>
                </a:srgbClr>
              </a:clrTo>
            </a:clrChange>
          </a:blip>
          <a:stretch>
            <a:fillRect/>
          </a:stretch>
        </p:blipFill>
        <p:spPr>
          <a:xfrm>
            <a:off x="279400" y="4195686"/>
            <a:ext cx="1515934" cy="1072234"/>
          </a:xfrm>
          <a:prstGeom prst="rect">
            <a:avLst/>
          </a:prstGeom>
        </p:spPr>
      </p:pic>
      <p:pic>
        <p:nvPicPr>
          <p:cNvPr id="19" name="图片 18"/>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1671801" y="4503693"/>
            <a:ext cx="709245" cy="712469"/>
          </a:xfrm>
          <a:prstGeom prst="rect">
            <a:avLst/>
          </a:prstGeom>
          <a:effectLst>
            <a:outerShdw blurRad="76200" dir="18900000" sy="23000" kx="-1200000" algn="bl" rotWithShape="0">
              <a:prstClr val="black">
                <a:alpha val="20000"/>
              </a:prstClr>
            </a:outerShdw>
          </a:effectLst>
        </p:spPr>
      </p:pic>
      <p:sp>
        <p:nvSpPr>
          <p:cNvPr id="11" name="文本框 10"/>
          <p:cNvSpPr txBox="1"/>
          <p:nvPr/>
        </p:nvSpPr>
        <p:spPr>
          <a:xfrm>
            <a:off x="334940" y="3651185"/>
            <a:ext cx="479425" cy="368300"/>
          </a:xfrm>
          <a:prstGeom prst="rect">
            <a:avLst/>
          </a:prstGeom>
          <a:noFill/>
        </p:spPr>
        <p:txBody>
          <a:bodyPr wrap="square" rtlCol="0">
            <a:spAutoFit/>
          </a:bodyPr>
          <a:lstStyle/>
          <a:p>
            <a:r>
              <a:rPr lang="en-US" altLang="zh-CN" dirty="0"/>
              <a:t>T0</a:t>
            </a:r>
            <a:endParaRPr lang="en-US" altLang="zh-CN" dirty="0"/>
          </a:p>
        </p:txBody>
      </p:sp>
      <p:sp>
        <p:nvSpPr>
          <p:cNvPr id="20" name="文本框 19"/>
          <p:cNvSpPr txBox="1"/>
          <p:nvPr/>
        </p:nvSpPr>
        <p:spPr>
          <a:xfrm>
            <a:off x="1637030" y="4191000"/>
            <a:ext cx="814070" cy="368300"/>
          </a:xfrm>
          <a:prstGeom prst="rect">
            <a:avLst/>
          </a:prstGeom>
          <a:noFill/>
        </p:spPr>
        <p:txBody>
          <a:bodyPr wrap="square" rtlCol="0">
            <a:spAutoFit/>
          </a:bodyPr>
          <a:lstStyle/>
          <a:p>
            <a:r>
              <a:rPr lang="en-US" altLang="zh-CN" dirty="0"/>
              <a:t>T2-T0</a:t>
            </a:r>
            <a:endParaRPr lang="en-US" altLang="zh-CN" dirty="0"/>
          </a:p>
        </p:txBody>
      </p:sp>
      <p:pic>
        <p:nvPicPr>
          <p:cNvPr id="25" name="图片 24"/>
          <p:cNvPicPr>
            <a:picLocks noChangeAspect="1"/>
          </p:cNvPicPr>
          <p:nvPr/>
        </p:nvPicPr>
        <p:blipFill rotWithShape="1">
          <a:blip r:embed="rId10"/>
          <a:srcRect l="2797" r="3787"/>
          <a:stretch>
            <a:fillRect/>
          </a:stretch>
        </p:blipFill>
        <p:spPr>
          <a:xfrm>
            <a:off x="2381046" y="2928862"/>
            <a:ext cx="4351738" cy="2416626"/>
          </a:xfrm>
          <a:prstGeom prst="rect">
            <a:avLst/>
          </a:prstGeom>
        </p:spPr>
      </p:pic>
      <p:pic>
        <p:nvPicPr>
          <p:cNvPr id="13" name="图片 12"/>
          <p:cNvPicPr/>
          <p:nvPr/>
        </p:nvPicPr>
        <p:blipFill rotWithShape="1">
          <a:blip r:embed="rId11"/>
          <a:srcRect l="22289" t="24618" r="46784" b="8740"/>
          <a:stretch>
            <a:fillRect/>
          </a:stretch>
        </p:blipFill>
        <p:spPr>
          <a:xfrm>
            <a:off x="279400" y="514985"/>
            <a:ext cx="1556724" cy="2196000"/>
          </a:xfrm>
          <a:prstGeom prst="rect">
            <a:avLst/>
          </a:prstGeom>
        </p:spPr>
      </p:pic>
      <p:pic>
        <p:nvPicPr>
          <p:cNvPr id="14" name="图片 13"/>
          <p:cNvPicPr>
            <a:picLocks noChangeAspect="1"/>
          </p:cNvPicPr>
          <p:nvPr/>
        </p:nvPicPr>
        <p:blipFill rotWithShape="1">
          <a:blip r:embed="rId12"/>
          <a:srcRect l="9648" t="14438" r="67823" b="35986"/>
          <a:stretch>
            <a:fillRect/>
          </a:stretch>
        </p:blipFill>
        <p:spPr>
          <a:xfrm>
            <a:off x="1863334" y="514985"/>
            <a:ext cx="1556725" cy="2197722"/>
          </a:xfrm>
          <a:prstGeom prst="rect">
            <a:avLst/>
          </a:prstGeom>
          <a:ln w="19050">
            <a:noFill/>
          </a:ln>
        </p:spPr>
      </p:pic>
      <p:pic>
        <p:nvPicPr>
          <p:cNvPr id="16" name="图片 15"/>
          <p:cNvPicPr>
            <a:picLocks noChangeAspect="1"/>
          </p:cNvPicPr>
          <p:nvPr/>
        </p:nvPicPr>
        <p:blipFill rotWithShape="1">
          <a:blip r:embed="rId13"/>
          <a:srcRect l="17219" t="28427" r="46000" b="14352"/>
          <a:stretch>
            <a:fillRect/>
          </a:stretch>
        </p:blipFill>
        <p:spPr>
          <a:xfrm>
            <a:off x="3592125" y="514985"/>
            <a:ext cx="1556725" cy="2197722"/>
          </a:xfrm>
          <a:prstGeom prst="rect">
            <a:avLst/>
          </a:prstGeom>
        </p:spPr>
      </p:pic>
      <p:pic>
        <p:nvPicPr>
          <p:cNvPr id="17" name="图片 16"/>
          <p:cNvPicPr/>
          <p:nvPr/>
        </p:nvPicPr>
        <p:blipFill rotWithShape="1">
          <a:blip r:embed="rId14"/>
          <a:srcRect l="11403" t="28241" r="71670" b="37015"/>
          <a:stretch>
            <a:fillRect/>
          </a:stretch>
        </p:blipFill>
        <p:spPr>
          <a:xfrm>
            <a:off x="5176060" y="514985"/>
            <a:ext cx="1556724" cy="2197722"/>
          </a:xfrm>
          <a:prstGeom prst="rect">
            <a:avLst/>
          </a:prstGeom>
          <a:ln w="19050">
            <a:noFill/>
          </a:ln>
        </p:spPr>
      </p:pic>
      <p:sp>
        <p:nvSpPr>
          <p:cNvPr id="26" name="文本框 25"/>
          <p:cNvSpPr txBox="1"/>
          <p:nvPr/>
        </p:nvSpPr>
        <p:spPr>
          <a:xfrm>
            <a:off x="240621" y="485116"/>
            <a:ext cx="292100" cy="368300"/>
          </a:xfrm>
          <a:prstGeom prst="rect">
            <a:avLst/>
          </a:prstGeom>
          <a:noFill/>
        </p:spPr>
        <p:txBody>
          <a:bodyPr wrap="square" rtlCol="0">
            <a:spAutoFit/>
          </a:bodyPr>
          <a:lstStyle/>
          <a:p>
            <a:r>
              <a:rPr lang="en-US" altLang="zh-CN" dirty="0">
                <a:solidFill>
                  <a:schemeClr val="bg1"/>
                </a:solidFill>
              </a:rPr>
              <a:t>A</a:t>
            </a:r>
            <a:endParaRPr lang="en-US" altLang="zh-CN" dirty="0">
              <a:solidFill>
                <a:schemeClr val="bg1"/>
              </a:solidFill>
            </a:endParaRPr>
          </a:p>
        </p:txBody>
      </p:sp>
      <p:sp>
        <p:nvSpPr>
          <p:cNvPr id="7" name="矩形 6"/>
          <p:cNvSpPr/>
          <p:nvPr/>
        </p:nvSpPr>
        <p:spPr>
          <a:xfrm>
            <a:off x="279400" y="512053"/>
            <a:ext cx="6453384" cy="2198932"/>
          </a:xfrm>
          <a:prstGeom prst="rect">
            <a:avLst/>
          </a:prstGeom>
          <a:no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V</a:t>
            </a:r>
            <a:endParaRPr kumimoji="1" lang="zh-CN" altLang="en-US" dirty="0"/>
          </a:p>
        </p:txBody>
      </p:sp>
      <p:sp>
        <p:nvSpPr>
          <p:cNvPr id="8" name="矩形 7"/>
          <p:cNvSpPr/>
          <p:nvPr/>
        </p:nvSpPr>
        <p:spPr>
          <a:xfrm>
            <a:off x="279400" y="2928620"/>
            <a:ext cx="2051685" cy="2396490"/>
          </a:xfrm>
          <a:prstGeom prst="rect">
            <a:avLst/>
          </a:prstGeom>
          <a:no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240621" y="2874988"/>
            <a:ext cx="292100" cy="368300"/>
          </a:xfrm>
          <a:prstGeom prst="rect">
            <a:avLst/>
          </a:prstGeom>
          <a:noFill/>
        </p:spPr>
        <p:txBody>
          <a:bodyPr wrap="square" rtlCol="0">
            <a:spAutoFit/>
          </a:bodyPr>
          <a:lstStyle/>
          <a:p>
            <a:r>
              <a:rPr lang="en-US" altLang="zh-CN" dirty="0"/>
              <a:t>B</a:t>
            </a:r>
            <a:endParaRPr lang="en-US" altLang="zh-CN" dirty="0"/>
          </a:p>
        </p:txBody>
      </p:sp>
      <p:sp>
        <p:nvSpPr>
          <p:cNvPr id="10" name="文本框 9"/>
          <p:cNvSpPr txBox="1"/>
          <p:nvPr/>
        </p:nvSpPr>
        <p:spPr>
          <a:xfrm>
            <a:off x="334940" y="4926557"/>
            <a:ext cx="479425" cy="368300"/>
          </a:xfrm>
          <a:prstGeom prst="rect">
            <a:avLst/>
          </a:prstGeom>
          <a:noFill/>
        </p:spPr>
        <p:txBody>
          <a:bodyPr wrap="square" rtlCol="0">
            <a:spAutoFit/>
          </a:bodyPr>
          <a:lstStyle/>
          <a:p>
            <a:r>
              <a:rPr lang="en-US" altLang="zh-CN" dirty="0"/>
              <a:t>T2</a:t>
            </a:r>
            <a:endParaRPr lang="en-US" altLang="zh-CN" dirty="0"/>
          </a:p>
        </p:txBody>
      </p:sp>
      <p:sp>
        <p:nvSpPr>
          <p:cNvPr id="18" name="文本框 17"/>
          <p:cNvSpPr txBox="1"/>
          <p:nvPr/>
        </p:nvSpPr>
        <p:spPr>
          <a:xfrm>
            <a:off x="2349596" y="2874988"/>
            <a:ext cx="292100" cy="368300"/>
          </a:xfrm>
          <a:prstGeom prst="rect">
            <a:avLst/>
          </a:prstGeom>
          <a:noFill/>
        </p:spPr>
        <p:txBody>
          <a:bodyPr wrap="square" rtlCol="0">
            <a:spAutoFit/>
          </a:bodyPr>
          <a:lstStyle/>
          <a:p>
            <a:r>
              <a:rPr lang="en-US" altLang="zh-CN" dirty="0">
                <a:solidFill>
                  <a:schemeClr val="bg1"/>
                </a:solidFill>
              </a:rPr>
              <a:t>C</a:t>
            </a:r>
            <a:endParaRPr lang="en-US" altLang="zh-CN" dirty="0">
              <a:solidFill>
                <a:schemeClr val="bg1"/>
              </a:solidFill>
            </a:endParaRPr>
          </a:p>
        </p:txBody>
      </p:sp>
      <p:sp>
        <p:nvSpPr>
          <p:cNvPr id="22" name="矩形 21"/>
          <p:cNvSpPr/>
          <p:nvPr/>
        </p:nvSpPr>
        <p:spPr>
          <a:xfrm>
            <a:off x="291991" y="5561642"/>
            <a:ext cx="1332974" cy="1760145"/>
          </a:xfrm>
          <a:prstGeom prst="rect">
            <a:avLst/>
          </a:prstGeom>
          <a:no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矩形 22"/>
          <p:cNvSpPr/>
          <p:nvPr/>
        </p:nvSpPr>
        <p:spPr>
          <a:xfrm>
            <a:off x="1730872" y="5561047"/>
            <a:ext cx="2315095" cy="1760145"/>
          </a:xfrm>
          <a:prstGeom prst="rect">
            <a:avLst/>
          </a:prstGeom>
          <a:no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p:cNvSpPr txBox="1"/>
          <p:nvPr/>
        </p:nvSpPr>
        <p:spPr>
          <a:xfrm>
            <a:off x="240621" y="5484075"/>
            <a:ext cx="292100" cy="368300"/>
          </a:xfrm>
          <a:prstGeom prst="rect">
            <a:avLst/>
          </a:prstGeom>
          <a:noFill/>
        </p:spPr>
        <p:txBody>
          <a:bodyPr wrap="square" rtlCol="0">
            <a:spAutoFit/>
          </a:bodyPr>
          <a:lstStyle/>
          <a:p>
            <a:r>
              <a:rPr lang="en-US" altLang="zh-CN" dirty="0"/>
              <a:t>D</a:t>
            </a:r>
            <a:endParaRPr lang="en-US" altLang="zh-CN" dirty="0"/>
          </a:p>
        </p:txBody>
      </p:sp>
      <p:sp>
        <p:nvSpPr>
          <p:cNvPr id="27" name="文本框 26"/>
          <p:cNvSpPr txBox="1"/>
          <p:nvPr/>
        </p:nvSpPr>
        <p:spPr>
          <a:xfrm>
            <a:off x="1671801" y="5483479"/>
            <a:ext cx="292100" cy="368300"/>
          </a:xfrm>
          <a:prstGeom prst="rect">
            <a:avLst/>
          </a:prstGeom>
          <a:noFill/>
        </p:spPr>
        <p:txBody>
          <a:bodyPr wrap="square" rtlCol="0">
            <a:spAutoFit/>
          </a:bodyPr>
          <a:lstStyle/>
          <a:p>
            <a:r>
              <a:rPr lang="en-US" altLang="zh-CN" dirty="0">
                <a:solidFill>
                  <a:schemeClr val="bg1"/>
                </a:solidFill>
              </a:rPr>
              <a:t>E</a:t>
            </a:r>
            <a:endParaRPr lang="en-US" altLang="zh-CN" dirty="0">
              <a:solidFill>
                <a:schemeClr val="bg1"/>
              </a:solidFill>
            </a:endParaRPr>
          </a:p>
        </p:txBody>
      </p:sp>
      <p:sp>
        <p:nvSpPr>
          <p:cNvPr id="28" name="文本框 27"/>
          <p:cNvSpPr txBox="1"/>
          <p:nvPr/>
        </p:nvSpPr>
        <p:spPr>
          <a:xfrm>
            <a:off x="4078387" y="5483479"/>
            <a:ext cx="292100" cy="368300"/>
          </a:xfrm>
          <a:prstGeom prst="rect">
            <a:avLst/>
          </a:prstGeom>
          <a:noFill/>
        </p:spPr>
        <p:txBody>
          <a:bodyPr wrap="square" rtlCol="0">
            <a:spAutoFit/>
          </a:bodyPr>
          <a:lstStyle/>
          <a:p>
            <a:r>
              <a:rPr lang="en-US" altLang="zh-CN" dirty="0"/>
              <a:t>F</a:t>
            </a:r>
            <a:endParaRPr lang="en-US" altLang="zh-CN" dirty="0"/>
          </a:p>
        </p:txBody>
      </p:sp>
      <p:sp>
        <p:nvSpPr>
          <p:cNvPr id="48" name="矩形 47"/>
          <p:cNvSpPr/>
          <p:nvPr/>
        </p:nvSpPr>
        <p:spPr>
          <a:xfrm>
            <a:off x="2915285" y="2324735"/>
            <a:ext cx="479425" cy="3771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rPr>
              <a:t>T0</a:t>
            </a:r>
            <a:endParaRPr kumimoji="1" lang="en-US" altLang="zh-CN" dirty="0">
              <a:solidFill>
                <a:schemeClr val="tx1"/>
              </a:solidFill>
            </a:endParaRPr>
          </a:p>
        </p:txBody>
      </p:sp>
      <p:sp>
        <p:nvSpPr>
          <p:cNvPr id="29" name="矩形 28"/>
          <p:cNvSpPr/>
          <p:nvPr/>
        </p:nvSpPr>
        <p:spPr>
          <a:xfrm>
            <a:off x="6253480" y="2329815"/>
            <a:ext cx="479425" cy="3771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rPr>
              <a:t>T2</a:t>
            </a:r>
            <a:endParaRPr kumimoji="1" lang="en-US" altLang="zh-CN" dirty="0">
              <a:solidFill>
                <a:schemeClr val="tx1"/>
              </a:solidFill>
            </a:endParaRPr>
          </a:p>
        </p:txBody>
      </p:sp>
      <p:sp>
        <p:nvSpPr>
          <p:cNvPr id="30" name="矩形 29"/>
          <p:cNvSpPr/>
          <p:nvPr/>
        </p:nvSpPr>
        <p:spPr>
          <a:xfrm>
            <a:off x="5893435" y="4955540"/>
            <a:ext cx="814070" cy="3771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rPr>
              <a:t>T2-T0</a:t>
            </a:r>
            <a:endParaRPr kumimoji="1" lang="en-US" altLang="zh-CN" dirty="0">
              <a:solidFill>
                <a:schemeClr val="tx1"/>
              </a:solidFill>
            </a:endParaRPr>
          </a:p>
        </p:txBody>
      </p:sp>
      <p:sp>
        <p:nvSpPr>
          <p:cNvPr id="31" name="文本框 30"/>
          <p:cNvSpPr txBox="1"/>
          <p:nvPr/>
        </p:nvSpPr>
        <p:spPr>
          <a:xfrm>
            <a:off x="292735" y="7640955"/>
            <a:ext cx="6440170" cy="2306955"/>
          </a:xfrm>
          <a:prstGeom prst="rect">
            <a:avLst/>
          </a:prstGeom>
          <a:noFill/>
        </p:spPr>
        <p:txBody>
          <a:bodyPr wrap="square" rtlCol="0">
            <a:spAutoFit/>
          </a:bodyPr>
          <a:p>
            <a:r>
              <a:rPr lang="en-US" altLang="zh-CN">
                <a:sym typeface="+mn-ea"/>
              </a:rPr>
              <a:t>Figure </a:t>
            </a:r>
            <a:r>
              <a:rPr lang="en-US" altLang="zh-CN"/>
              <a:t>legend. The fully digital workflow of the failed implant. (A) CBCT images at T0 and T2. (B) Volume of augmented bone. (C) Mineral density changes compared T2 to T0. (D) The frontal and occlusal view after abutment placement. (E) Periapical X-rays before impression and after abutment placement. (F) Histological analysis with H&amp;E staining revealed poor bone regeneration. T0, preoperatively. T2, before implantation.</a:t>
            </a:r>
            <a:endParaRPr lang="en-US" altLang="zh-CN"/>
          </a:p>
        </p:txBody>
      </p:sp>
    </p:spTree>
  </p:cSld>
  <p:clrMapOvr>
    <a:masterClrMapping/>
  </p:clrMapOvr>
</p:sld>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448</Words>
  <Application>WPS 文字</Application>
  <PresentationFormat>宽屏</PresentationFormat>
  <Paragraphs>28</Paragraphs>
  <Slides>1</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vt:i4>
      </vt:variant>
    </vt:vector>
  </HeadingPairs>
  <TitlesOfParts>
    <vt:vector size="13" baseType="lpstr">
      <vt:lpstr>Arial</vt:lpstr>
      <vt:lpstr>宋体</vt:lpstr>
      <vt:lpstr>Wingdings</vt:lpstr>
      <vt:lpstr>Calibri</vt:lpstr>
      <vt:lpstr>Helvetica Neue</vt:lpstr>
      <vt:lpstr>微软雅黑</vt:lpstr>
      <vt:lpstr>汉仪旗黑</vt:lpstr>
      <vt:lpstr>汉仪书宋二KW</vt:lpstr>
      <vt:lpstr>宋体</vt:lpstr>
      <vt:lpstr>Arial Unicode MS</vt:lpstr>
      <vt:lpstr>微软雅黑</vt:lpstr>
      <vt:lpstr>WPS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dc:creator>
  <cp:lastModifiedBy>小梅子xym</cp:lastModifiedBy>
  <cp:revision>44</cp:revision>
  <dcterms:created xsi:type="dcterms:W3CDTF">2026-02-13T05:09:35Z</dcterms:created>
  <dcterms:modified xsi:type="dcterms:W3CDTF">2026-02-13T05:09:35Z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2052-12.1.24709.24709</vt:lpwstr>
  </property>
  <property fmtid="{D5CDD505-2E9C-101B-9397-08002B2CF9AE}" pid="3" name="ICV">
    <vt:lpwstr>422DAF0B57B744B4AB02F6E0B99BEB99_12</vt:lpwstr>
  </property>
</Properties>
</file>