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97" r:id="rId3"/>
    <p:sldId id="258" r:id="rId4"/>
    <p:sldId id="260" r:id="rId5"/>
    <p:sldId id="296" r:id="rId6"/>
    <p:sldId id="311" r:id="rId7"/>
    <p:sldId id="262" r:id="rId8"/>
    <p:sldId id="264" r:id="rId9"/>
    <p:sldId id="313" r:id="rId10"/>
    <p:sldId id="315" r:id="rId11"/>
    <p:sldId id="274" r:id="rId12"/>
    <p:sldId id="275" r:id="rId13"/>
    <p:sldId id="317" r:id="rId14"/>
    <p:sldId id="319" r:id="rId15"/>
    <p:sldId id="295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26" y="372"/>
      </p:cViewPr>
      <p:guideLst>
        <p:guide orient="horz" pos="21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2021-09-02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904240" y="1104900"/>
            <a:ext cx="10515600" cy="3429000"/>
          </a:xfrm>
        </p:spPr>
        <p:txBody>
          <a:bodyPr>
            <a:normAutofit/>
          </a:bodyPr>
          <a:lstStyle/>
          <a:p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Taenia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Vulpes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vulpes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Taenia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sp.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Vulpes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vulpes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Rhombomys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opimus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Taenia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polyacantha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and</a:t>
            </a:r>
            <a:r>
              <a:rPr lang="en-US" altLang="zh-CN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Mesocestoides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Vulpes vulpes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our work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300" y="1584325"/>
            <a:ext cx="6010275" cy="1325563"/>
          </a:xfrm>
        </p:spPr>
        <p:txBody>
          <a:bodyPr/>
          <a:lstStyle/>
          <a:p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Vulpes vulpes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91099" y="3073400"/>
            <a:ext cx="6886575" cy="765175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>
                <a:sym typeface="+mn-ea"/>
              </a:rPr>
              <a:t>―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The first 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species in this study 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26415"/>
            <a:ext cx="10515600" cy="9715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colex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40640" y="2160905"/>
            <a:ext cx="12219940" cy="4599940"/>
            <a:chOff x="-64" y="3403"/>
            <a:chExt cx="19244" cy="7244"/>
          </a:xfrm>
        </p:grpSpPr>
        <p:pic>
          <p:nvPicPr>
            <p:cNvPr id="3" name="图片 2" descr="1#Image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" y="3403"/>
              <a:ext cx="9622" cy="7245"/>
            </a:xfrm>
            <a:prstGeom prst="rect">
              <a:avLst/>
            </a:prstGeom>
          </p:spPr>
        </p:pic>
        <p:pic>
          <p:nvPicPr>
            <p:cNvPr id="6" name="图片 5" descr="Image3H1-2-8.2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58" y="3403"/>
              <a:ext cx="9622" cy="724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01930"/>
            <a:ext cx="10515600" cy="85661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rostellar hook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08330" y="2439670"/>
            <a:ext cx="10549890" cy="3432810"/>
            <a:chOff x="958" y="3842"/>
            <a:chExt cx="16614" cy="540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6" y="3842"/>
              <a:ext cx="8686" cy="5406"/>
            </a:xfrm>
            <a:prstGeom prst="rect">
              <a:avLst/>
            </a:prstGeom>
          </p:spPr>
        </p:pic>
        <p:pic>
          <p:nvPicPr>
            <p:cNvPr id="4" name="图片 3" descr="Image3H1-2--8.1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" y="4201"/>
              <a:ext cx="8105" cy="468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11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Pairwise comparisons of the shape of the large rostellar hooks in </a:t>
            </a:r>
            <a:r>
              <a:rPr lang="en-US" sz="3110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sz="311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11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sp.</a:t>
            </a:r>
            <a:r>
              <a:rPr lang="en-US" sz="311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110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sz="311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110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zh-CN" altLang="en-US" sz="311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and related species</a:t>
            </a:r>
            <a:r>
              <a:rPr lang="en-US" altLang="zh-CN" sz="311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31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1360" y="2276475"/>
            <a:ext cx="10796270" cy="2465705"/>
            <a:chOff x="1136" y="3585"/>
            <a:chExt cx="17002" cy="3883"/>
          </a:xfrm>
        </p:grpSpPr>
        <p:pic>
          <p:nvPicPr>
            <p:cNvPr id="4" name="图片 3" descr="对比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6" y="3585"/>
              <a:ext cx="5396" cy="3359"/>
            </a:xfrm>
            <a:prstGeom prst="rect">
              <a:avLst/>
            </a:prstGeom>
          </p:spPr>
        </p:pic>
        <p:pic>
          <p:nvPicPr>
            <p:cNvPr id="5" name="图片 4" descr="ma对比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45" y="3737"/>
              <a:ext cx="4982" cy="3102"/>
            </a:xfrm>
            <a:prstGeom prst="rect">
              <a:avLst/>
            </a:prstGeom>
          </p:spPr>
        </p:pic>
        <p:pic>
          <p:nvPicPr>
            <p:cNvPr id="6" name="图片 5" descr="aaa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40" y="3844"/>
              <a:ext cx="4999" cy="3112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727" y="6956"/>
              <a:ext cx="3940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endothoracicus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3565" y="6956"/>
              <a:ext cx="3940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krepkogorski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8060" y="6956"/>
              <a:ext cx="3940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macrocystis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61950" y="5133975"/>
            <a:ext cx="11610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References</a:t>
            </a:r>
          </a:p>
          <a:p>
            <a:r>
              <a:rPr lang="en-US" altLang="zh-CN" dirty="0" smtClean="0"/>
              <a:t>[1]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Verster A. A toxonomic revision of the genus Taenia Linnaeus, 1758 S. str. Onderstepoort J Vet Res. 1969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36(1):3-58. </a:t>
            </a:r>
          </a:p>
          <a:p>
            <a:r>
              <a:rPr lang="en-US" altLang="zh-CN" dirty="0" smtClean="0"/>
              <a:t>[2]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Chen XR, Yu YR, Cao HL. The Preliminary Investigation on the Cestode Larva in the Rodents in Xinjiang, China. Endem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Bull. 2000.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15:46-47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hinese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885" y="1584325"/>
            <a:ext cx="10447020" cy="1325880"/>
          </a:xfrm>
        </p:spPr>
        <p:txBody>
          <a:bodyPr>
            <a:normAutofit/>
          </a:bodyPr>
          <a:lstStyle/>
          <a:p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Vulpes 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&amp;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Rhombomys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opimus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91099" y="3073400"/>
            <a:ext cx="6886575" cy="765175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>
                <a:sym typeface="+mn-ea"/>
              </a:rPr>
              <a:t>―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The second 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species in this study 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colex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Vulpes vulpes &amp; Rhombomys opimus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rostellar hook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=26)</a:t>
            </a:r>
            <a:endParaRPr lang="en-US" altLang="zh-CN" i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2033270"/>
            <a:ext cx="12192000" cy="4589780"/>
            <a:chOff x="0" y="3202"/>
            <a:chExt cx="19200" cy="7228"/>
          </a:xfrm>
        </p:grpSpPr>
        <p:pic>
          <p:nvPicPr>
            <p:cNvPr id="3" name="图片 2" descr="10#Image1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0" y="3202"/>
              <a:ext cx="9600" cy="7228"/>
            </a:xfrm>
            <a:prstGeom prst="rect">
              <a:avLst/>
            </a:prstGeom>
          </p:spPr>
        </p:pic>
        <p:pic>
          <p:nvPicPr>
            <p:cNvPr id="4" name="图片 3" descr="10#Image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02"/>
              <a:ext cx="9600" cy="722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1003915" cy="163322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rostellar hook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&amp;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Rhombomys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opimus</a:t>
            </a:r>
            <a:endParaRPr lang="zh-CN" altLang="en-US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8795" y="1984375"/>
            <a:ext cx="11322050" cy="4282440"/>
            <a:chOff x="817" y="3125"/>
            <a:chExt cx="17830" cy="6744"/>
          </a:xfrm>
        </p:grpSpPr>
        <p:pic>
          <p:nvPicPr>
            <p:cNvPr id="6" name="图片 5" descr="10#Image9--8.1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7" y="3125"/>
              <a:ext cx="8270" cy="6404"/>
            </a:xfrm>
            <a:prstGeom prst="rect">
              <a:avLst/>
            </a:prstGeom>
          </p:spPr>
        </p:pic>
        <p:pic>
          <p:nvPicPr>
            <p:cNvPr id="7" name="图片 6" descr="Image17--8.1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1" y="3679"/>
              <a:ext cx="9317" cy="619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9955" y="0"/>
            <a:ext cx="9933940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Pairwise comparisons of the shape of the large rostellar hooks in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&amp;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Rhombomys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opimus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and related species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49935" y="849630"/>
            <a:ext cx="10657205" cy="4956175"/>
            <a:chOff x="1181" y="1338"/>
            <a:chExt cx="16783" cy="7805"/>
          </a:xfrm>
        </p:grpSpPr>
        <p:sp>
          <p:nvSpPr>
            <p:cNvPr id="9" name="矩形 8"/>
            <p:cNvSpPr/>
            <p:nvPr/>
          </p:nvSpPr>
          <p:spPr>
            <a:xfrm>
              <a:off x="2534" y="5009"/>
              <a:ext cx="3761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endothoracicus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3077" y="5096"/>
              <a:ext cx="3761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krepkogorsk</a:t>
              </a:r>
              <a:r>
                <a:rPr lang="en-US" altLang="zh-CN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i</a:t>
              </a:r>
              <a:r>
                <a:rPr lang="zh-CN" altLang="en-US" i="1"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i</a:t>
              </a:r>
              <a:endParaRPr lang="zh-CN" altLang="en-US" i="1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374" y="5118"/>
              <a:ext cx="3761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macrocystis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534" y="8591"/>
              <a:ext cx="3761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endothoracicus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373" y="8631"/>
              <a:ext cx="3761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macrocystis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730" y="8631"/>
              <a:ext cx="3761" cy="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Taenia krepkogorsk</a:t>
              </a:r>
              <a:r>
                <a:rPr lang="en-US" altLang="zh-CN" i="1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i</a:t>
              </a:r>
              <a:r>
                <a:rPr lang="zh-CN" altLang="en-US" i="1"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i</a:t>
              </a:r>
              <a:endParaRPr lang="zh-CN" altLang="en-US" i="1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pic>
          <p:nvPicPr>
            <p:cNvPr id="15" name="图片 14" descr="10#Image9--8.19比较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8" y="1338"/>
              <a:ext cx="4913" cy="3805"/>
            </a:xfrm>
            <a:prstGeom prst="rect">
              <a:avLst/>
            </a:prstGeom>
          </p:spPr>
        </p:pic>
        <p:pic>
          <p:nvPicPr>
            <p:cNvPr id="16" name="图片 15" descr="10#Image9--8.19比较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4" y="1373"/>
              <a:ext cx="4961" cy="3844"/>
            </a:xfrm>
            <a:prstGeom prst="rect">
              <a:avLst/>
            </a:prstGeom>
          </p:spPr>
        </p:pic>
        <p:pic>
          <p:nvPicPr>
            <p:cNvPr id="17" name="图片 16" descr="10#Image9--8.19比较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8" y="1373"/>
              <a:ext cx="4759" cy="3686"/>
            </a:xfrm>
            <a:prstGeom prst="rect">
              <a:avLst/>
            </a:prstGeom>
          </p:spPr>
        </p:pic>
        <p:pic>
          <p:nvPicPr>
            <p:cNvPr id="18" name="图片 17" descr="Image17--8.19对比1"/>
            <p:cNvPicPr>
              <a:picLocks noChangeAspect="1"/>
            </p:cNvPicPr>
            <p:nvPr/>
          </p:nvPicPr>
          <p:blipFill>
            <a:blip r:embed="rId5" cstate="print"/>
            <a:srcRect b="18153"/>
            <a:stretch>
              <a:fillRect/>
            </a:stretch>
          </p:blipFill>
          <p:spPr>
            <a:xfrm>
              <a:off x="1181" y="5461"/>
              <a:ext cx="5690" cy="3093"/>
            </a:xfrm>
            <a:prstGeom prst="rect">
              <a:avLst/>
            </a:prstGeom>
          </p:spPr>
        </p:pic>
        <p:pic>
          <p:nvPicPr>
            <p:cNvPr id="19" name="图片 18" descr="Image17--8.19对比2"/>
            <p:cNvPicPr>
              <a:picLocks noChangeAspect="1"/>
            </p:cNvPicPr>
            <p:nvPr/>
          </p:nvPicPr>
          <p:blipFill>
            <a:blip r:embed="rId6" cstate="print"/>
            <a:srcRect b="18046"/>
            <a:stretch>
              <a:fillRect/>
            </a:stretch>
          </p:blipFill>
          <p:spPr>
            <a:xfrm>
              <a:off x="6638" y="5576"/>
              <a:ext cx="5590" cy="3043"/>
            </a:xfrm>
            <a:prstGeom prst="rect">
              <a:avLst/>
            </a:prstGeom>
          </p:spPr>
        </p:pic>
        <p:pic>
          <p:nvPicPr>
            <p:cNvPr id="20" name="图片 19" descr="Image17--8.19对比3"/>
            <p:cNvPicPr>
              <a:picLocks noChangeAspect="1"/>
            </p:cNvPicPr>
            <p:nvPr/>
          </p:nvPicPr>
          <p:blipFill>
            <a:blip r:embed="rId7" cstate="print"/>
            <a:srcRect b="19676"/>
            <a:stretch>
              <a:fillRect/>
            </a:stretch>
          </p:blipFill>
          <p:spPr>
            <a:xfrm>
              <a:off x="12214" y="5551"/>
              <a:ext cx="5750" cy="3068"/>
            </a:xfrm>
            <a:prstGeom prst="rect">
              <a:avLst/>
            </a:prstGeom>
          </p:spPr>
        </p:pic>
      </p:grpSp>
      <p:sp>
        <p:nvSpPr>
          <p:cNvPr id="2" name="TextBox 9"/>
          <p:cNvSpPr txBox="1"/>
          <p:nvPr/>
        </p:nvSpPr>
        <p:spPr>
          <a:xfrm>
            <a:off x="168910" y="5643880"/>
            <a:ext cx="120230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fontAlgn="auto"/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References</a:t>
            </a:r>
          </a:p>
          <a:p>
            <a:pPr indent="-457200" fontAlgn="auto"/>
            <a:r>
              <a:rPr lang="en-US" altLang="zh-CN" dirty="0" smtClean="0"/>
              <a:t>[1]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Verster A. A toxonomic revision of the genus Taenia Linnaeus, 1758 S. str. Onderstepoort J Vet Res. 1969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36:3-58. </a:t>
            </a:r>
          </a:p>
          <a:p>
            <a:pPr indent="-457200" fontAlgn="auto"/>
            <a:r>
              <a:rPr lang="en-US" altLang="zh-CN" dirty="0" smtClean="0"/>
              <a:t>[2]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Chen XR, Yu YR, Cao HL. The Preliminary Investigation on the Cestode Larva in the Rodents in Xinjiang, China. Endem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Bull. 2000.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15:46-47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hinese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300" y="1584325"/>
            <a:ext cx="6010275" cy="1325563"/>
          </a:xfrm>
        </p:spPr>
        <p:txBody>
          <a:bodyPr/>
          <a:lstStyle/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polyacantha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like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91099" y="3073400"/>
            <a:ext cx="6886575" cy="765175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>
                <a:sym typeface="+mn-ea"/>
              </a:rPr>
              <a:t>―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The third 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species in this study 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colex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 polyacantha-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like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0" y="2001520"/>
            <a:ext cx="12133580" cy="4568190"/>
            <a:chOff x="0" y="3152"/>
            <a:chExt cx="19108" cy="7194"/>
          </a:xfrm>
        </p:grpSpPr>
        <p:pic>
          <p:nvPicPr>
            <p:cNvPr id="3" name="图片 2" descr="13#Image1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152"/>
              <a:ext cx="9554" cy="7194"/>
            </a:xfrm>
            <a:prstGeom prst="rect">
              <a:avLst/>
            </a:prstGeom>
          </p:spPr>
        </p:pic>
        <p:pic>
          <p:nvPicPr>
            <p:cNvPr id="5" name="图片 4" descr="13#Image15-8.2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54" y="3152"/>
              <a:ext cx="9554" cy="71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rostellar hook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of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polyacantha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like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30020" y="2253615"/>
            <a:ext cx="9762490" cy="3784600"/>
            <a:chOff x="2252" y="3549"/>
            <a:chExt cx="15374" cy="5960"/>
          </a:xfrm>
        </p:grpSpPr>
        <p:pic>
          <p:nvPicPr>
            <p:cNvPr id="5" name="图片 4" descr="13#Image15-a-8.1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8" y="3549"/>
              <a:ext cx="8418" cy="5961"/>
            </a:xfrm>
            <a:prstGeom prst="rect">
              <a:avLst/>
            </a:prstGeom>
          </p:spPr>
        </p:pic>
        <p:pic>
          <p:nvPicPr>
            <p:cNvPr id="6" name="图片 5" descr="图片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2" y="4379"/>
              <a:ext cx="6733" cy="465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28675" y="1844040"/>
            <a:ext cx="10508615" cy="3823970"/>
            <a:chOff x="1305" y="2904"/>
            <a:chExt cx="16549" cy="6022"/>
          </a:xfrm>
        </p:grpSpPr>
        <p:pic>
          <p:nvPicPr>
            <p:cNvPr id="4" name="图片 3" descr="bijiao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5" y="2904"/>
              <a:ext cx="8504" cy="6022"/>
            </a:xfrm>
            <a:prstGeom prst="rect">
              <a:avLst/>
            </a:prstGeom>
          </p:spPr>
        </p:pic>
        <p:pic>
          <p:nvPicPr>
            <p:cNvPr id="5" name="图片 4" descr="bijiao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50" y="2904"/>
              <a:ext cx="8504" cy="6022"/>
            </a:xfrm>
            <a:prstGeom prst="rect">
              <a:avLst/>
            </a:prstGeom>
          </p:spPr>
        </p:pic>
      </p:grpSp>
      <p:sp>
        <p:nvSpPr>
          <p:cNvPr id="6" name="文本占位符 5"/>
          <p:cNvSpPr>
            <a:spLocks noGrp="1"/>
          </p:cNvSpPr>
          <p:nvPr>
            <p:ph type="body" sz="half" idx="2"/>
          </p:nvPr>
        </p:nvSpPr>
        <p:spPr>
          <a:xfrm>
            <a:off x="197485" y="415925"/>
            <a:ext cx="11139805" cy="1020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hape of the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rostellar hooks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comparison of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polyacantha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and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Taenia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polyacantha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like</a:t>
            </a:r>
            <a:endParaRPr lang="en-US" i="1" dirty="0" err="1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TextBox 9"/>
          <p:cNvSpPr txBox="1"/>
          <p:nvPr/>
        </p:nvSpPr>
        <p:spPr>
          <a:xfrm>
            <a:off x="361950" y="5412105"/>
            <a:ext cx="116109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References</a:t>
            </a:r>
          </a:p>
          <a:p>
            <a:r>
              <a:rPr lang="en-US" altLang="zh-CN" dirty="0" smtClean="0"/>
              <a:t>[1]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Verster A. A toxonomic revision of the genus Taenia Linnaeus, 1758 S. str. Onderstepoort J Vet Res. 1969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36(1):3-58. 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835" y="1584325"/>
            <a:ext cx="8338185" cy="1325880"/>
          </a:xfrm>
        </p:spPr>
        <p:txBody>
          <a:bodyPr>
            <a:normAutofit/>
          </a:bodyPr>
          <a:lstStyle/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Mesocestoides</a:t>
            </a:r>
            <a:r>
              <a:rPr lang="zh-CN" altLang="en-US">
                <a:sym typeface="+mn-ea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sp.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Vulpes vulpes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91099" y="3073400"/>
            <a:ext cx="6886575" cy="765175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>
                <a:sym typeface="+mn-ea"/>
              </a:rPr>
              <a:t>―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The 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Mesocestoides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species in this study </a:t>
            </a: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Mesocestoides</a:t>
            </a:r>
            <a:r>
              <a:rPr lang="zh-CN" altLang="en-US"/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sp.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Vulpes vulpes</a:t>
            </a: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1978660"/>
            <a:ext cx="12094210" cy="4552950"/>
            <a:chOff x="0" y="3116"/>
            <a:chExt cx="19046" cy="7170"/>
          </a:xfrm>
        </p:grpSpPr>
        <p:pic>
          <p:nvPicPr>
            <p:cNvPr id="4" name="图片 3" descr="ZHONGZHIImage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116"/>
              <a:ext cx="9524" cy="7171"/>
            </a:xfrm>
            <a:prstGeom prst="rect">
              <a:avLst/>
            </a:prstGeom>
          </p:spPr>
        </p:pic>
        <p:pic>
          <p:nvPicPr>
            <p:cNvPr id="5" name="图片 4" descr="ZHONGZHIImage2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6" y="3116"/>
              <a:ext cx="9521" cy="717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390</Words>
  <Application>Microsoft Office PowerPoint</Application>
  <PresentationFormat>自定义</PresentationFormat>
  <Paragraphs>36</Paragraphs>
  <Slides>15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Taenia sp. Vulpes vulpes, Taenia sp. Vulpes vulpes &amp; Rhombomys opimus, Taenia polyacantha-like and Mesocestoides sp. Vulpes vulpes in our work</vt:lpstr>
      <vt:lpstr>Taenia sp. Vulpes vulpes</vt:lpstr>
      <vt:lpstr>Scolex of Taenia sp. Vulpes vulpes</vt:lpstr>
      <vt:lpstr>Large rostellar hook of Taenia sp. Vulpes vulpes</vt:lpstr>
      <vt:lpstr>Pairwise comparisons of the shape of the large rostellar hooks in Taenia sp. Vulpes vulpes and related species.</vt:lpstr>
      <vt:lpstr>Taenia sp. Vulpes vulpes &amp; Rhombomys opimus</vt:lpstr>
      <vt:lpstr>Scolex of Taenia sp. Vulpes vulpes &amp; Rhombomys opimus (Large rostellar hook=26)</vt:lpstr>
      <vt:lpstr>Large rostellar hook of Taenia sp. Vulpes vulpes &amp; Rhombomys opimus</vt:lpstr>
      <vt:lpstr>幻灯片 9</vt:lpstr>
      <vt:lpstr>Taenia polyacantha-like</vt:lpstr>
      <vt:lpstr>Scolex of Taenia polyacantha-like</vt:lpstr>
      <vt:lpstr>Large rostellar hook of Taenia polyacantha-like</vt:lpstr>
      <vt:lpstr>幻灯片 13</vt:lpstr>
      <vt:lpstr>Mesocestoides sp. Vulpes vulpes</vt:lpstr>
      <vt:lpstr>Mesocestoides sp. Vulpes vulpes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Taenia laticollis and Taenia sp. Eurasian lynx</dc:title>
  <dc:creator>Administrator</dc:creator>
  <cp:lastModifiedBy>Administrator</cp:lastModifiedBy>
  <cp:revision>50</cp:revision>
  <dcterms:created xsi:type="dcterms:W3CDTF">2021-08-04T03:35:00Z</dcterms:created>
  <dcterms:modified xsi:type="dcterms:W3CDTF">2021-09-02T10:44:42Z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9DCB77F0C90149BBB00A8420EE8652BB</vt:lpwstr>
  </property>
  <property fmtid="{D5CDD505-2E9C-101B-9397-08002B2CF9AE}" pid="3" name="KSOProductBuildVer">
    <vt:lpwstr>2052-11.1.0.10700</vt:lpwstr>
  </property>
</Properties>
</file>