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BF72C-BAA3-310A-8E2B-ACB55EBE2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2C9C0E-DDDC-B544-1408-ED5882D53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2A905-AF16-721D-A8C8-535CD4EA9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0C781-8BC8-FF92-73A2-B2AB35E7F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BA41B-7B3D-78B2-32FF-1F08B437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883-9CA6-DE9F-6435-922B0F8A9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7C38AE-30E2-1AE8-45E4-F5EADA07A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12339-2BC2-F51F-57B4-05B63B3EE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44CBA-173B-1EBC-F8B6-994E9E44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679A0-D71D-8C60-C3DD-3D57B1232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1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3152E-B7EC-65D6-25C9-0D7260E0D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69506B-E702-D657-7ED0-09A35F75F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E56B4-F580-C419-CF43-024BB2F26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F4AB4-40BA-D58C-CE99-20795F587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61A1D-1C65-F211-8524-8F364AA3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73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E3138-A80B-74D9-D6C8-02FACA893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F315-8236-3DD0-0E7C-E269D853A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5EDB7-1B60-1C82-6A61-E6F8122D3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123CA-E2D0-0F58-6300-DC073A6A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63A97-23A6-4AED-99DD-B13A48BE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85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9838B-89FD-2923-6F2B-847D162E6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E477F-6F33-DAF7-03F1-C4E1CCD7E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87372-AFA7-4420-AAC3-9CD0C7CB0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FA2CD-DCC4-0FF9-9026-F53A9E67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FFE38-1BE8-98E1-23EB-E6C2547F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2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B5E49-7794-2D45-E0D9-6F8FF335B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C0362-619C-E0BE-33A5-3EC234D26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1E201-BA38-33D5-DB7F-F4BE4ECFB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EB527-3DB2-5996-463A-67304C82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3C411-5432-D2DE-9C95-B9959476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CA39F-B374-4384-D749-EBA4FC64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19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F5567-D5CF-D6FB-E41A-BE0478867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ECC6C-921F-1DBD-5948-F7F496CD3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9A2F8-2D3C-918E-BC7F-582660F84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BEF622-4532-0481-78AB-B9640A4D77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0A8A72-3663-60FE-9E15-4DDD13E808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D112A8-778C-9C8D-1FE6-14B6D4A06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4AE7C-452B-63E9-4C69-EB76FD024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650187-4F25-8CDE-B819-8E66DB312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B3533-D2F6-286F-52B3-D9B9F87B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547B26-6C6C-DDB7-7764-B676DA881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18DCB-0971-D94F-FD34-BA6F91675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7DD11D-04EF-1F50-611B-119461701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0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295E87-CAC6-1FA3-8742-C11FACDBB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7E4154-D7CE-AC74-4425-94E4CE25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FD6772-1C88-69ED-4FB6-716358F6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05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1C61-6B0C-D706-FFE9-2CB12EB3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E452B-2ED0-5009-0CFB-23F18C61F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4939C-91F7-7990-0D82-27F77B5C0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F1784B-6B2B-6B00-4F62-3DC253E2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02874B-F0F9-4C23-72D8-3A9D7037C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1B989-72AE-D2F6-C683-2A3E50EE1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4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8051-30AC-5BED-7325-BEFB9D458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614849-0E2E-5CF9-41F1-3F1D17B76E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7EAE1-D975-57BE-312A-38C714CEE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479B2-93EC-3265-0626-992FFF02C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ABBDB-C171-EB42-96DA-38EC5C3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7A063-10A0-0176-152F-95DB0154D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6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CBB078-56D5-36D6-E4CE-28AFD2B56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CC79D-F625-789C-85CA-EA12D16D8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3A526-3C35-BACC-99CB-DC5C7F3A9F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0AD1F8-7BCB-43B8-8ED2-75023842363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70DDD-9DCC-AF67-EA81-B1AD3A4393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1755F-C2C2-8B23-1F66-60B36408A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EAFC3-10AE-4383-B145-39BA513E1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48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613A290-4AD0-6FBA-B1B0-79D289C84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201380"/>
              </p:ext>
            </p:extLst>
          </p:nvPr>
        </p:nvGraphicFramePr>
        <p:xfrm>
          <a:off x="173702" y="1760081"/>
          <a:ext cx="2762863" cy="39827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4875">
                  <a:extLst>
                    <a:ext uri="{9D8B030D-6E8A-4147-A177-3AD203B41FA5}">
                      <a16:colId xmlns:a16="http://schemas.microsoft.com/office/drawing/2014/main" val="3013612635"/>
                    </a:ext>
                  </a:extLst>
                </a:gridCol>
                <a:gridCol w="532958">
                  <a:extLst>
                    <a:ext uri="{9D8B030D-6E8A-4147-A177-3AD203B41FA5}">
                      <a16:colId xmlns:a16="http://schemas.microsoft.com/office/drawing/2014/main" val="2508683893"/>
                    </a:ext>
                  </a:extLst>
                </a:gridCol>
                <a:gridCol w="975030">
                  <a:extLst>
                    <a:ext uri="{9D8B030D-6E8A-4147-A177-3AD203B41FA5}">
                      <a16:colId xmlns:a16="http://schemas.microsoft.com/office/drawing/2014/main" val="2637231052"/>
                    </a:ext>
                  </a:extLst>
                </a:gridCol>
              </a:tblGrid>
              <a:tr h="36206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Sensitive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Resistant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7338548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mir-let7b-5p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-1.3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±0.24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9657980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mir-19b-3p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6860029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0991299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±0.28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590801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mir-4800-5p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1804944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mir-19a-3p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942314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mir-106a-5p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±0.13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067212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mir-146a-5p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±1.01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645999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mir-188-5p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-2.16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1045553"/>
                  </a:ext>
                </a:extLst>
              </a:tr>
              <a:tr h="3620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mir-5571-5p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±0.78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166508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57C60A-B675-93B3-535D-3690DE4896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751590"/>
              </p:ext>
            </p:extLst>
          </p:nvPr>
        </p:nvGraphicFramePr>
        <p:xfrm>
          <a:off x="3556000" y="1740636"/>
          <a:ext cx="2540000" cy="398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3652">
                  <a:extLst>
                    <a:ext uri="{9D8B030D-6E8A-4147-A177-3AD203B41FA5}">
                      <a16:colId xmlns:a16="http://schemas.microsoft.com/office/drawing/2014/main" val="3013612635"/>
                    </a:ext>
                  </a:extLst>
                </a:gridCol>
                <a:gridCol w="737419">
                  <a:extLst>
                    <a:ext uri="{9D8B030D-6E8A-4147-A177-3AD203B41FA5}">
                      <a16:colId xmlns:a16="http://schemas.microsoft.com/office/drawing/2014/main" val="2508683893"/>
                    </a:ext>
                  </a:extLst>
                </a:gridCol>
                <a:gridCol w="648929">
                  <a:extLst>
                    <a:ext uri="{9D8B030D-6E8A-4147-A177-3AD203B41FA5}">
                      <a16:colId xmlns:a16="http://schemas.microsoft.com/office/drawing/2014/main" val="26372310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OVCAR-3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Carboplatin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Olaparib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7338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mir-let7b-5p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1.28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9657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mir-19b-3p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-1.02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±1.24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±0.64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6860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1.14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±0.64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0991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590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mir-4800-5p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180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mir-19a-3p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1.23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±0.71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-1.85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±0.34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94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mir-106a-5p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2.12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2.22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±084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067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mir-146a-5p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5.15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±0.34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6.52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±0.64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645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mir-188-5p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-1.29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-1.85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1045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mir-5571-5p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1.87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1.77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166508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05832F-15DE-B628-2B21-DB5E1EC53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041626"/>
              </p:ext>
            </p:extLst>
          </p:nvPr>
        </p:nvGraphicFramePr>
        <p:xfrm>
          <a:off x="6535814" y="1740636"/>
          <a:ext cx="2540000" cy="398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3652">
                  <a:extLst>
                    <a:ext uri="{9D8B030D-6E8A-4147-A177-3AD203B41FA5}">
                      <a16:colId xmlns:a16="http://schemas.microsoft.com/office/drawing/2014/main" val="3013612635"/>
                    </a:ext>
                  </a:extLst>
                </a:gridCol>
                <a:gridCol w="737419">
                  <a:extLst>
                    <a:ext uri="{9D8B030D-6E8A-4147-A177-3AD203B41FA5}">
                      <a16:colId xmlns:a16="http://schemas.microsoft.com/office/drawing/2014/main" val="2508683893"/>
                    </a:ext>
                  </a:extLst>
                </a:gridCol>
                <a:gridCol w="648929">
                  <a:extLst>
                    <a:ext uri="{9D8B030D-6E8A-4147-A177-3AD203B41FA5}">
                      <a16:colId xmlns:a16="http://schemas.microsoft.com/office/drawing/2014/main" val="26372310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OVSAHO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Carboplatin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Olaparib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7338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mir-let7b-5p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1.3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±0.84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1.05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±0.14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9657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mir-19b-3p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1.51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6860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±0.23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0991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2.01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±0.64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590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mir-4800-5p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-1.24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1.13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180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mir-19a-3p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2.87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±0.78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94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mir-106a-5p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067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mir-146a-5p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-1.24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645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mir-188-5p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-1.75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-1.06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1045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mir-5571-5p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1.3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1.06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166508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43303E9-DF0A-58BC-499F-5A005B6B21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051814"/>
              </p:ext>
            </p:extLst>
          </p:nvPr>
        </p:nvGraphicFramePr>
        <p:xfrm>
          <a:off x="9515628" y="1740636"/>
          <a:ext cx="2502669" cy="398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3652">
                  <a:extLst>
                    <a:ext uri="{9D8B030D-6E8A-4147-A177-3AD203B41FA5}">
                      <a16:colId xmlns:a16="http://schemas.microsoft.com/office/drawing/2014/main" val="3013612635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508683893"/>
                    </a:ext>
                  </a:extLst>
                </a:gridCol>
                <a:gridCol w="648929">
                  <a:extLst>
                    <a:ext uri="{9D8B030D-6E8A-4147-A177-3AD203B41FA5}">
                      <a16:colId xmlns:a16="http://schemas.microsoft.com/office/drawing/2014/main" val="26372310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CAOV-3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Carboplatin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Olaparib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7338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mir-let7b-5p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-1.31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±0.54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-3.12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9657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mir-19b-3p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-1.36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-1.81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±0.14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6860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1.13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-1.66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0991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mir-20b-5p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-1.29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-1.31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590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mir-4800-5p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±0.94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1.33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±0.34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180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mir-19a-3p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-1.92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-1.44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±0.84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194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mir-106a-5p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-3.13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-3.84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067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mir-146a-5p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3.17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±0.8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645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mir-188-5p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-2.4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-2.17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1045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mir-5571-5p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-1.29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-1.56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1665086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D8B2C9C-4C3F-2841-25D0-C3E656048EF1}"/>
              </a:ext>
            </a:extLst>
          </p:cNvPr>
          <p:cNvSpPr txBox="1"/>
          <p:nvPr/>
        </p:nvSpPr>
        <p:spPr>
          <a:xfrm>
            <a:off x="173702" y="1297975"/>
            <a:ext cx="1329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1C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53B671-2A29-45BA-FEFC-E81983CFBBF1}"/>
              </a:ext>
            </a:extLst>
          </p:cNvPr>
          <p:cNvSpPr txBox="1"/>
          <p:nvPr/>
        </p:nvSpPr>
        <p:spPr>
          <a:xfrm>
            <a:off x="3556000" y="1297975"/>
            <a:ext cx="1329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1E</a:t>
            </a:r>
          </a:p>
        </p:txBody>
      </p:sp>
    </p:spTree>
    <p:extLst>
      <p:ext uri="{BB962C8B-B14F-4D97-AF65-F5344CB8AC3E}">
        <p14:creationId xmlns:p14="http://schemas.microsoft.com/office/powerpoint/2010/main" val="49774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460A770-FA76-3952-5D7B-20E55D811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924575"/>
              </p:ext>
            </p:extLst>
          </p:nvPr>
        </p:nvGraphicFramePr>
        <p:xfrm>
          <a:off x="7246374" y="4192639"/>
          <a:ext cx="3264312" cy="537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86">
                  <a:extLst>
                    <a:ext uri="{9D8B030D-6E8A-4147-A177-3AD203B41FA5}">
                      <a16:colId xmlns:a16="http://schemas.microsoft.com/office/drawing/2014/main" val="638737719"/>
                    </a:ext>
                  </a:extLst>
                </a:gridCol>
                <a:gridCol w="737419">
                  <a:extLst>
                    <a:ext uri="{9D8B030D-6E8A-4147-A177-3AD203B41FA5}">
                      <a16:colId xmlns:a16="http://schemas.microsoft.com/office/drawing/2014/main" val="2667013484"/>
                    </a:ext>
                  </a:extLst>
                </a:gridCol>
                <a:gridCol w="899652">
                  <a:extLst>
                    <a:ext uri="{9D8B030D-6E8A-4147-A177-3AD203B41FA5}">
                      <a16:colId xmlns:a16="http://schemas.microsoft.com/office/drawing/2014/main" val="1434328577"/>
                    </a:ext>
                  </a:extLst>
                </a:gridCol>
                <a:gridCol w="870155">
                  <a:extLst>
                    <a:ext uri="{9D8B030D-6E8A-4147-A177-3AD203B41FA5}">
                      <a16:colId xmlns:a16="http://schemas.microsoft.com/office/drawing/2014/main" val="3782612732"/>
                    </a:ext>
                  </a:extLst>
                </a:gridCol>
              </a:tblGrid>
              <a:tr h="1318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#1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solidFill>
                            <a:schemeClr val="tx1"/>
                          </a:solidFill>
                          <a:effectLst/>
                        </a:rPr>
                        <a:t>#2</a:t>
                      </a:r>
                      <a:endParaRPr lang="en-US" sz="1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solidFill>
                            <a:schemeClr val="tx1"/>
                          </a:solidFill>
                          <a:effectLst/>
                        </a:rPr>
                        <a:t>#3</a:t>
                      </a:r>
                      <a:endParaRPr lang="en-US" sz="1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solidFill>
                            <a:schemeClr val="tx1"/>
                          </a:solidFill>
                          <a:effectLst/>
                        </a:rPr>
                        <a:t>#4</a:t>
                      </a:r>
                      <a:endParaRPr lang="en-US" sz="1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0716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233.1</a:t>
                      </a: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±1.48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215.3</a:t>
                      </a: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±4.88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2444</a:t>
                      </a: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±296.76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2055.1</a:t>
                      </a: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±41.9</a:t>
                      </a:r>
                    </a:p>
                    <a:p>
                      <a:pPr algn="l" fontAlgn="b">
                        <a:buNone/>
                      </a:pP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9481211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7F47DCD-BC22-823D-8C7F-9A7B70B57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44902"/>
              </p:ext>
            </p:extLst>
          </p:nvPr>
        </p:nvGraphicFramePr>
        <p:xfrm>
          <a:off x="440403" y="825910"/>
          <a:ext cx="3335184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57455">
                  <a:extLst>
                    <a:ext uri="{9D8B030D-6E8A-4147-A177-3AD203B41FA5}">
                      <a16:colId xmlns:a16="http://schemas.microsoft.com/office/drawing/2014/main" val="2924890324"/>
                    </a:ext>
                  </a:extLst>
                </a:gridCol>
                <a:gridCol w="589936">
                  <a:extLst>
                    <a:ext uri="{9D8B030D-6E8A-4147-A177-3AD203B41FA5}">
                      <a16:colId xmlns:a16="http://schemas.microsoft.com/office/drawing/2014/main" val="2739110585"/>
                    </a:ext>
                  </a:extLst>
                </a:gridCol>
                <a:gridCol w="855406">
                  <a:extLst>
                    <a:ext uri="{9D8B030D-6E8A-4147-A177-3AD203B41FA5}">
                      <a16:colId xmlns:a16="http://schemas.microsoft.com/office/drawing/2014/main" val="290646735"/>
                    </a:ext>
                  </a:extLst>
                </a:gridCol>
                <a:gridCol w="1032387">
                  <a:extLst>
                    <a:ext uri="{9D8B030D-6E8A-4147-A177-3AD203B41FA5}">
                      <a16:colId xmlns:a16="http://schemas.microsoft.com/office/drawing/2014/main" val="3846060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Time(Hour)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NC+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Inh+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MMC+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272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1.25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0.044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±0.0001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87076.75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±123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4365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1.13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0.168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33110.47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±245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777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0.77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±0.08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0.303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±0.02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8135.41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±45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8855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0.5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1.563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1789.07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±90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04518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C839D98-4D6A-9136-A84A-B5E6D752E4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339037"/>
              </p:ext>
            </p:extLst>
          </p:nvPr>
        </p:nvGraphicFramePr>
        <p:xfrm>
          <a:off x="303574" y="4177890"/>
          <a:ext cx="5035343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5291">
                  <a:extLst>
                    <a:ext uri="{9D8B030D-6E8A-4147-A177-3AD203B41FA5}">
                      <a16:colId xmlns:a16="http://schemas.microsoft.com/office/drawing/2014/main" val="970298826"/>
                    </a:ext>
                  </a:extLst>
                </a:gridCol>
                <a:gridCol w="1165123">
                  <a:extLst>
                    <a:ext uri="{9D8B030D-6E8A-4147-A177-3AD203B41FA5}">
                      <a16:colId xmlns:a16="http://schemas.microsoft.com/office/drawing/2014/main" val="2330428691"/>
                    </a:ext>
                  </a:extLst>
                </a:gridCol>
                <a:gridCol w="1312606">
                  <a:extLst>
                    <a:ext uri="{9D8B030D-6E8A-4147-A177-3AD203B41FA5}">
                      <a16:colId xmlns:a16="http://schemas.microsoft.com/office/drawing/2014/main" val="691257518"/>
                    </a:ext>
                  </a:extLst>
                </a:gridCol>
                <a:gridCol w="1622323">
                  <a:extLst>
                    <a:ext uri="{9D8B030D-6E8A-4147-A177-3AD203B41FA5}">
                      <a16:colId xmlns:a16="http://schemas.microsoft.com/office/drawing/2014/main" val="1369608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olaparib</a:t>
                      </a:r>
                      <a:endParaRPr lang="en-US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188-5p mmc</a:t>
                      </a:r>
                      <a:endParaRPr lang="en-US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188-5p </a:t>
                      </a:r>
                      <a:r>
                        <a:rPr lang="en-US" sz="1200" b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mmc+olaparib</a:t>
                      </a:r>
                      <a:endParaRPr lang="en-US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0086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BİD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±0.014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4.21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±0.01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4.69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±0.02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68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BİK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2.86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±1.37</a:t>
                      </a:r>
                      <a:endParaRPr lang="en-US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29.34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±0.26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35.75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±0.41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616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TNFRSF-B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1.95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±0.6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±0.04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21.18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±0.07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561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1.87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±0.18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±0.07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3.86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±0.06</a:t>
                      </a:r>
                      <a:endParaRPr 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695254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A519978-0B6F-4234-48BD-FED7FAE6F798}"/>
              </a:ext>
            </a:extLst>
          </p:cNvPr>
          <p:cNvSpPr txBox="1"/>
          <p:nvPr/>
        </p:nvSpPr>
        <p:spPr>
          <a:xfrm>
            <a:off x="303574" y="3672348"/>
            <a:ext cx="1329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3F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017BFF-3AA2-A1DB-FFFF-3D08A2070A00}"/>
              </a:ext>
            </a:extLst>
          </p:cNvPr>
          <p:cNvSpPr txBox="1"/>
          <p:nvPr/>
        </p:nvSpPr>
        <p:spPr>
          <a:xfrm>
            <a:off x="7246374" y="3672348"/>
            <a:ext cx="1329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6B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6DBF89-6B61-33C5-8BAB-78866E55A444}"/>
              </a:ext>
            </a:extLst>
          </p:cNvPr>
          <p:cNvSpPr txBox="1"/>
          <p:nvPr/>
        </p:nvSpPr>
        <p:spPr>
          <a:xfrm>
            <a:off x="440403" y="218556"/>
            <a:ext cx="1329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2B</a:t>
            </a:r>
          </a:p>
        </p:txBody>
      </p:sp>
    </p:spTree>
    <p:extLst>
      <p:ext uri="{BB962C8B-B14F-4D97-AF65-F5344CB8AC3E}">
        <p14:creationId xmlns:p14="http://schemas.microsoft.com/office/powerpoint/2010/main" val="1428789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233</Words>
  <Application>Microsoft Office PowerPoint</Application>
  <PresentationFormat>Widescreen</PresentationFormat>
  <Paragraphs>184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Merve Aydın</dc:creator>
  <cp:lastModifiedBy>Merve Aydın</cp:lastModifiedBy>
  <cp:revision>1</cp:revision>
  <dcterms:created xsi:type="dcterms:W3CDTF">2025-10-01T10:00:57Z</dcterms:created>
  <dcterms:modified xsi:type="dcterms:W3CDTF">2025-10-01T11:52:44Z</dcterms:modified>
</cp:coreProperties>
</file>