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</p:sldIdLst>
  <p:sldSz cx="135001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75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513" y="1122363"/>
            <a:ext cx="1012507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513" y="3602038"/>
            <a:ext cx="1012507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9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2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101" y="1709739"/>
            <a:ext cx="1164383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101" y="4589464"/>
            <a:ext cx="1164383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6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8132" y="1825625"/>
            <a:ext cx="5737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425" y="1825625"/>
            <a:ext cx="5737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0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0" y="365126"/>
            <a:ext cx="1164383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9891" y="1681163"/>
            <a:ext cx="57111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91" y="2505075"/>
            <a:ext cx="57111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34426" y="1681163"/>
            <a:ext cx="573930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4426" y="2505075"/>
            <a:ext cx="573930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3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7200"/>
            <a:ext cx="43541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301" y="987426"/>
            <a:ext cx="683442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57400"/>
            <a:ext cx="43541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8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7200"/>
            <a:ext cx="43541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39301" y="987426"/>
            <a:ext cx="6834426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57400"/>
            <a:ext cx="43541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5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1009" y="365125"/>
            <a:ext cx="291095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8132" y="365125"/>
            <a:ext cx="856412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6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8132" y="365126"/>
            <a:ext cx="11643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132" y="1825625"/>
            <a:ext cx="11643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8132" y="6356351"/>
            <a:ext cx="30375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1908" y="6356351"/>
            <a:ext cx="45562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34445" y="6356351"/>
            <a:ext cx="30375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8F85F2-FFD1-47F2-B183-33280781C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111100"/>
              </p:ext>
            </p:extLst>
          </p:nvPr>
        </p:nvGraphicFramePr>
        <p:xfrm>
          <a:off x="1110343" y="407484"/>
          <a:ext cx="11005458" cy="4859725"/>
        </p:xfrm>
        <a:graphic>
          <a:graphicData uri="http://schemas.openxmlformats.org/drawingml/2006/table">
            <a:tbl>
              <a:tblPr firstRow="1" firstCol="1" bandRow="1"/>
              <a:tblGrid>
                <a:gridCol w="1194993">
                  <a:extLst>
                    <a:ext uri="{9D8B030D-6E8A-4147-A177-3AD203B41FA5}">
                      <a16:colId xmlns:a16="http://schemas.microsoft.com/office/drawing/2014/main" val="2737422112"/>
                    </a:ext>
                  </a:extLst>
                </a:gridCol>
                <a:gridCol w="6541011">
                  <a:extLst>
                    <a:ext uri="{9D8B030D-6E8A-4147-A177-3AD203B41FA5}">
                      <a16:colId xmlns:a16="http://schemas.microsoft.com/office/drawing/2014/main" val="93748492"/>
                    </a:ext>
                  </a:extLst>
                </a:gridCol>
                <a:gridCol w="3269454">
                  <a:extLst>
                    <a:ext uri="{9D8B030D-6E8A-4147-A177-3AD203B41FA5}">
                      <a16:colId xmlns:a16="http://schemas.microsoft.com/office/drawing/2014/main" val="2142597731"/>
                    </a:ext>
                  </a:extLst>
                </a:gridCol>
              </a:tblGrid>
              <a:tr h="31419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Structural and Process Measures to Enable Patient Blood Management</a:t>
                      </a: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Expected Outcomes with Patient Blood Management</a:t>
                      </a: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530079"/>
                  </a:ext>
                </a:extLst>
              </a:tr>
              <a:tr h="89016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Government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Declare a nation-wide coordinated dissemination and implementation policy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 through (project specific) funding and facilitation of guideline development,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mandatory reporting of KPIs, hospital accreditation and physician certification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Improved quality of care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Improved equity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(a)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/access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Reduced need for donor blood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332445"/>
                  </a:ext>
                </a:extLst>
              </a:tr>
              <a:tr h="58635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Funding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CF4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Offer appropriate reimbursement schemes and incentives (e.g., for anemia management)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Raise awareness for the benefits of PBM in the insured population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CF4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Cost containment (public sector)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Improved profitability (private sector)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548340"/>
                  </a:ext>
                </a:extLst>
              </a:tr>
              <a:tr h="61800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Research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Generate local and new PBM and transfusion related evidence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Use commonly accepted metrics and KPIs for outcomes and cost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Augmented evidence for best practice, outcomes, and cost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419674"/>
                  </a:ext>
                </a:extLst>
              </a:tr>
              <a:tr h="76990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Healthcare providers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Authorize, organize and fund the implementation process with full IT support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Implement with multidisciplinary engagement (and preferably with pilots)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Improved quality of care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Improved patient outcomes and safety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291046"/>
                  </a:ext>
                </a:extLst>
              </a:tr>
              <a:tr h="58635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Medical education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Teach PBM to under- and postgraduates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Communicate proactively best practice PBM across the medical community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PBM consolidated as new standard of care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Consistency of clinical practice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675737"/>
                  </a:ext>
                </a:extLst>
              </a:tr>
              <a:tr h="58635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Bef>
                          <a:spcPts val="60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Patient, Public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Mobilization of and collaboration with patient / public community to increase awareness and demand for PBM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Improved patient satisfaction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Shared decision making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9388" lvl="0" indent="-179388" algn="l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Informed consent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482" marR="284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1903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FC8CE7F-C430-479A-BF37-2F9C87216E28}"/>
              </a:ext>
            </a:extLst>
          </p:cNvPr>
          <p:cNvSpPr txBox="1"/>
          <p:nvPr/>
        </p:nvSpPr>
        <p:spPr>
          <a:xfrm>
            <a:off x="1269545" y="5523658"/>
            <a:ext cx="10258425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 5: Examples of activities for Patient Blood Management Implementation across six implementation levels and expected outcomes. The detailed implementation table is available online as </a:t>
            </a:r>
            <a:r>
              <a:rPr lang="en-US" sz="1600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Appendix 2</a:t>
            </a:r>
            <a:endParaRPr lang="en-US" sz="16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en-US" sz="16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baseline="300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en-US" sz="16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Equity: access to evidence-based blood preservation for all patients/citizens in the country</a:t>
            </a:r>
          </a:p>
        </p:txBody>
      </p:sp>
    </p:spTree>
    <p:extLst>
      <p:ext uri="{BB962C8B-B14F-4D97-AF65-F5344CB8AC3E}">
        <p14:creationId xmlns:p14="http://schemas.microsoft.com/office/powerpoint/2010/main" val="1495678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2388</TotalTime>
  <Words>268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Anke-Peggy Holtorf</dc:creator>
  <cp:lastModifiedBy>Anke Holtorf</cp:lastModifiedBy>
  <cp:revision>28</cp:revision>
  <dcterms:created xsi:type="dcterms:W3CDTF">2020-03-01T12:48:06Z</dcterms:created>
  <dcterms:modified xsi:type="dcterms:W3CDTF">2020-09-14T13:03:21Z</dcterms:modified>
</cp:coreProperties>
</file>