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76" r:id="rId2"/>
  </p:sldIdLst>
  <p:sldSz cx="9906000" cy="6858000" type="A4"/>
  <p:notesSz cx="6858000" cy="9144000"/>
  <p:defaultTextStyle>
    <a:defPPr>
      <a:defRPr lang="de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ke-Peggy Holtorf" initials="AH" lastIdx="4" clrIdx="0">
    <p:extLst>
      <p:ext uri="{19B8F6BF-5375-455C-9EA6-DF929625EA0E}">
        <p15:presenceInfo xmlns:p15="http://schemas.microsoft.com/office/powerpoint/2012/main" userId="S-1-5-21-2891663317-578611801-1386921140-31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8C6"/>
    <a:srgbClr val="E2CFF1"/>
    <a:srgbClr val="ABDBFF"/>
    <a:srgbClr val="828282"/>
    <a:srgbClr val="969696"/>
    <a:srgbClr val="CCB8EA"/>
    <a:srgbClr val="B3C6E7"/>
    <a:srgbClr val="AABFE4"/>
    <a:srgbClr val="DAE3F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5"/>
    <p:restoredTop sz="94649"/>
  </p:normalViewPr>
  <p:slideViewPr>
    <p:cSldViewPr snapToGrid="0" snapToObjects="1">
      <p:cViewPr varScale="1">
        <p:scale>
          <a:sx n="109" d="100"/>
          <a:sy n="109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7E551-A996-894B-9998-E79ECF87EF44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C410E-BCE6-4E46-803C-85AB2DFB6BA8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302583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410E-BCE6-4E46-803C-85AB2DFB6BA8}" type="slidenum">
              <a:rPr kumimoji="0" lang="de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9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2652062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302012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237003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146766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95725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327778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233887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170692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99513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1465174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359865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5408D-86CF-2C41-9F5F-3A16EFF8C773}" type="datetimeFigureOut">
              <a:rPr lang="de-US" smtClean="0"/>
              <a:t>09/08/2020</a:t>
            </a:fld>
            <a:endParaRPr lang="de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97764-336A-E442-9B3B-0B5E682BA9EA}" type="slidenum">
              <a:rPr lang="de-US" smtClean="0"/>
              <a:t>‹#›</a:t>
            </a:fld>
            <a:endParaRPr lang="de-US"/>
          </a:p>
        </p:txBody>
      </p:sp>
    </p:spTree>
    <p:extLst>
      <p:ext uri="{BB962C8B-B14F-4D97-AF65-F5344CB8AC3E}">
        <p14:creationId xmlns:p14="http://schemas.microsoft.com/office/powerpoint/2010/main" val="266742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1D4E78-E1CF-4064-B1AA-11BD19562488}"/>
              </a:ext>
            </a:extLst>
          </p:cNvPr>
          <p:cNvSpPr/>
          <p:nvPr/>
        </p:nvSpPr>
        <p:spPr>
          <a:xfrm>
            <a:off x="85321" y="306661"/>
            <a:ext cx="9638294" cy="54008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14AC7BE-E280-4364-A90B-EC4651DAA6E1}"/>
              </a:ext>
            </a:extLst>
          </p:cNvPr>
          <p:cNvSpPr/>
          <p:nvPr/>
        </p:nvSpPr>
        <p:spPr>
          <a:xfrm rot="16200000">
            <a:off x="-92486" y="1593711"/>
            <a:ext cx="709818" cy="350344"/>
          </a:xfrm>
          <a:prstGeom prst="rect">
            <a:avLst/>
          </a:prstGeom>
          <a:solidFill>
            <a:srgbClr val="733C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65" rIns="24765" rtlCol="0" anchor="ctr"/>
          <a:lstStyle/>
          <a:p>
            <a:pPr algn="ctr" defTabSz="314528"/>
            <a:r>
              <a:rPr lang="en-US" sz="1238" dirty="0">
                <a:solidFill>
                  <a:prstClr val="white"/>
                </a:solidFill>
                <a:latin typeface="Calibri" panose="020F0502020204030204"/>
              </a:rPr>
              <a:t>Funding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AF361B3-B71A-468A-A65E-E4034DC52195}"/>
              </a:ext>
            </a:extLst>
          </p:cNvPr>
          <p:cNvSpPr/>
          <p:nvPr/>
        </p:nvSpPr>
        <p:spPr>
          <a:xfrm>
            <a:off x="444430" y="1419336"/>
            <a:ext cx="7309031" cy="709819"/>
          </a:xfrm>
          <a:prstGeom prst="rect">
            <a:avLst/>
          </a:prstGeom>
          <a:solidFill>
            <a:srgbClr val="DFD2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9A07EB-917D-4406-8B02-93F89799104D}"/>
              </a:ext>
            </a:extLst>
          </p:cNvPr>
          <p:cNvSpPr/>
          <p:nvPr/>
        </p:nvSpPr>
        <p:spPr>
          <a:xfrm rot="16200000">
            <a:off x="-125392" y="832788"/>
            <a:ext cx="781555" cy="3503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65" rIns="24765" rtlCol="0" anchor="ctr"/>
          <a:lstStyle/>
          <a:p>
            <a:pPr algn="ctr" defTabSz="314528"/>
            <a:r>
              <a:rPr lang="en-US" sz="1238" dirty="0">
                <a:solidFill>
                  <a:prstClr val="white"/>
                </a:solidFill>
                <a:latin typeface="Calibri" panose="020F0502020204030204"/>
              </a:rPr>
              <a:t>Govern-</a:t>
            </a:r>
            <a:r>
              <a:rPr lang="en-US" sz="1238" dirty="0" err="1">
                <a:solidFill>
                  <a:prstClr val="white"/>
                </a:solidFill>
                <a:latin typeface="Calibri" panose="020F0502020204030204"/>
              </a:rPr>
              <a:t>ment</a:t>
            </a:r>
            <a:endParaRPr lang="en-US" sz="1238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82D7E3-0943-485D-85BE-D29A2EBF5193}"/>
              </a:ext>
            </a:extLst>
          </p:cNvPr>
          <p:cNvSpPr/>
          <p:nvPr/>
        </p:nvSpPr>
        <p:spPr>
          <a:xfrm rot="16200000">
            <a:off x="-207740" y="2438948"/>
            <a:ext cx="953993" cy="3503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65" rIns="24765" rtlCol="0" anchor="ctr"/>
          <a:lstStyle/>
          <a:p>
            <a:pPr algn="ctr" defTabSz="314528"/>
            <a:r>
              <a:rPr lang="en-US" sz="1238" dirty="0">
                <a:solidFill>
                  <a:prstClr val="white"/>
                </a:solidFill>
                <a:latin typeface="Calibri" panose="020F0502020204030204"/>
              </a:rPr>
              <a:t>Research Evidence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FE7CBE-13FA-4B42-9510-D8FFE3D6260B}"/>
              </a:ext>
            </a:extLst>
          </p:cNvPr>
          <p:cNvSpPr/>
          <p:nvPr/>
        </p:nvSpPr>
        <p:spPr>
          <a:xfrm rot="16200000">
            <a:off x="-191163" y="3360766"/>
            <a:ext cx="903313" cy="35034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65" rIns="24765" rtlCol="0" anchor="ctr"/>
          <a:lstStyle/>
          <a:p>
            <a:pPr algn="ctr" defTabSz="314528"/>
            <a:r>
              <a:rPr lang="en-US" sz="1101" dirty="0">
                <a:solidFill>
                  <a:prstClr val="white"/>
                </a:solidFill>
                <a:latin typeface="Calibri" panose="020F0502020204030204"/>
              </a:rPr>
              <a:t>Healthcare Provision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192116-059F-491B-8651-4E8E5C0C0F83}"/>
              </a:ext>
            </a:extLst>
          </p:cNvPr>
          <p:cNvSpPr/>
          <p:nvPr/>
        </p:nvSpPr>
        <p:spPr>
          <a:xfrm rot="16200000">
            <a:off x="-161450" y="4245417"/>
            <a:ext cx="861416" cy="35034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65" rIns="24765" rtlCol="0" anchor="ctr"/>
          <a:lstStyle/>
          <a:p>
            <a:pPr algn="ctr" defTabSz="314528"/>
            <a:r>
              <a:rPr lang="en-US" sz="1238" dirty="0">
                <a:solidFill>
                  <a:prstClr val="white"/>
                </a:solidFill>
                <a:latin typeface="Calibri" panose="020F0502020204030204"/>
              </a:rPr>
              <a:t>Medical Education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567ACD-6B77-405E-887F-01459C60EAB6}"/>
              </a:ext>
            </a:extLst>
          </p:cNvPr>
          <p:cNvSpPr/>
          <p:nvPr/>
        </p:nvSpPr>
        <p:spPr>
          <a:xfrm rot="16200000">
            <a:off x="-108888" y="5060930"/>
            <a:ext cx="756284" cy="35034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765" rIns="24765" rtlCol="0" anchor="ctr"/>
          <a:lstStyle/>
          <a:p>
            <a:pPr algn="ctr" defTabSz="314528"/>
            <a:r>
              <a:rPr lang="en-US" sz="1238" dirty="0">
                <a:solidFill>
                  <a:prstClr val="white"/>
                </a:solidFill>
                <a:latin typeface="Calibri" panose="020F0502020204030204"/>
              </a:rPr>
              <a:t>Patient Public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E63602-8950-4026-B270-3204EC5FFDD2}"/>
              </a:ext>
            </a:extLst>
          </p:cNvPr>
          <p:cNvSpPr/>
          <p:nvPr/>
        </p:nvSpPr>
        <p:spPr>
          <a:xfrm>
            <a:off x="440556" y="617183"/>
            <a:ext cx="7318187" cy="799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3FE182-DED9-4E4E-A6D3-2D7F0CE37494}"/>
              </a:ext>
            </a:extLst>
          </p:cNvPr>
          <p:cNvSpPr/>
          <p:nvPr/>
        </p:nvSpPr>
        <p:spPr>
          <a:xfrm>
            <a:off x="444036" y="2137120"/>
            <a:ext cx="7318187" cy="953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831E00-82B3-463D-A0EF-F2F066D12E18}"/>
              </a:ext>
            </a:extLst>
          </p:cNvPr>
          <p:cNvSpPr/>
          <p:nvPr/>
        </p:nvSpPr>
        <p:spPr>
          <a:xfrm>
            <a:off x="435274" y="3091115"/>
            <a:ext cx="7326949" cy="903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F1B718-C5CA-475E-ACBC-A6F82B97F658}"/>
              </a:ext>
            </a:extLst>
          </p:cNvPr>
          <p:cNvSpPr/>
          <p:nvPr/>
        </p:nvSpPr>
        <p:spPr>
          <a:xfrm>
            <a:off x="444036" y="3989881"/>
            <a:ext cx="7318187" cy="8614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5AF548-D31A-449A-9337-8A335C39B05A}"/>
              </a:ext>
            </a:extLst>
          </p:cNvPr>
          <p:cNvSpPr/>
          <p:nvPr/>
        </p:nvSpPr>
        <p:spPr>
          <a:xfrm>
            <a:off x="444036" y="4853584"/>
            <a:ext cx="7318187" cy="760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endParaRPr lang="en-US" sz="123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62E0C10-D3CE-4C34-956E-AFBBA0AFF8B3}"/>
              </a:ext>
            </a:extLst>
          </p:cNvPr>
          <p:cNvSpPr/>
          <p:nvPr/>
        </p:nvSpPr>
        <p:spPr>
          <a:xfrm rot="16200000">
            <a:off x="-1692733" y="2901831"/>
            <a:ext cx="4791961" cy="423992"/>
          </a:xfrm>
          <a:prstGeom prst="roundRect">
            <a:avLst/>
          </a:prstGeom>
          <a:gradFill flip="none" rotWithShape="1">
            <a:gsLst>
              <a:gs pos="24000">
                <a:srgbClr val="DFD2F2"/>
              </a:gs>
              <a:gs pos="41000">
                <a:schemeClr val="accent6">
                  <a:lumMod val="40000"/>
                  <a:lumOff val="60000"/>
                  <a:alpha val="70000"/>
                </a:scheme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  <a:gs pos="83000">
                <a:schemeClr val="bg2">
                  <a:alpha val="70000"/>
                </a:schemeClr>
              </a:gs>
              <a:gs pos="0">
                <a:schemeClr val="accent5">
                  <a:lumMod val="40000"/>
                  <a:lumOff val="60000"/>
                  <a:alpha val="70000"/>
                </a:schemeClr>
              </a:gs>
              <a:gs pos="61000">
                <a:schemeClr val="accent4">
                  <a:lumMod val="40000"/>
                  <a:lumOff val="60000"/>
                  <a:alpha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Multi-Stakeholder collaboration: </a:t>
            </a:r>
            <a:br>
              <a:rPr lang="en-US" sz="1238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Specialty Societies, Task-Force, Work-Group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298E0C-64A4-4138-8AFF-505FA636109C}"/>
              </a:ext>
            </a:extLst>
          </p:cNvPr>
          <p:cNvSpPr txBox="1"/>
          <p:nvPr/>
        </p:nvSpPr>
        <p:spPr>
          <a:xfrm>
            <a:off x="4116249" y="3714375"/>
            <a:ext cx="2544830" cy="215509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Seize opportunities (Low-hanging fruit)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9101AD-08DB-472A-BDC2-1EF2569EAFCD}"/>
              </a:ext>
            </a:extLst>
          </p:cNvPr>
          <p:cNvSpPr txBox="1"/>
          <p:nvPr/>
        </p:nvSpPr>
        <p:spPr>
          <a:xfrm rot="16200000">
            <a:off x="5246985" y="2994610"/>
            <a:ext cx="4791960" cy="238436"/>
          </a:xfrm>
          <a:prstGeom prst="roundRect">
            <a:avLst/>
          </a:prstGeom>
          <a:gradFill flip="none" rotWithShape="1">
            <a:gsLst>
              <a:gs pos="24000">
                <a:srgbClr val="DFD2F2"/>
              </a:gs>
              <a:gs pos="41000">
                <a:schemeClr val="accent6">
                  <a:lumMod val="40000"/>
                  <a:lumOff val="60000"/>
                  <a:alpha val="70000"/>
                </a:scheme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  <a:gs pos="83000">
                <a:schemeClr val="bg2">
                  <a:alpha val="70000"/>
                </a:schemeClr>
              </a:gs>
              <a:gs pos="0">
                <a:schemeClr val="accent5">
                  <a:lumMod val="40000"/>
                  <a:lumOff val="60000"/>
                  <a:alpha val="70000"/>
                </a:schemeClr>
              </a:gs>
              <a:gs pos="61000">
                <a:schemeClr val="accent4">
                  <a:lumMod val="40000"/>
                  <a:lumOff val="60000"/>
                  <a:alpha val="70000"/>
                </a:schemeClr>
              </a:gs>
            </a:gsLst>
            <a:lin ang="108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Communicate &amp; Educate; Clear messages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853792-BB72-4882-86F6-B7630D5BFB30}"/>
              </a:ext>
            </a:extLst>
          </p:cNvPr>
          <p:cNvSpPr txBox="1"/>
          <p:nvPr/>
        </p:nvSpPr>
        <p:spPr>
          <a:xfrm>
            <a:off x="5805193" y="3298807"/>
            <a:ext cx="1655170" cy="406010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Pilots implementations, (Local) Proof of concept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712BB-AD89-4244-BDC4-13547B5F7F17}"/>
              </a:ext>
            </a:extLst>
          </p:cNvPr>
          <p:cNvSpPr txBox="1"/>
          <p:nvPr/>
        </p:nvSpPr>
        <p:spPr>
          <a:xfrm>
            <a:off x="4104043" y="3289343"/>
            <a:ext cx="1655170" cy="406010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Find allies, build cross-functional team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CCB3F7-1211-49E0-9A66-947301095343}"/>
              </a:ext>
            </a:extLst>
          </p:cNvPr>
          <p:cNvSpPr txBox="1"/>
          <p:nvPr/>
        </p:nvSpPr>
        <p:spPr>
          <a:xfrm>
            <a:off x="943490" y="3513015"/>
            <a:ext cx="1273908" cy="215509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Local procedures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435155-5FEE-457D-B9F6-0D87068B418C}"/>
              </a:ext>
            </a:extLst>
          </p:cNvPr>
          <p:cNvSpPr txBox="1"/>
          <p:nvPr/>
        </p:nvSpPr>
        <p:spPr>
          <a:xfrm>
            <a:off x="3094067" y="844887"/>
            <a:ext cx="2729287" cy="215509"/>
          </a:xfrm>
          <a:prstGeom prst="rect">
            <a:avLst/>
          </a:prstGeom>
          <a:solidFill>
            <a:schemeClr val="accent5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National cross-specialty guidelines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6B93DAE-5546-4197-B514-9137C7E979FF}"/>
              </a:ext>
            </a:extLst>
          </p:cNvPr>
          <p:cNvSpPr txBox="1"/>
          <p:nvPr/>
        </p:nvSpPr>
        <p:spPr>
          <a:xfrm>
            <a:off x="944701" y="861559"/>
            <a:ext cx="1207855" cy="215509"/>
          </a:xfrm>
          <a:prstGeom prst="rect">
            <a:avLst/>
          </a:prstGeom>
          <a:solidFill>
            <a:schemeClr val="accent5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National Policy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FE23F6-1C41-4228-969E-CF09A7044C01}"/>
              </a:ext>
            </a:extLst>
          </p:cNvPr>
          <p:cNvSpPr txBox="1"/>
          <p:nvPr/>
        </p:nvSpPr>
        <p:spPr>
          <a:xfrm>
            <a:off x="5073932" y="1150517"/>
            <a:ext cx="2292186" cy="215509"/>
          </a:xfrm>
          <a:prstGeom prst="rect">
            <a:avLst/>
          </a:prstGeom>
          <a:solidFill>
            <a:schemeClr val="accent5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PBM as part of quality certification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BD4011-20AD-42A1-9780-4827F20F0C64}"/>
              </a:ext>
            </a:extLst>
          </p:cNvPr>
          <p:cNvSpPr txBox="1"/>
          <p:nvPr/>
        </p:nvSpPr>
        <p:spPr>
          <a:xfrm>
            <a:off x="947868" y="3293472"/>
            <a:ext cx="2701100" cy="215509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Hospital champion, PBM coordinator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DFDBBB-EF71-45F8-B698-29E52D4C36FF}"/>
              </a:ext>
            </a:extLst>
          </p:cNvPr>
          <p:cNvSpPr txBox="1"/>
          <p:nvPr/>
        </p:nvSpPr>
        <p:spPr>
          <a:xfrm>
            <a:off x="3220245" y="4204414"/>
            <a:ext cx="1831793" cy="596511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Re-education / CME across specialty associations; </a:t>
            </a:r>
            <a:br>
              <a:rPr lang="en-US" sz="1238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PBM academies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5081BE-0C7D-4817-97FE-1B6C3668C4F9}"/>
              </a:ext>
            </a:extLst>
          </p:cNvPr>
          <p:cNvSpPr txBox="1"/>
          <p:nvPr/>
        </p:nvSpPr>
        <p:spPr>
          <a:xfrm>
            <a:off x="948573" y="4185952"/>
            <a:ext cx="1504796" cy="596511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Change of curriculum in Medical University: PBM as SoC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B874082-15B5-4C90-AC53-BEF49A92D075}"/>
              </a:ext>
            </a:extLst>
          </p:cNvPr>
          <p:cNvSpPr txBox="1"/>
          <p:nvPr/>
        </p:nvSpPr>
        <p:spPr>
          <a:xfrm>
            <a:off x="5922218" y="5103796"/>
            <a:ext cx="1422597" cy="406010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National awareness campaigns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B46402-8D38-4B1B-A54D-9243F3F6FFAD}"/>
              </a:ext>
            </a:extLst>
          </p:cNvPr>
          <p:cNvSpPr txBox="1"/>
          <p:nvPr/>
        </p:nvSpPr>
        <p:spPr>
          <a:xfrm>
            <a:off x="4755424" y="5102219"/>
            <a:ext cx="1005039" cy="406010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Collaborate with PAG’s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E94D3C8-E329-4353-BB56-9B9496E60C68}"/>
              </a:ext>
            </a:extLst>
          </p:cNvPr>
          <p:cNvSpPr txBox="1"/>
          <p:nvPr/>
        </p:nvSpPr>
        <p:spPr>
          <a:xfrm>
            <a:off x="2515179" y="3542351"/>
            <a:ext cx="1524886" cy="406010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IT: Decision support, monitoring &amp; nudging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D787049-1F43-4A5D-BE57-44128BCA2202}"/>
              </a:ext>
            </a:extLst>
          </p:cNvPr>
          <p:cNvSpPr txBox="1"/>
          <p:nvPr/>
        </p:nvSpPr>
        <p:spPr>
          <a:xfrm>
            <a:off x="947868" y="3749550"/>
            <a:ext cx="1529000" cy="215509"/>
          </a:xfrm>
          <a:prstGeom prst="rect">
            <a:avLst/>
          </a:prstGeom>
          <a:solidFill>
            <a:srgbClr val="FFDE75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Incentives &amp; Rewards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D9B7B1-778C-4CE3-9A4A-311F520EE94E}"/>
              </a:ext>
            </a:extLst>
          </p:cNvPr>
          <p:cNvSpPr txBox="1"/>
          <p:nvPr/>
        </p:nvSpPr>
        <p:spPr>
          <a:xfrm>
            <a:off x="2062685" y="5096598"/>
            <a:ext cx="2590513" cy="406010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Enable patients or </a:t>
            </a:r>
            <a:r>
              <a:rPr lang="en-US" sz="1238" dirty="0" err="1">
                <a:solidFill>
                  <a:prstClr val="black"/>
                </a:solidFill>
                <a:latin typeface="Calibri" panose="020F0502020204030204"/>
              </a:rPr>
              <a:t>carers</a:t>
            </a:r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 to actively participate in the therapeutic decision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F04110-E09B-4C80-93BC-5AF142998841}"/>
              </a:ext>
            </a:extLst>
          </p:cNvPr>
          <p:cNvSpPr txBox="1"/>
          <p:nvPr/>
        </p:nvSpPr>
        <p:spPr>
          <a:xfrm>
            <a:off x="5446547" y="4204416"/>
            <a:ext cx="1975053" cy="406010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Social media use: Educational videos / content, chat-groups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AB89759-850F-47FE-913F-F6FD54B09E07}"/>
              </a:ext>
            </a:extLst>
          </p:cNvPr>
          <p:cNvSpPr txBox="1"/>
          <p:nvPr/>
        </p:nvSpPr>
        <p:spPr>
          <a:xfrm>
            <a:off x="1206114" y="1150165"/>
            <a:ext cx="2375912" cy="215509"/>
          </a:xfrm>
          <a:prstGeom prst="rect">
            <a:avLst/>
          </a:prstGeom>
          <a:solidFill>
            <a:schemeClr val="accent5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National implementation project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3C62BA-6B17-4E95-8455-44556B94A21C}"/>
              </a:ext>
            </a:extLst>
          </p:cNvPr>
          <p:cNvSpPr/>
          <p:nvPr/>
        </p:nvSpPr>
        <p:spPr>
          <a:xfrm>
            <a:off x="437118" y="5771010"/>
            <a:ext cx="9172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14528"/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Appendix 2: 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Aims, measures, and outcomes of comprehensive PBM implementation on each interventional level. Abbreviations: Continuing Medical Education (CME), Health Economics and Outcomes Research (HEOR), Information Technology (IT), Patient Advocacy Group (PAG), Patient Blood Management (PBM), Standard of Care (SoC). </a:t>
            </a:r>
            <a:br>
              <a:rPr lang="en-US" sz="12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(a) Equity: access to evidence-based blood preservation for all patients/citizens in the country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862E50-7DCF-4B11-AA93-FD6BDD13EDC7}"/>
              </a:ext>
            </a:extLst>
          </p:cNvPr>
          <p:cNvSpPr txBox="1"/>
          <p:nvPr/>
        </p:nvSpPr>
        <p:spPr>
          <a:xfrm>
            <a:off x="948573" y="2373900"/>
            <a:ext cx="1434544" cy="406010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Metrics, </a:t>
            </a:r>
            <a:br>
              <a:rPr lang="en-US" sz="1238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Data, Benchmarking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E7ABC33-4832-4B4A-9FB5-29FD1A6FDFFF}"/>
              </a:ext>
            </a:extLst>
          </p:cNvPr>
          <p:cNvSpPr txBox="1"/>
          <p:nvPr/>
        </p:nvSpPr>
        <p:spPr>
          <a:xfrm>
            <a:off x="4525322" y="2833980"/>
            <a:ext cx="2352907" cy="215509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Research: Transfusion use &amp; risks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60F878E-86CB-42A7-B432-0B10B6FD20C0}"/>
              </a:ext>
            </a:extLst>
          </p:cNvPr>
          <p:cNvSpPr txBox="1"/>
          <p:nvPr/>
        </p:nvSpPr>
        <p:spPr>
          <a:xfrm>
            <a:off x="4302951" y="2373900"/>
            <a:ext cx="1630454" cy="406010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Publications: HEOR with PBM in national context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0C1F70A-70E2-4B2A-976B-3418EAB984BE}"/>
              </a:ext>
            </a:extLst>
          </p:cNvPr>
          <p:cNvSpPr txBox="1"/>
          <p:nvPr/>
        </p:nvSpPr>
        <p:spPr>
          <a:xfrm>
            <a:off x="1341198" y="2833980"/>
            <a:ext cx="1630454" cy="215509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International Exchange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058D629-DD03-4E97-99D1-A141DEC34728}"/>
              </a:ext>
            </a:extLst>
          </p:cNvPr>
          <p:cNvSpPr txBox="1"/>
          <p:nvPr/>
        </p:nvSpPr>
        <p:spPr>
          <a:xfrm>
            <a:off x="5991784" y="2373900"/>
            <a:ext cx="1307551" cy="406010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Expanding the knowledge base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9E4BEC-945D-4803-AA0B-6237BBA7AD2E}"/>
              </a:ext>
            </a:extLst>
          </p:cNvPr>
          <p:cNvSpPr txBox="1"/>
          <p:nvPr/>
        </p:nvSpPr>
        <p:spPr>
          <a:xfrm>
            <a:off x="5227157" y="1680177"/>
            <a:ext cx="1975346" cy="406010"/>
          </a:xfrm>
          <a:prstGeom prst="rect">
            <a:avLst/>
          </a:prstGeom>
          <a:solidFill>
            <a:srgbClr val="CEBBEB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Establish funding options, incentives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31A94DA-0D0A-4097-AAE9-39C9700A98F0}"/>
              </a:ext>
            </a:extLst>
          </p:cNvPr>
          <p:cNvSpPr txBox="1"/>
          <p:nvPr/>
        </p:nvSpPr>
        <p:spPr>
          <a:xfrm>
            <a:off x="1083112" y="1655756"/>
            <a:ext cx="1278849" cy="406010"/>
          </a:xfrm>
          <a:prstGeom prst="rect">
            <a:avLst/>
          </a:prstGeom>
          <a:solidFill>
            <a:srgbClr val="CEBBEB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Blood cost transparency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C37159B-5936-473F-9AAA-8B66A2492F38}"/>
              </a:ext>
            </a:extLst>
          </p:cNvPr>
          <p:cNvSpPr txBox="1"/>
          <p:nvPr/>
        </p:nvSpPr>
        <p:spPr>
          <a:xfrm>
            <a:off x="2464584" y="1655822"/>
            <a:ext cx="2245544" cy="406010"/>
          </a:xfrm>
          <a:prstGeom prst="rect">
            <a:avLst/>
          </a:prstGeom>
          <a:solidFill>
            <a:srgbClr val="CEBBEB">
              <a:alpha val="6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Balance cost &amp; savings of PBM vs. transfusion across budget silos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7DAC22-74E3-4639-A10C-30E103D88AE2}"/>
              </a:ext>
            </a:extLst>
          </p:cNvPr>
          <p:cNvSpPr txBox="1"/>
          <p:nvPr/>
        </p:nvSpPr>
        <p:spPr>
          <a:xfrm>
            <a:off x="961282" y="5083662"/>
            <a:ext cx="1005039" cy="406010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4765" tIns="12383" rIns="24765" bIns="12383" rtlCol="0">
            <a:spAutoFit/>
          </a:bodyPr>
          <a:lstStyle/>
          <a:p>
            <a:pPr algn="ctr" defTabSz="314528"/>
            <a:r>
              <a:rPr lang="en-US" sz="1238" dirty="0">
                <a:solidFill>
                  <a:prstClr val="black"/>
                </a:solidFill>
                <a:latin typeface="Calibri" panose="020F0502020204030204"/>
              </a:rPr>
              <a:t>Participatory medicine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A0A75-3945-4B84-804A-BB9B71937315}"/>
              </a:ext>
            </a:extLst>
          </p:cNvPr>
          <p:cNvSpPr txBox="1"/>
          <p:nvPr/>
        </p:nvSpPr>
        <p:spPr>
          <a:xfrm>
            <a:off x="645115" y="313124"/>
            <a:ext cx="2824391" cy="30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4528"/>
            <a:r>
              <a:rPr lang="en-US" sz="1376" b="1" kern="0" spc="103" dirty="0">
                <a:solidFill>
                  <a:prstClr val="white"/>
                </a:solidFill>
                <a:latin typeface="Calibri" panose="020F0502020204030204"/>
              </a:rPr>
              <a:t>STRUCTURAL  MEASURES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4F081C-F8B4-4221-A3E5-124B1AB64C6E}"/>
              </a:ext>
            </a:extLst>
          </p:cNvPr>
          <p:cNvSpPr txBox="1"/>
          <p:nvPr/>
        </p:nvSpPr>
        <p:spPr>
          <a:xfrm>
            <a:off x="4517042" y="313124"/>
            <a:ext cx="2824391" cy="30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4528"/>
            <a:r>
              <a:rPr lang="en-US" sz="1376" b="1" kern="0" spc="103" dirty="0">
                <a:solidFill>
                  <a:prstClr val="white"/>
                </a:solidFill>
                <a:latin typeface="Calibri" panose="020F0502020204030204"/>
              </a:rPr>
              <a:t>PROCEDURAL  MEASURES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58C82C-DEF8-4F6C-95F7-CBC5361CFE41}"/>
              </a:ext>
            </a:extLst>
          </p:cNvPr>
          <p:cNvSpPr txBox="1"/>
          <p:nvPr/>
        </p:nvSpPr>
        <p:spPr>
          <a:xfrm>
            <a:off x="915244" y="576712"/>
            <a:ext cx="66129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14528"/>
            <a:r>
              <a:rPr lang="en-US" sz="1200" dirty="0">
                <a:solidFill>
                  <a:schemeClr val="accent1"/>
                </a:solidFill>
                <a:latin typeface="Calibri" panose="020F0502020204030204"/>
              </a:rPr>
              <a:t>Coordinate a nation-wide drive for evidence-based Patient Blood Management practices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A95CC3B-82A3-4CEA-8BD9-1F96E72AB172}"/>
              </a:ext>
            </a:extLst>
          </p:cNvPr>
          <p:cNvSpPr txBox="1"/>
          <p:nvPr/>
        </p:nvSpPr>
        <p:spPr>
          <a:xfrm>
            <a:off x="923598" y="1387436"/>
            <a:ext cx="660458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>
                <a:solidFill>
                  <a:srgbClr val="7030A0"/>
                </a:solidFill>
              </a:rPr>
              <a:t>Invest in most </a:t>
            </a:r>
            <a:r>
              <a:rPr lang="en-US" sz="1200" dirty="0">
                <a:solidFill>
                  <a:srgbClr val="7030A0"/>
                </a:solidFill>
              </a:rPr>
              <a:t>efficient clinical pathways for Patient </a:t>
            </a:r>
            <a:r>
              <a:rPr lang="en-US" sz="1200" kern="1200" dirty="0">
                <a:solidFill>
                  <a:srgbClr val="7030A0"/>
                </a:solidFill>
              </a:rPr>
              <a:t>Blood Management and Transfusion</a:t>
            </a:r>
            <a:endParaRPr lang="en-CH" sz="1200" kern="1200" dirty="0">
              <a:solidFill>
                <a:srgbClr val="7030A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A406C3A-0D18-4A84-A5F3-BF0509D394E8}"/>
              </a:ext>
            </a:extLst>
          </p:cNvPr>
          <p:cNvSpPr txBox="1"/>
          <p:nvPr/>
        </p:nvSpPr>
        <p:spPr>
          <a:xfrm>
            <a:off x="918142" y="2130951"/>
            <a:ext cx="6610039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>
                <a:solidFill>
                  <a:schemeClr val="accent6">
                    <a:lumMod val="75000"/>
                  </a:schemeClr>
                </a:solidFill>
              </a:rPr>
              <a:t>Create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cost and outcomes evidence </a:t>
            </a:r>
            <a:r>
              <a:rPr lang="en-US" sz="1200" kern="1200" dirty="0">
                <a:solidFill>
                  <a:schemeClr val="accent6">
                    <a:lumMod val="75000"/>
                  </a:schemeClr>
                </a:solidFill>
              </a:rPr>
              <a:t>related to Patient Blood Management and transfusion practices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9C75CD8-850C-4AC1-96B6-607CF6343F2B}"/>
              </a:ext>
            </a:extLst>
          </p:cNvPr>
          <p:cNvSpPr txBox="1"/>
          <p:nvPr/>
        </p:nvSpPr>
        <p:spPr>
          <a:xfrm>
            <a:off x="923598" y="3053751"/>
            <a:ext cx="6591426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>
                <a:solidFill>
                  <a:schemeClr val="accent4">
                    <a:lumMod val="50000"/>
                  </a:schemeClr>
                </a:solidFill>
              </a:rPr>
              <a:t>Implement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best </a:t>
            </a:r>
            <a:r>
              <a:rPr lang="en-US" sz="1200" kern="1200" dirty="0">
                <a:solidFill>
                  <a:schemeClr val="accent4">
                    <a:lumMod val="50000"/>
                  </a:schemeClr>
                </a:solidFill>
              </a:rPr>
              <a:t>practice in the hospital through pilots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(data-based)</a:t>
            </a:r>
            <a:r>
              <a:rPr lang="en-US" sz="1200" kern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and multi-disciplinary </a:t>
            </a:r>
            <a:r>
              <a:rPr lang="en-US" sz="1200" kern="1200" dirty="0">
                <a:solidFill>
                  <a:schemeClr val="accent4">
                    <a:lumMod val="50000"/>
                  </a:schemeClr>
                </a:solidFill>
              </a:rPr>
              <a:t>engagement</a:t>
            </a:r>
            <a:endParaRPr lang="en-CH" sz="1200" kern="1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B0527E-C4B3-4AB4-9212-9A1438CB6C36}"/>
              </a:ext>
            </a:extLst>
          </p:cNvPr>
          <p:cNvSpPr txBox="1"/>
          <p:nvPr/>
        </p:nvSpPr>
        <p:spPr>
          <a:xfrm>
            <a:off x="918141" y="3942607"/>
            <a:ext cx="68524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14528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Teach best practice consistently across the clinical community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7FB400E-2F71-4A86-9269-9FE5BDC7635B}"/>
              </a:ext>
            </a:extLst>
          </p:cNvPr>
          <p:cNvSpPr txBox="1"/>
          <p:nvPr/>
        </p:nvSpPr>
        <p:spPr>
          <a:xfrm>
            <a:off x="872454" y="4832402"/>
            <a:ext cx="6698363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solidFill>
                  <a:schemeClr val="accent2">
                    <a:lumMod val="75000"/>
                  </a:schemeClr>
                </a:solidFill>
              </a:rPr>
              <a:t>Increase demand and acceptance for patient-centered best practices</a:t>
            </a:r>
            <a:endParaRPr lang="en-CH" sz="1200" kern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429D0B-5405-4CA7-8EBD-F1CCF614FBFF}"/>
              </a:ext>
            </a:extLst>
          </p:cNvPr>
          <p:cNvSpPr txBox="1"/>
          <p:nvPr/>
        </p:nvSpPr>
        <p:spPr>
          <a:xfrm>
            <a:off x="7753461" y="344320"/>
            <a:ext cx="1970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7111"/>
            <a:r>
              <a:rPr lang="en-US" sz="1200" b="1" kern="0" spc="127" dirty="0">
                <a:solidFill>
                  <a:prstClr val="white"/>
                </a:solidFill>
                <a:latin typeface="Calibri" panose="020F0502020204030204"/>
              </a:rPr>
              <a:t>OUTCOMES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084631-BA92-41DD-839B-BC42C328BE75}"/>
              </a:ext>
            </a:extLst>
          </p:cNvPr>
          <p:cNvSpPr/>
          <p:nvPr/>
        </p:nvSpPr>
        <p:spPr>
          <a:xfrm>
            <a:off x="7790843" y="606453"/>
            <a:ext cx="1907809" cy="809109"/>
          </a:xfrm>
          <a:prstGeom prst="rect">
            <a:avLst/>
          </a:prstGeom>
          <a:solidFill>
            <a:schemeClr val="accent5">
              <a:lumMod val="40000"/>
              <a:lumOff val="60000"/>
              <a:alpha val="69804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480" tIns="30480" rIns="30480" bIns="30480" rtlCol="0" anchor="ctr"/>
          <a:lstStyle/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/>
              </a:rPr>
              <a:t>Improved </a:t>
            </a:r>
            <a:r>
              <a:rPr lang="en-US" sz="1240" dirty="0" err="1">
                <a:solidFill>
                  <a:schemeClr val="tx1"/>
                </a:solidFill>
                <a:latin typeface="Calibri" panose="020F0502020204030204"/>
              </a:rPr>
              <a:t>equity</a:t>
            </a:r>
            <a:r>
              <a:rPr lang="en-US" sz="1240" baseline="30000" dirty="0" err="1">
                <a:solidFill>
                  <a:schemeClr val="tx1"/>
                </a:solidFill>
                <a:latin typeface="Calibri" panose="020F0502020204030204"/>
              </a:rPr>
              <a:t>a</a:t>
            </a:r>
            <a:r>
              <a:rPr lang="en-US" sz="1240" dirty="0">
                <a:solidFill>
                  <a:schemeClr val="tx1"/>
                </a:solidFill>
                <a:latin typeface="Calibri" panose="020F0502020204030204"/>
              </a:rPr>
              <a:t>; </a:t>
            </a:r>
          </a:p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/>
              </a:rPr>
              <a:t>Less need for donor blood</a:t>
            </a:r>
          </a:p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/>
              </a:rPr>
              <a:t>Improved quality of care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602EDD-1E21-4766-A4E9-9D52CF63CFA0}"/>
              </a:ext>
            </a:extLst>
          </p:cNvPr>
          <p:cNvSpPr/>
          <p:nvPr/>
        </p:nvSpPr>
        <p:spPr>
          <a:xfrm>
            <a:off x="7794089" y="1413974"/>
            <a:ext cx="1901318" cy="723146"/>
          </a:xfrm>
          <a:prstGeom prst="rect">
            <a:avLst/>
          </a:prstGeom>
          <a:solidFill>
            <a:srgbClr val="CEBBEB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480" tIns="30480" rIns="30480" bIns="30480" rtlCol="0" anchor="ctr"/>
          <a:lstStyle/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/>
              </a:rPr>
              <a:t>Cost containment; </a:t>
            </a:r>
          </a:p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/>
              </a:rPr>
              <a:t>Improved profitability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0FC89E-66A5-4182-8DD6-11CFAFCD8113}"/>
              </a:ext>
            </a:extLst>
          </p:cNvPr>
          <p:cNvSpPr/>
          <p:nvPr/>
        </p:nvSpPr>
        <p:spPr>
          <a:xfrm>
            <a:off x="7790844" y="2137120"/>
            <a:ext cx="1891214" cy="953995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480" tIns="30480" rIns="30480" bIns="30480" rtlCol="0" anchor="ctr"/>
          <a:lstStyle/>
          <a:p>
            <a:pPr algn="ctr" defTabSz="387111">
              <a:tabLst>
                <a:tab pos="55378" algn="l"/>
              </a:tabLst>
            </a:pPr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Augmented evidence for context-related best practice, outcomes, and cost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26C0726-8D4B-4C0F-954C-1D1E34BB9496}"/>
              </a:ext>
            </a:extLst>
          </p:cNvPr>
          <p:cNvSpPr/>
          <p:nvPr/>
        </p:nvSpPr>
        <p:spPr>
          <a:xfrm>
            <a:off x="7790844" y="3091115"/>
            <a:ext cx="1891214" cy="898766"/>
          </a:xfrm>
          <a:prstGeom prst="rect">
            <a:avLst/>
          </a:prstGeom>
          <a:solidFill>
            <a:srgbClr val="FFDE75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480" tIns="30480" rIns="30480" bIns="30480" rtlCol="0" anchor="ctr"/>
          <a:lstStyle/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Improved Quality;</a:t>
            </a:r>
          </a:p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patient outcomes and safety</a:t>
            </a:r>
            <a:endParaRPr lang="en-US" sz="1240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347D07-D6FA-405E-95A6-4F4D0C7B69E0}"/>
              </a:ext>
            </a:extLst>
          </p:cNvPr>
          <p:cNvSpPr/>
          <p:nvPr/>
        </p:nvSpPr>
        <p:spPr>
          <a:xfrm>
            <a:off x="7790843" y="3987595"/>
            <a:ext cx="1891215" cy="881156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480" tIns="30480" rIns="30480" bIns="30480" rtlCol="0" anchor="ctr"/>
          <a:lstStyle/>
          <a:p>
            <a:pPr algn="ctr" defTabSz="387111">
              <a:tabLst>
                <a:tab pos="55378" algn="l"/>
              </a:tabLst>
            </a:pPr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PBM consolidated as new standard of care;</a:t>
            </a:r>
          </a:p>
          <a:p>
            <a:pPr algn="ctr" defTabSz="387111"/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Improved consistency of PBM practice</a:t>
            </a:r>
            <a:endParaRPr lang="en-US" sz="1240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5878D3-91FC-4270-90E1-A576B708ACEF}"/>
              </a:ext>
            </a:extLst>
          </p:cNvPr>
          <p:cNvSpPr/>
          <p:nvPr/>
        </p:nvSpPr>
        <p:spPr>
          <a:xfrm>
            <a:off x="7790843" y="4868751"/>
            <a:ext cx="1891213" cy="756284"/>
          </a:xfrm>
          <a:prstGeom prst="rect">
            <a:avLst/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480" tIns="30480" rIns="30480" bIns="30480" rtlCol="0" anchor="ctr"/>
          <a:lstStyle/>
          <a:p>
            <a:pPr algn="ctr" defTabSz="387111">
              <a:tabLst>
                <a:tab pos="55378" algn="l"/>
              </a:tabLst>
            </a:pPr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Improved patient satisfaction;</a:t>
            </a:r>
          </a:p>
          <a:p>
            <a:pPr algn="ctr" defTabSz="387111">
              <a:tabLst>
                <a:tab pos="55378" algn="l"/>
              </a:tabLst>
            </a:pPr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Shared decisions;</a:t>
            </a:r>
          </a:p>
          <a:p>
            <a:pPr algn="ctr" defTabSz="387111">
              <a:tabLst>
                <a:tab pos="55378" algn="l"/>
              </a:tabLst>
            </a:pPr>
            <a:r>
              <a:rPr lang="en-US" sz="124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Informed consent</a:t>
            </a:r>
          </a:p>
        </p:txBody>
      </p:sp>
    </p:spTree>
    <p:extLst>
      <p:ext uri="{BB962C8B-B14F-4D97-AF65-F5344CB8AC3E}">
        <p14:creationId xmlns:p14="http://schemas.microsoft.com/office/powerpoint/2010/main" val="18079741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379</Words>
  <Application>Microsoft Office PowerPoint</Application>
  <PresentationFormat>A4 Paper (210x297 mm)</PresentationFormat>
  <Paragraphs>58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Axel Hofmann</dc:creator>
  <cp:lastModifiedBy>anke.holtorf</cp:lastModifiedBy>
  <cp:revision>86</cp:revision>
  <cp:lastPrinted>2020-05-22T10:11:45Z</cp:lastPrinted>
  <dcterms:created xsi:type="dcterms:W3CDTF">2020-05-14T11:55:03Z</dcterms:created>
  <dcterms:modified xsi:type="dcterms:W3CDTF">2020-09-08T16:50:29Z</dcterms:modified>
</cp:coreProperties>
</file>