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</p:sldIdLst>
  <p:sldSz cx="135001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E75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4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" y="10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87513" y="1122363"/>
            <a:ext cx="10125075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87513" y="3602038"/>
            <a:ext cx="10125075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1DCF7-451E-48AF-B83A-58D90F8229D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2AF-359A-4CE3-B5D9-0FECF19B8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897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1DCF7-451E-48AF-B83A-58D90F8229D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2AF-359A-4CE3-B5D9-0FECF19B8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324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101" y="1709739"/>
            <a:ext cx="11643836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101" y="4589464"/>
            <a:ext cx="11643836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1DCF7-451E-48AF-B83A-58D90F8229D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2AF-359A-4CE3-B5D9-0FECF19B8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269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8132" y="1825625"/>
            <a:ext cx="5737543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34425" y="1825625"/>
            <a:ext cx="5737543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1DCF7-451E-48AF-B83A-58D90F8229D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2AF-359A-4CE3-B5D9-0FECF19B8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002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890" y="365126"/>
            <a:ext cx="1164383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9891" y="1681163"/>
            <a:ext cx="57111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9891" y="2505075"/>
            <a:ext cx="571117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34426" y="1681163"/>
            <a:ext cx="573930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34426" y="2505075"/>
            <a:ext cx="573930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1DCF7-451E-48AF-B83A-58D90F8229D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2AF-359A-4CE3-B5D9-0FECF19B8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536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1DCF7-451E-48AF-B83A-58D90F8229D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2AF-359A-4CE3-B5D9-0FECF19B8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5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1DCF7-451E-48AF-B83A-58D90F8229D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2AF-359A-4CE3-B5D9-0FECF19B8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0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891" y="457200"/>
            <a:ext cx="435413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9301" y="987426"/>
            <a:ext cx="6834426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891" y="2057400"/>
            <a:ext cx="435413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1DCF7-451E-48AF-B83A-58D90F8229D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2AF-359A-4CE3-B5D9-0FECF19B8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081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891" y="457200"/>
            <a:ext cx="435413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39301" y="987426"/>
            <a:ext cx="6834426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891" y="2057400"/>
            <a:ext cx="435413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1DCF7-451E-48AF-B83A-58D90F8229D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2AF-359A-4CE3-B5D9-0FECF19B8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056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1DCF7-451E-48AF-B83A-58D90F8229D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2AF-359A-4CE3-B5D9-0FECF19B8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21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61009" y="365125"/>
            <a:ext cx="2910959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8132" y="365125"/>
            <a:ext cx="8564126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1DCF7-451E-48AF-B83A-58D90F8229D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2AF-359A-4CE3-B5D9-0FECF19B8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767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28132" y="365126"/>
            <a:ext cx="116438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8132" y="1825625"/>
            <a:ext cx="1164383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8132" y="6356351"/>
            <a:ext cx="30375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61DCF7-451E-48AF-B83A-58D90F8229D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71908" y="6356351"/>
            <a:ext cx="45562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34445" y="6356351"/>
            <a:ext cx="30375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192AF-359A-4CE3-B5D9-0FECF19B8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878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3A6CAFC-1A3F-4627-81DA-02219BD3A8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937310"/>
              </p:ext>
            </p:extLst>
          </p:nvPr>
        </p:nvGraphicFramePr>
        <p:xfrm>
          <a:off x="609843" y="175896"/>
          <a:ext cx="11413544" cy="52790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3170">
                  <a:extLst>
                    <a:ext uri="{9D8B030D-6E8A-4147-A177-3AD203B41FA5}">
                      <a16:colId xmlns:a16="http://schemas.microsoft.com/office/drawing/2014/main" val="2922684971"/>
                    </a:ext>
                  </a:extLst>
                </a:gridCol>
                <a:gridCol w="303673">
                  <a:extLst>
                    <a:ext uri="{9D8B030D-6E8A-4147-A177-3AD203B41FA5}">
                      <a16:colId xmlns:a16="http://schemas.microsoft.com/office/drawing/2014/main" val="1709348575"/>
                    </a:ext>
                  </a:extLst>
                </a:gridCol>
                <a:gridCol w="879147">
                  <a:extLst>
                    <a:ext uri="{9D8B030D-6E8A-4147-A177-3AD203B41FA5}">
                      <a16:colId xmlns:a16="http://schemas.microsoft.com/office/drawing/2014/main" val="3490051132"/>
                    </a:ext>
                  </a:extLst>
                </a:gridCol>
                <a:gridCol w="845972">
                  <a:extLst>
                    <a:ext uri="{9D8B030D-6E8A-4147-A177-3AD203B41FA5}">
                      <a16:colId xmlns:a16="http://schemas.microsoft.com/office/drawing/2014/main" val="3013461194"/>
                    </a:ext>
                  </a:extLst>
                </a:gridCol>
                <a:gridCol w="879147">
                  <a:extLst>
                    <a:ext uri="{9D8B030D-6E8A-4147-A177-3AD203B41FA5}">
                      <a16:colId xmlns:a16="http://schemas.microsoft.com/office/drawing/2014/main" val="1048719468"/>
                    </a:ext>
                  </a:extLst>
                </a:gridCol>
                <a:gridCol w="897235">
                  <a:extLst>
                    <a:ext uri="{9D8B030D-6E8A-4147-A177-3AD203B41FA5}">
                      <a16:colId xmlns:a16="http://schemas.microsoft.com/office/drawing/2014/main" val="1585957751"/>
                    </a:ext>
                  </a:extLst>
                </a:gridCol>
                <a:gridCol w="935703">
                  <a:extLst>
                    <a:ext uri="{9D8B030D-6E8A-4147-A177-3AD203B41FA5}">
                      <a16:colId xmlns:a16="http://schemas.microsoft.com/office/drawing/2014/main" val="2037791643"/>
                    </a:ext>
                  </a:extLst>
                </a:gridCol>
                <a:gridCol w="825004">
                  <a:extLst>
                    <a:ext uri="{9D8B030D-6E8A-4147-A177-3AD203B41FA5}">
                      <a16:colId xmlns:a16="http://schemas.microsoft.com/office/drawing/2014/main" val="4033188103"/>
                    </a:ext>
                  </a:extLst>
                </a:gridCol>
                <a:gridCol w="865762">
                  <a:extLst>
                    <a:ext uri="{9D8B030D-6E8A-4147-A177-3AD203B41FA5}">
                      <a16:colId xmlns:a16="http://schemas.microsoft.com/office/drawing/2014/main" val="2345884447"/>
                    </a:ext>
                  </a:extLst>
                </a:gridCol>
                <a:gridCol w="894944">
                  <a:extLst>
                    <a:ext uri="{9D8B030D-6E8A-4147-A177-3AD203B41FA5}">
                      <a16:colId xmlns:a16="http://schemas.microsoft.com/office/drawing/2014/main" val="829749540"/>
                    </a:ext>
                  </a:extLst>
                </a:gridCol>
                <a:gridCol w="817124">
                  <a:extLst>
                    <a:ext uri="{9D8B030D-6E8A-4147-A177-3AD203B41FA5}">
                      <a16:colId xmlns:a16="http://schemas.microsoft.com/office/drawing/2014/main" val="823923487"/>
                    </a:ext>
                  </a:extLst>
                </a:gridCol>
                <a:gridCol w="856034">
                  <a:extLst>
                    <a:ext uri="{9D8B030D-6E8A-4147-A177-3AD203B41FA5}">
                      <a16:colId xmlns:a16="http://schemas.microsoft.com/office/drawing/2014/main" val="3969732111"/>
                    </a:ext>
                  </a:extLst>
                </a:gridCol>
                <a:gridCol w="982493">
                  <a:extLst>
                    <a:ext uri="{9D8B030D-6E8A-4147-A177-3AD203B41FA5}">
                      <a16:colId xmlns:a16="http://schemas.microsoft.com/office/drawing/2014/main" val="269863520"/>
                    </a:ext>
                  </a:extLst>
                </a:gridCol>
                <a:gridCol w="1138136">
                  <a:extLst>
                    <a:ext uri="{9D8B030D-6E8A-4147-A177-3AD203B41FA5}">
                      <a16:colId xmlns:a16="http://schemas.microsoft.com/office/drawing/2014/main" val="1426940535"/>
                    </a:ext>
                  </a:extLst>
                </a:gridCol>
              </a:tblGrid>
              <a:tr h="269726">
                <a:tc>
                  <a:txBody>
                    <a:bodyPr/>
                    <a:lstStyle/>
                    <a:p>
                      <a:pPr algn="l" fontAlgn="t"/>
                      <a:endParaRPr lang="en-CH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endParaRPr lang="fr-FR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2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Australia</a:t>
                      </a:r>
                      <a:endParaRPr lang="fr-FR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2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Brazil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2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China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2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Croatia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2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Greece</a:t>
                      </a:r>
                      <a:endParaRPr lang="fr-FR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2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Lebanon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2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Mexico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2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Saudi Arabia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2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South Africa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2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South Korea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Switzerland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Turkey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543223567"/>
                  </a:ext>
                </a:extLst>
              </a:tr>
              <a:tr h="269726">
                <a:tc>
                  <a:txBody>
                    <a:bodyPr/>
                    <a:lstStyle/>
                    <a:p>
                      <a:pPr algn="l" fontAlgn="b"/>
                      <a:endParaRPr lang="en-CH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HRV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LBN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MEX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ZAF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CHE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TUR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45869467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Stage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vert="vert27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MATURE; National Policy; Broad uptake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INITIATION; Scattered individual leadership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ADVANCED; National Drive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INITIATION; Specialist society drive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INITIATION; National drive through BB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INITIATION;  individual initiatives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INITIATION;  national project and coordinator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INITIATION; in some hospitals / institutions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INITIATION; individual initiatives.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ADVANCED;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implementa-tion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project; strong PBM society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INITIATION / ADVANCED; in some hospitals / institutions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ADVANCED;</a:t>
                      </a: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Broad awareness through cross- specialty implementation project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624560183"/>
                  </a:ext>
                </a:extLst>
              </a:tr>
              <a:tr h="944880"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Approach 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vert="vert27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Top Down</a:t>
                      </a:r>
                    </a:p>
                  </a:txBody>
                  <a:tcPr marL="45720" marR="45720" vert="vert27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NBA; States</a:t>
                      </a: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Legal framework, standards &amp; guidance</a:t>
                      </a: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Quality certification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N.A.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National Health Commission, PBM as part of blood supply &amp; demand strategy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MoH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informed</a:t>
                      </a: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Some coordination by specialist society (network)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National BB (with </a:t>
                      </a:r>
                      <a:r>
                        <a:rPr lang="en-US" sz="1200" dirty="0" err="1">
                          <a:effectLst/>
                          <a:latin typeface="+mn-lt"/>
                        </a:rPr>
                        <a:t>MoH</a:t>
                      </a:r>
                      <a:r>
                        <a:rPr lang="en-US" sz="1200" dirty="0">
                          <a:effectLst/>
                          <a:latin typeface="+mn-lt"/>
                        </a:rPr>
                        <a:t>) and in cooperation with hospital managers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Original political drive suspended due to political situation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National project with Quality certification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National interest group, but not much coordination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N.A.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National drive:  collaboration program for pilots, data collection, and setting standards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Limited due to strong federal healthcare policy structure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EU Project for PBM implement-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tation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906297729"/>
                  </a:ext>
                </a:extLst>
              </a:tr>
              <a:tr h="944880">
                <a:tc vMerge="1"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Bottom up</a:t>
                      </a:r>
                    </a:p>
                  </a:txBody>
                  <a:tcPr marL="45720" marR="45720" vert="vert27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Initially driven by individual leadership and multi-disciplinary teams in hospitals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Individual Leadership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Clinical champions in leading pilot  hospitals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Clinical/ de-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partmental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champions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Individual initiatives in some hospitals / institutions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Individual initiatives in some hospitals / institutions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Coordinated bottom up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Introduced in some hospitals / institutions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Individual initiatives</a:t>
                      </a: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Individual initiatives in single hospitals since 10 years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Strong in a few leading hospitals based on individual leadership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Leading institutions, broad awareness through specialist societies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350463261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C39F7B2-06B1-4E90-83AC-538B90D722EF}"/>
              </a:ext>
            </a:extLst>
          </p:cNvPr>
          <p:cNvSpPr txBox="1"/>
          <p:nvPr/>
        </p:nvSpPr>
        <p:spPr>
          <a:xfrm>
            <a:off x="609843" y="5454988"/>
            <a:ext cx="1141354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en-US" sz="1400" i="1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Table 2: </a:t>
            </a:r>
            <a:r>
              <a:rPr lang="en-US" sz="900" i="0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1400" i="1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Summary of interview responses to the questions relating to the current status and approach to implementing Patient Blood Management on the national or local level. ‘Mature’ describes a high level of implementation; ‘Advanced’ denotes a strategic, coordinated approach towards general implementation; ‘Initiation’ describes the occurrence of few individual initiatives with low level of coordination. Abbreviations: BB = Blood Bank; EU = European Union; </a:t>
            </a:r>
            <a:r>
              <a:rPr lang="en-US" sz="1400" i="1" dirty="0" err="1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MoH</a:t>
            </a:r>
            <a:r>
              <a:rPr lang="en-US" sz="1400" i="1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Ministry of Health; N.A. = Not available; NBA = National Blood Authority; PBM = Patient Blood Management</a:t>
            </a:r>
          </a:p>
        </p:txBody>
      </p:sp>
    </p:spTree>
    <p:extLst>
      <p:ext uri="{BB962C8B-B14F-4D97-AF65-F5344CB8AC3E}">
        <p14:creationId xmlns:p14="http://schemas.microsoft.com/office/powerpoint/2010/main" val="20972893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2386</TotalTime>
  <Words>388</Words>
  <Application>Microsoft Office PowerPoint</Application>
  <PresentationFormat>Custom</PresentationFormat>
  <Paragraphs>69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Anke-Peggy Holtorf</dc:creator>
  <cp:lastModifiedBy>Anke Holtorf</cp:lastModifiedBy>
  <cp:revision>24</cp:revision>
  <dcterms:created xsi:type="dcterms:W3CDTF">2020-03-01T12:48:06Z</dcterms:created>
  <dcterms:modified xsi:type="dcterms:W3CDTF">2020-09-14T13:07:00Z</dcterms:modified>
</cp:coreProperties>
</file>