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135001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E75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7513" y="1122363"/>
            <a:ext cx="1012507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513" y="3602038"/>
            <a:ext cx="1012507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97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2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101" y="1709739"/>
            <a:ext cx="1164383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101" y="4589464"/>
            <a:ext cx="1164383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6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8132" y="1825625"/>
            <a:ext cx="5737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425" y="1825625"/>
            <a:ext cx="5737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0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0" y="365126"/>
            <a:ext cx="1164383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9891" y="1681163"/>
            <a:ext cx="57111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891" y="2505075"/>
            <a:ext cx="571117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34426" y="1681163"/>
            <a:ext cx="573930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34426" y="2505075"/>
            <a:ext cx="573930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3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0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1" y="457200"/>
            <a:ext cx="435413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301" y="987426"/>
            <a:ext cx="6834426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891" y="2057400"/>
            <a:ext cx="43541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8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1" y="457200"/>
            <a:ext cx="435413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39301" y="987426"/>
            <a:ext cx="6834426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891" y="2057400"/>
            <a:ext cx="43541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5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1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61009" y="365125"/>
            <a:ext cx="2910959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8132" y="365125"/>
            <a:ext cx="856412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67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8132" y="365126"/>
            <a:ext cx="116438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8132" y="1825625"/>
            <a:ext cx="116438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8132" y="6356351"/>
            <a:ext cx="30375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1DCF7-451E-48AF-B83A-58D90F8229D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71908" y="6356351"/>
            <a:ext cx="45562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34445" y="6356351"/>
            <a:ext cx="30375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192AF-359A-4CE3-B5D9-0FECF19B8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7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19B0FA-F627-4BBA-855E-5B495A2D5124}"/>
              </a:ext>
            </a:extLst>
          </p:cNvPr>
          <p:cNvSpPr/>
          <p:nvPr/>
        </p:nvSpPr>
        <p:spPr>
          <a:xfrm>
            <a:off x="382590" y="3733871"/>
            <a:ext cx="123809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8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 3: Rating of Barriers for Implementation by perceived severity of the barrier. The rating was between 0 (is no barrier) and 4 (high barrier). The barriers were sorted by the average rating (top to bottom decreasing). (N = 35) Color coding: red for average country values of 3 or higher, white for values between 2.01 and 2.99, and green for values of 2 or lower.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7EA2D82-DA4D-4F18-9D38-AC6C8473B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415554"/>
              </p:ext>
            </p:extLst>
          </p:nvPr>
        </p:nvGraphicFramePr>
        <p:xfrm>
          <a:off x="382590" y="967338"/>
          <a:ext cx="12546010" cy="2563260"/>
        </p:xfrm>
        <a:graphic>
          <a:graphicData uri="http://schemas.openxmlformats.org/drawingml/2006/table">
            <a:tbl>
              <a:tblPr/>
              <a:tblGrid>
                <a:gridCol w="2244054">
                  <a:extLst>
                    <a:ext uri="{9D8B030D-6E8A-4147-A177-3AD203B41FA5}">
                      <a16:colId xmlns:a16="http://schemas.microsoft.com/office/drawing/2014/main" val="1208241894"/>
                    </a:ext>
                  </a:extLst>
                </a:gridCol>
                <a:gridCol w="705184">
                  <a:extLst>
                    <a:ext uri="{9D8B030D-6E8A-4147-A177-3AD203B41FA5}">
                      <a16:colId xmlns:a16="http://schemas.microsoft.com/office/drawing/2014/main" val="4228024179"/>
                    </a:ext>
                  </a:extLst>
                </a:gridCol>
                <a:gridCol w="705184">
                  <a:extLst>
                    <a:ext uri="{9D8B030D-6E8A-4147-A177-3AD203B41FA5}">
                      <a16:colId xmlns:a16="http://schemas.microsoft.com/office/drawing/2014/main" val="3077218282"/>
                    </a:ext>
                  </a:extLst>
                </a:gridCol>
                <a:gridCol w="705184">
                  <a:extLst>
                    <a:ext uri="{9D8B030D-6E8A-4147-A177-3AD203B41FA5}">
                      <a16:colId xmlns:a16="http://schemas.microsoft.com/office/drawing/2014/main" val="1658039179"/>
                    </a:ext>
                  </a:extLst>
                </a:gridCol>
                <a:gridCol w="705184">
                  <a:extLst>
                    <a:ext uri="{9D8B030D-6E8A-4147-A177-3AD203B41FA5}">
                      <a16:colId xmlns:a16="http://schemas.microsoft.com/office/drawing/2014/main" val="548278703"/>
                    </a:ext>
                  </a:extLst>
                </a:gridCol>
                <a:gridCol w="705184">
                  <a:extLst>
                    <a:ext uri="{9D8B030D-6E8A-4147-A177-3AD203B41FA5}">
                      <a16:colId xmlns:a16="http://schemas.microsoft.com/office/drawing/2014/main" val="3974046663"/>
                    </a:ext>
                  </a:extLst>
                </a:gridCol>
                <a:gridCol w="705184">
                  <a:extLst>
                    <a:ext uri="{9D8B030D-6E8A-4147-A177-3AD203B41FA5}">
                      <a16:colId xmlns:a16="http://schemas.microsoft.com/office/drawing/2014/main" val="1732961251"/>
                    </a:ext>
                  </a:extLst>
                </a:gridCol>
                <a:gridCol w="705184">
                  <a:extLst>
                    <a:ext uri="{9D8B030D-6E8A-4147-A177-3AD203B41FA5}">
                      <a16:colId xmlns:a16="http://schemas.microsoft.com/office/drawing/2014/main" val="570642331"/>
                    </a:ext>
                  </a:extLst>
                </a:gridCol>
                <a:gridCol w="814880">
                  <a:extLst>
                    <a:ext uri="{9D8B030D-6E8A-4147-A177-3AD203B41FA5}">
                      <a16:colId xmlns:a16="http://schemas.microsoft.com/office/drawing/2014/main" val="2759965529"/>
                    </a:ext>
                  </a:extLst>
                </a:gridCol>
                <a:gridCol w="705184">
                  <a:extLst>
                    <a:ext uri="{9D8B030D-6E8A-4147-A177-3AD203B41FA5}">
                      <a16:colId xmlns:a16="http://schemas.microsoft.com/office/drawing/2014/main" val="470798496"/>
                    </a:ext>
                  </a:extLst>
                </a:gridCol>
                <a:gridCol w="705184">
                  <a:extLst>
                    <a:ext uri="{9D8B030D-6E8A-4147-A177-3AD203B41FA5}">
                      <a16:colId xmlns:a16="http://schemas.microsoft.com/office/drawing/2014/main" val="278137915"/>
                    </a:ext>
                  </a:extLst>
                </a:gridCol>
                <a:gridCol w="940246">
                  <a:extLst>
                    <a:ext uri="{9D8B030D-6E8A-4147-A177-3AD203B41FA5}">
                      <a16:colId xmlns:a16="http://schemas.microsoft.com/office/drawing/2014/main" val="767223100"/>
                    </a:ext>
                  </a:extLst>
                </a:gridCol>
                <a:gridCol w="705184">
                  <a:extLst>
                    <a:ext uri="{9D8B030D-6E8A-4147-A177-3AD203B41FA5}">
                      <a16:colId xmlns:a16="http://schemas.microsoft.com/office/drawing/2014/main" val="2511884238"/>
                    </a:ext>
                  </a:extLst>
                </a:gridCol>
                <a:gridCol w="893233">
                  <a:extLst>
                    <a:ext uri="{9D8B030D-6E8A-4147-A177-3AD203B41FA5}">
                      <a16:colId xmlns:a16="http://schemas.microsoft.com/office/drawing/2014/main" val="3677694574"/>
                    </a:ext>
                  </a:extLst>
                </a:gridCol>
                <a:gridCol w="601757">
                  <a:extLst>
                    <a:ext uri="{9D8B030D-6E8A-4147-A177-3AD203B41FA5}">
                      <a16:colId xmlns:a16="http://schemas.microsoft.com/office/drawing/2014/main" val="296374329"/>
                    </a:ext>
                  </a:extLst>
                </a:gridCol>
              </a:tblGrid>
              <a:tr h="2563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Barriers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Australia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Brazil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China, PR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Croatia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Greece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Lebanon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Mexico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Saudi Arabia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Sth Africa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Sth Korea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Switzerland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Turkey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STDev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50767"/>
                  </a:ext>
                </a:extLst>
              </a:tr>
              <a:tr h="2563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 of work practice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0.74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819456"/>
                  </a:ext>
                </a:extLst>
              </a:tr>
              <a:tr h="2563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Collaboration / communication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9417067"/>
                  </a:ext>
                </a:extLst>
              </a:tr>
              <a:tr h="2563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/ limited PBM experience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29540"/>
                  </a:ext>
                </a:extLst>
              </a:tr>
              <a:tr h="2563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Process / Feasibility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937615"/>
                  </a:ext>
                </a:extLst>
              </a:tr>
              <a:tr h="2563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Strong belief in transfusion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1.06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585735"/>
                  </a:ext>
                </a:extLst>
              </a:tr>
              <a:tr h="2563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staholders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0.0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741655"/>
                  </a:ext>
                </a:extLst>
              </a:tr>
              <a:tr h="2563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183087"/>
                  </a:ext>
                </a:extLst>
              </a:tr>
              <a:tr h="2563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Sustainability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0.0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7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89121"/>
                  </a:ext>
                </a:extLst>
              </a:tr>
              <a:tr h="2563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‘Competition’ w. other interventions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8750" marR="8750" marT="87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0.0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0.64</a:t>
                      </a:r>
                    </a:p>
                  </a:txBody>
                  <a:tcPr marL="8750" marR="8750" marT="87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6911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149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2387</TotalTime>
  <Words>257</Words>
  <Application>Microsoft Office PowerPoint</Application>
  <PresentationFormat>Custom</PresentationFormat>
  <Paragraphs>151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Anke-Peggy Holtorf</dc:creator>
  <cp:lastModifiedBy>Anke Holtorf</cp:lastModifiedBy>
  <cp:revision>26</cp:revision>
  <dcterms:created xsi:type="dcterms:W3CDTF">2020-03-01T12:48:06Z</dcterms:created>
  <dcterms:modified xsi:type="dcterms:W3CDTF">2020-09-14T13:07:12Z</dcterms:modified>
</cp:coreProperties>
</file>