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4" r:id="rId2"/>
    <p:sldId id="265" r:id="rId3"/>
    <p:sldId id="266" r:id="rId4"/>
    <p:sldId id="267" r:id="rId5"/>
    <p:sldId id="268" r:id="rId6"/>
    <p:sldId id="258" r:id="rId7"/>
    <p:sldId id="269" r:id="rId8"/>
    <p:sldId id="257" r:id="rId9"/>
    <p:sldId id="270" r:id="rId10"/>
    <p:sldId id="259" r:id="rId11"/>
    <p:sldId id="262" r:id="rId12"/>
    <p:sldId id="263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741"/>
  </p:normalViewPr>
  <p:slideViewPr>
    <p:cSldViewPr snapToGrid="0">
      <p:cViewPr varScale="1">
        <p:scale>
          <a:sx n="75" d="100"/>
          <a:sy n="75" d="100"/>
        </p:scale>
        <p:origin x="7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98920-7EEC-1547-98D0-F6CBF79E800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E2E61-C1B6-F34A-B51B-9FBF7238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3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Decide what bands are being quantified.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F6F5F-3860-4C58-A166-CD8BB2405280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587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DF59E-08F5-07BE-D0FF-AC75C99BF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17056-D1FA-5DBE-74DB-6FAC7836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47552-4CC7-E9E8-9818-4AFE32752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162D-A4D1-464C-B3DB-A58662B6644E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9A7F-4F3D-E141-E12C-B20E5712C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1F4B0-3EDA-EB65-3B8A-D575A023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6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4E11-3743-F836-1F76-C0CC3C334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E726B7-6568-FBF1-C74E-7F6364B80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19B91-0068-0896-7FC0-D0E8ECC21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17AD-3D40-4DF7-B4BE-86245DA094DC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04F38-BCB5-C836-9063-CDB8DDC4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89482-FEE8-22C1-AF98-965D8690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75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8EEBC8-D297-722D-1858-D8F4343E15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A63637-4557-7549-3F02-D001D01CD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9F539-E91C-4792-6226-B5E1B789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8B56-DDD4-4ABE-961E-457BCBD3E2CC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39B8F-9F96-E13E-977E-FCBF97F9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819AD-46DB-B3BF-8FEA-B647FF761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4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4CEA4-AA5D-8E77-4932-BB9B4417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307C-8B86-87D5-B161-7D5A8D10A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896C9-0419-5B58-4E58-2243C776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C300-4FA2-4409-AEBE-13670F2E9C8A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7100-EA8B-A1CC-0481-A40C108F0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24E7-6725-18D1-1D0E-7C5C1096B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6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808E1-1D26-F649-B0B2-354BA24C8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58925-B513-6437-8A34-BFFF15206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EEB40-7B43-FC44-1A6C-ED9CE7C2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B687B-1269-4BEF-B6EF-DFB2F29F7C21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8B2C-EAC9-9E7D-E646-8ACF51F3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399D7-920F-951D-CAF3-76EB82A17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02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FADC2-C48E-43E2-A7BE-979AF608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4403F-0208-76A9-307A-CF833E99A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55F1B-1C4E-FBF4-1FFF-1348D681C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5BA3A-F699-4C35-A271-59408137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A4C17-C940-4B1D-8695-1CDBECFCECC3}" type="datetime1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F70B-4143-EC93-CACD-25760D2B0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9C299-6EC9-E14A-F392-1B1B82E77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7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E0699-E34C-D574-BCB5-4F906E98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391FE-5FE1-762D-697E-19EAA7C4B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78AA6-AB90-B039-18A7-F201775F8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ECA12-D6BF-98DD-BDFB-8E1C13939E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993C0-B017-D401-68E6-1164D970C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F759D-06CC-CB3C-E0BF-A63B9B588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1C86B-4CFB-498A-AA88-EBBBFB281C96}" type="datetime1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99BB0D-093F-03E4-ADB4-3047FC17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D9A9D-5FB1-CDA1-6AFF-04437FC3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6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9741B-1DFD-E6A4-8613-26157918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A40AA2-87B5-5D2C-6B63-BB7FC2F5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C4C3-D485-4E5C-90AD-8EAA3A4A7A16}" type="datetime1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60729-9A7D-B3E8-47F9-17518A8D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8E2F6-0687-0257-704E-129B650C4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7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071BF1-8EDF-E774-E8D5-40B89DFD7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9873-0267-4443-8D79-2F899ED6AA84}" type="datetime1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BFAB4-93C6-8FA7-9CD9-B97AF1A1C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E2F24-DEBB-CBFD-BEBD-ADF14E121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84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551BA-7F4F-0130-E92B-16585278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C10E7-2F49-EDAD-8751-2B96C205D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D7BC-4135-E914-E01B-25346EF82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B2219-6AA4-0082-1E40-B288E7695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3989A-E3F1-4437-8095-AC799B54D749}" type="datetime1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66662-3A40-0770-635D-BF655F3D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B234E-19D5-9CBB-8AD4-CD34E369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4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0744F-C2F8-124D-CBD7-22C6BDD9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4304-E076-F164-BCEB-9C2873EB47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EC658-BCF0-C2FB-D8CE-A38AD76EC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CF7F90-CABA-953A-9355-9E2BDA70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0BD5-3740-4198-8FDB-A1857619BB77}" type="datetime1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3289E-8B46-6692-FB0F-49D422D5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66B31-AD9D-E1C3-E437-FD14E7E5A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43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CF0D31-E199-1E95-F25F-28371FB14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EBDD8-CD80-5DD4-84BA-788EFAEA9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CD3A8-B9C9-7CAF-D2A0-944BC2F449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41672-F1EF-4FCF-BBD7-3DCE5F5788E3}" type="datetime1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8D192-6E5D-B554-9301-040C028F9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9A330-B1B8-EA3C-BDC9-2D57678C0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6CE27-DCE3-AE47-9CBF-0425DCC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1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74713-B808-432D-A1A2-9676AF5DF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E3424-8402-4D95-9BF8-A98360F25773}"/>
              </a:ext>
            </a:extLst>
          </p:cNvPr>
          <p:cNvSpPr txBox="1"/>
          <p:nvPr/>
        </p:nvSpPr>
        <p:spPr>
          <a:xfrm>
            <a:off x="309601" y="230094"/>
            <a:ext cx="661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Panel 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represents western blot analysis shown in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Figure  2A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5A8DB-9BF8-4836-A60B-C77582DD5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02" b="7719"/>
          <a:stretch/>
        </p:blipFill>
        <p:spPr>
          <a:xfrm>
            <a:off x="3767585" y="2053602"/>
            <a:ext cx="4160091" cy="2465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3752AE-EA49-4162-A2EF-41BDB78599A7}"/>
              </a:ext>
            </a:extLst>
          </p:cNvPr>
          <p:cNvSpPr txBox="1"/>
          <p:nvPr/>
        </p:nvSpPr>
        <p:spPr>
          <a:xfrm>
            <a:off x="3767585" y="1109207"/>
            <a:ext cx="2182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TMZ-NR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5FD4CA-AA26-409D-AD4E-11F23C094FC4}"/>
              </a:ext>
            </a:extLst>
          </p:cNvPr>
          <p:cNvSpPr txBox="1"/>
          <p:nvPr/>
        </p:nvSpPr>
        <p:spPr>
          <a:xfrm>
            <a:off x="5829511" y="1100273"/>
            <a:ext cx="2182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7A676-B3EB-475B-97D6-AC882A05216D}"/>
              </a:ext>
            </a:extLst>
          </p:cNvPr>
          <p:cNvSpPr txBox="1"/>
          <p:nvPr/>
        </p:nvSpPr>
        <p:spPr>
          <a:xfrm rot="16200000">
            <a:off x="3821056" y="1557475"/>
            <a:ext cx="621669" cy="30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24h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A5221F-F19C-4602-A070-CFF399BAE60D}"/>
              </a:ext>
            </a:extLst>
          </p:cNvPr>
          <p:cNvSpPr txBox="1"/>
          <p:nvPr/>
        </p:nvSpPr>
        <p:spPr>
          <a:xfrm rot="16200000">
            <a:off x="4524053" y="1569764"/>
            <a:ext cx="62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48h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17BA4-1CF7-48AC-AAC0-7745E925EDA4}"/>
              </a:ext>
            </a:extLst>
          </p:cNvPr>
          <p:cNvSpPr txBox="1"/>
          <p:nvPr/>
        </p:nvSpPr>
        <p:spPr>
          <a:xfrm rot="16200000">
            <a:off x="5227050" y="1569763"/>
            <a:ext cx="62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72h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9DC0E-FA53-407F-B2EF-ED630DE656D2}"/>
              </a:ext>
            </a:extLst>
          </p:cNvPr>
          <p:cNvSpPr txBox="1"/>
          <p:nvPr/>
        </p:nvSpPr>
        <p:spPr>
          <a:xfrm rot="16200000">
            <a:off x="5882982" y="1557474"/>
            <a:ext cx="621669" cy="30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24h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6B1AB5-E4CD-4A45-B715-92BE8700B074}"/>
              </a:ext>
            </a:extLst>
          </p:cNvPr>
          <p:cNvSpPr txBox="1"/>
          <p:nvPr/>
        </p:nvSpPr>
        <p:spPr>
          <a:xfrm rot="16200000">
            <a:off x="6468289" y="1560905"/>
            <a:ext cx="62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48h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7CA1EC-C055-43CF-B222-6E0E08D6E8A5}"/>
              </a:ext>
            </a:extLst>
          </p:cNvPr>
          <p:cNvSpPr txBox="1"/>
          <p:nvPr/>
        </p:nvSpPr>
        <p:spPr>
          <a:xfrm rot="16200000">
            <a:off x="7164403" y="1552128"/>
            <a:ext cx="62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72h</a:t>
            </a:r>
          </a:p>
        </p:txBody>
      </p:sp>
      <p:sp>
        <p:nvSpPr>
          <p:cNvPr id="16" name="Text Box 1346563368">
            <a:extLst>
              <a:ext uri="{FF2B5EF4-FFF2-40B4-BE49-F238E27FC236}">
                <a16:creationId xmlns:a16="http://schemas.microsoft.com/office/drawing/2014/main" id="{C671B938-1CA9-4625-B6CD-446C64588393}"/>
              </a:ext>
            </a:extLst>
          </p:cNvPr>
          <p:cNvSpPr txBox="1"/>
          <p:nvPr/>
        </p:nvSpPr>
        <p:spPr>
          <a:xfrm>
            <a:off x="2144641" y="2180781"/>
            <a:ext cx="1703194" cy="2341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 (16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346563369">
            <a:extLst>
              <a:ext uri="{FF2B5EF4-FFF2-40B4-BE49-F238E27FC236}">
                <a16:creationId xmlns:a16="http://schemas.microsoft.com/office/drawing/2014/main" id="{0A678E75-B98C-4FF7-99A9-E224F07133F8}"/>
              </a:ext>
            </a:extLst>
          </p:cNvPr>
          <p:cNvSpPr txBox="1"/>
          <p:nvPr/>
        </p:nvSpPr>
        <p:spPr>
          <a:xfrm>
            <a:off x="2144641" y="2670058"/>
            <a:ext cx="1509833" cy="308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LC3B-II (18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346563370">
            <a:extLst>
              <a:ext uri="{FF2B5EF4-FFF2-40B4-BE49-F238E27FC236}">
                <a16:creationId xmlns:a16="http://schemas.microsoft.com/office/drawing/2014/main" id="{2F534756-389F-4DBA-80D1-EF043E8FEBFC}"/>
              </a:ext>
            </a:extLst>
          </p:cNvPr>
          <p:cNvSpPr txBox="1"/>
          <p:nvPr/>
        </p:nvSpPr>
        <p:spPr>
          <a:xfrm>
            <a:off x="2064391" y="3405406"/>
            <a:ext cx="1703194" cy="23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SQSTM1 (62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346563371">
            <a:extLst>
              <a:ext uri="{FF2B5EF4-FFF2-40B4-BE49-F238E27FC236}">
                <a16:creationId xmlns:a16="http://schemas.microsoft.com/office/drawing/2014/main" id="{63AE0A91-4721-47E0-BFE0-24CB16001472}"/>
              </a:ext>
            </a:extLst>
          </p:cNvPr>
          <p:cNvSpPr txBox="1"/>
          <p:nvPr/>
        </p:nvSpPr>
        <p:spPr>
          <a:xfrm>
            <a:off x="2338002" y="3996297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Ponceau S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3B9C5E-81F2-4EA1-AFF2-D96A171EED35}"/>
              </a:ext>
            </a:extLst>
          </p:cNvPr>
          <p:cNvSpPr txBox="1">
            <a:spLocks/>
          </p:cNvSpPr>
          <p:nvPr/>
        </p:nvSpPr>
        <p:spPr>
          <a:xfrm>
            <a:off x="641905" y="915607"/>
            <a:ext cx="1000836" cy="369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000" b="1" dirty="0"/>
              <a:t> (n=1) </a:t>
            </a:r>
          </a:p>
        </p:txBody>
      </p:sp>
    </p:spTree>
    <p:extLst>
      <p:ext uri="{BB962C8B-B14F-4D97-AF65-F5344CB8AC3E}">
        <p14:creationId xmlns:p14="http://schemas.microsoft.com/office/powerpoint/2010/main" val="990470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FBC8D-6F18-4F46-B7C7-DDD89AED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61F5D9-5160-4C95-B511-CCA8460267F7}"/>
              </a:ext>
            </a:extLst>
          </p:cNvPr>
          <p:cNvSpPr txBox="1"/>
          <p:nvPr/>
        </p:nvSpPr>
        <p:spPr>
          <a:xfrm>
            <a:off x="309601" y="230094"/>
            <a:ext cx="661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Panel D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represents western blot analysis shown in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Figure  3F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95B22-704A-4621-BB2E-1ABE7A77C1AC}"/>
              </a:ext>
            </a:extLst>
          </p:cNvPr>
          <p:cNvSpPr txBox="1"/>
          <p:nvPr/>
        </p:nvSpPr>
        <p:spPr>
          <a:xfrm>
            <a:off x="3014539" y="917544"/>
            <a:ext cx="3363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TMZ-NR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A36EE3-BE92-4010-BAC4-972EF32BC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539" y="2533939"/>
            <a:ext cx="6019800" cy="2124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FA68FB-C426-400A-859C-EA48745B44FE}"/>
              </a:ext>
            </a:extLst>
          </p:cNvPr>
          <p:cNvSpPr txBox="1"/>
          <p:nvPr/>
        </p:nvSpPr>
        <p:spPr>
          <a:xfrm>
            <a:off x="6189013" y="917378"/>
            <a:ext cx="3169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TMZ-R</a:t>
            </a:r>
          </a:p>
        </p:txBody>
      </p:sp>
      <p:sp>
        <p:nvSpPr>
          <p:cNvPr id="12" name="Text Box 1346563372">
            <a:extLst>
              <a:ext uri="{FF2B5EF4-FFF2-40B4-BE49-F238E27FC236}">
                <a16:creationId xmlns:a16="http://schemas.microsoft.com/office/drawing/2014/main" id="{EDA6B1E1-4869-4210-8218-6312BE873AB2}"/>
              </a:ext>
            </a:extLst>
          </p:cNvPr>
          <p:cNvSpPr txBox="1"/>
          <p:nvPr/>
        </p:nvSpPr>
        <p:spPr>
          <a:xfrm>
            <a:off x="1456993" y="1651104"/>
            <a:ext cx="1280160" cy="36933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Baf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15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nM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346563370">
            <a:extLst>
              <a:ext uri="{FF2B5EF4-FFF2-40B4-BE49-F238E27FC236}">
                <a16:creationId xmlns:a16="http://schemas.microsoft.com/office/drawing/2014/main" id="{42837396-A5A1-4DC3-B894-BC0F1283C225}"/>
              </a:ext>
            </a:extLst>
          </p:cNvPr>
          <p:cNvSpPr txBox="1"/>
          <p:nvPr/>
        </p:nvSpPr>
        <p:spPr>
          <a:xfrm>
            <a:off x="1253427" y="2659315"/>
            <a:ext cx="1703194" cy="23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SQSTM1 (62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46563368">
            <a:extLst>
              <a:ext uri="{FF2B5EF4-FFF2-40B4-BE49-F238E27FC236}">
                <a16:creationId xmlns:a16="http://schemas.microsoft.com/office/drawing/2014/main" id="{E8364140-111D-4B78-9983-77F29E44A24E}"/>
              </a:ext>
            </a:extLst>
          </p:cNvPr>
          <p:cNvSpPr txBox="1"/>
          <p:nvPr/>
        </p:nvSpPr>
        <p:spPr>
          <a:xfrm>
            <a:off x="1368264" y="3172819"/>
            <a:ext cx="1703194" cy="2341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 (16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346563369">
            <a:extLst>
              <a:ext uri="{FF2B5EF4-FFF2-40B4-BE49-F238E27FC236}">
                <a16:creationId xmlns:a16="http://schemas.microsoft.com/office/drawing/2014/main" id="{C1CCD491-16F7-4F79-A30D-2D9A17AFD8B0}"/>
              </a:ext>
            </a:extLst>
          </p:cNvPr>
          <p:cNvSpPr txBox="1"/>
          <p:nvPr/>
        </p:nvSpPr>
        <p:spPr>
          <a:xfrm>
            <a:off x="1350108" y="3724353"/>
            <a:ext cx="1509833" cy="308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LC3B-II (18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346563371">
            <a:extLst>
              <a:ext uri="{FF2B5EF4-FFF2-40B4-BE49-F238E27FC236}">
                <a16:creationId xmlns:a16="http://schemas.microsoft.com/office/drawing/2014/main" id="{9FA12F60-C2EE-43B0-B73A-19B18B5A1360}"/>
              </a:ext>
            </a:extLst>
          </p:cNvPr>
          <p:cNvSpPr txBox="1"/>
          <p:nvPr/>
        </p:nvSpPr>
        <p:spPr>
          <a:xfrm>
            <a:off x="1579781" y="4303449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Ponceau S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346563372">
            <a:extLst>
              <a:ext uri="{FF2B5EF4-FFF2-40B4-BE49-F238E27FC236}">
                <a16:creationId xmlns:a16="http://schemas.microsoft.com/office/drawing/2014/main" id="{83625806-0053-4ED5-AFDC-282169CBF59E}"/>
              </a:ext>
            </a:extLst>
          </p:cNvPr>
          <p:cNvSpPr txBox="1"/>
          <p:nvPr/>
        </p:nvSpPr>
        <p:spPr>
          <a:xfrm>
            <a:off x="1579781" y="2084043"/>
            <a:ext cx="1280160" cy="36933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BCL2L13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A61A4787-D22D-40C5-85F4-F0DA29A8375A}"/>
              </a:ext>
            </a:extLst>
          </p:cNvPr>
          <p:cNvSpPr txBox="1"/>
          <p:nvPr/>
        </p:nvSpPr>
        <p:spPr>
          <a:xfrm>
            <a:off x="2768246" y="1331136"/>
            <a:ext cx="1098206" cy="6724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E2FB577B-ABC6-4AEE-AE7E-A699A759A313}"/>
              </a:ext>
            </a:extLst>
          </p:cNvPr>
          <p:cNvSpPr txBox="1"/>
          <p:nvPr/>
        </p:nvSpPr>
        <p:spPr>
          <a:xfrm>
            <a:off x="3615177" y="1337385"/>
            <a:ext cx="1098206" cy="6724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1346563375">
            <a:extLst>
              <a:ext uri="{FF2B5EF4-FFF2-40B4-BE49-F238E27FC236}">
                <a16:creationId xmlns:a16="http://schemas.microsoft.com/office/drawing/2014/main" id="{351F4F63-C78F-4FD0-B55B-A73E76B084CE}"/>
              </a:ext>
            </a:extLst>
          </p:cNvPr>
          <p:cNvSpPr txBox="1"/>
          <p:nvPr/>
        </p:nvSpPr>
        <p:spPr>
          <a:xfrm>
            <a:off x="4713383" y="1521001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1346563375">
            <a:extLst>
              <a:ext uri="{FF2B5EF4-FFF2-40B4-BE49-F238E27FC236}">
                <a16:creationId xmlns:a16="http://schemas.microsoft.com/office/drawing/2014/main" id="{19068981-A20B-4B27-8D45-DDB2B6F473A6}"/>
              </a:ext>
            </a:extLst>
          </p:cNvPr>
          <p:cNvSpPr txBox="1"/>
          <p:nvPr/>
        </p:nvSpPr>
        <p:spPr>
          <a:xfrm>
            <a:off x="5509301" y="1514488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B7084F7F-3FA5-40B5-A178-097FDCBAEA38}"/>
              </a:ext>
            </a:extLst>
          </p:cNvPr>
          <p:cNvSpPr txBox="1"/>
          <p:nvPr/>
        </p:nvSpPr>
        <p:spPr>
          <a:xfrm>
            <a:off x="5828837" y="1280687"/>
            <a:ext cx="1098206" cy="6724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DD908784-E8EE-49A4-A028-9A0DD9EF5BF2}"/>
              </a:ext>
            </a:extLst>
          </p:cNvPr>
          <p:cNvSpPr txBox="1"/>
          <p:nvPr/>
        </p:nvSpPr>
        <p:spPr>
          <a:xfrm>
            <a:off x="6537125" y="1280687"/>
            <a:ext cx="1098206" cy="6724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346563375">
            <a:extLst>
              <a:ext uri="{FF2B5EF4-FFF2-40B4-BE49-F238E27FC236}">
                <a16:creationId xmlns:a16="http://schemas.microsoft.com/office/drawing/2014/main" id="{AF57CB46-8732-4CF7-8045-267059E98001}"/>
              </a:ext>
            </a:extLst>
          </p:cNvPr>
          <p:cNvSpPr txBox="1"/>
          <p:nvPr/>
        </p:nvSpPr>
        <p:spPr>
          <a:xfrm>
            <a:off x="7710841" y="1460525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346563375">
            <a:extLst>
              <a:ext uri="{FF2B5EF4-FFF2-40B4-BE49-F238E27FC236}">
                <a16:creationId xmlns:a16="http://schemas.microsoft.com/office/drawing/2014/main" id="{CAD36982-CD2D-45EC-9D4A-11BEAA45D29A}"/>
              </a:ext>
            </a:extLst>
          </p:cNvPr>
          <p:cNvSpPr txBox="1"/>
          <p:nvPr/>
        </p:nvSpPr>
        <p:spPr>
          <a:xfrm>
            <a:off x="8444342" y="1463425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1346563371">
            <a:extLst>
              <a:ext uri="{FF2B5EF4-FFF2-40B4-BE49-F238E27FC236}">
                <a16:creationId xmlns:a16="http://schemas.microsoft.com/office/drawing/2014/main" id="{63FAAD5A-38F5-4F67-8118-F0F75E0406AF}"/>
              </a:ext>
            </a:extLst>
          </p:cNvPr>
          <p:cNvSpPr txBox="1"/>
          <p:nvPr/>
        </p:nvSpPr>
        <p:spPr>
          <a:xfrm>
            <a:off x="2991877" y="2035280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WT/WT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1346563371">
            <a:extLst>
              <a:ext uri="{FF2B5EF4-FFF2-40B4-BE49-F238E27FC236}">
                <a16:creationId xmlns:a16="http://schemas.microsoft.com/office/drawing/2014/main" id="{03B0F901-5822-4242-BBC6-85166C119F9A}"/>
              </a:ext>
            </a:extLst>
          </p:cNvPr>
          <p:cNvSpPr txBox="1"/>
          <p:nvPr/>
        </p:nvSpPr>
        <p:spPr>
          <a:xfrm>
            <a:off x="3755739" y="2041529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KD/KD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1346563371">
            <a:extLst>
              <a:ext uri="{FF2B5EF4-FFF2-40B4-BE49-F238E27FC236}">
                <a16:creationId xmlns:a16="http://schemas.microsoft.com/office/drawing/2014/main" id="{073BA489-19D6-408F-BAB1-698CD6101BDC}"/>
              </a:ext>
            </a:extLst>
          </p:cNvPr>
          <p:cNvSpPr txBox="1"/>
          <p:nvPr/>
        </p:nvSpPr>
        <p:spPr>
          <a:xfrm>
            <a:off x="4500446" y="2050927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WT/WT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1346563371">
            <a:extLst>
              <a:ext uri="{FF2B5EF4-FFF2-40B4-BE49-F238E27FC236}">
                <a16:creationId xmlns:a16="http://schemas.microsoft.com/office/drawing/2014/main" id="{4E8CBFEF-A169-4D4C-918F-CB3A255DEDF6}"/>
              </a:ext>
            </a:extLst>
          </p:cNvPr>
          <p:cNvSpPr txBox="1"/>
          <p:nvPr/>
        </p:nvSpPr>
        <p:spPr>
          <a:xfrm>
            <a:off x="5286172" y="2054515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KD/KD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1346563371">
            <a:extLst>
              <a:ext uri="{FF2B5EF4-FFF2-40B4-BE49-F238E27FC236}">
                <a16:creationId xmlns:a16="http://schemas.microsoft.com/office/drawing/2014/main" id="{A4DAC077-4499-4DC4-9FA4-308E9AF9FCCE}"/>
              </a:ext>
            </a:extLst>
          </p:cNvPr>
          <p:cNvSpPr txBox="1"/>
          <p:nvPr/>
        </p:nvSpPr>
        <p:spPr>
          <a:xfrm>
            <a:off x="6024439" y="2035279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WT/WT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346563371">
            <a:extLst>
              <a:ext uri="{FF2B5EF4-FFF2-40B4-BE49-F238E27FC236}">
                <a16:creationId xmlns:a16="http://schemas.microsoft.com/office/drawing/2014/main" id="{BA2BF486-732D-438F-972A-14E005787628}"/>
              </a:ext>
            </a:extLst>
          </p:cNvPr>
          <p:cNvSpPr txBox="1"/>
          <p:nvPr/>
        </p:nvSpPr>
        <p:spPr>
          <a:xfrm>
            <a:off x="6763931" y="2038495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KD/KD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1346563371">
            <a:extLst>
              <a:ext uri="{FF2B5EF4-FFF2-40B4-BE49-F238E27FC236}">
                <a16:creationId xmlns:a16="http://schemas.microsoft.com/office/drawing/2014/main" id="{10736AE5-D94F-49E4-90C8-B825CD1651E6}"/>
              </a:ext>
            </a:extLst>
          </p:cNvPr>
          <p:cNvSpPr txBox="1"/>
          <p:nvPr/>
        </p:nvSpPr>
        <p:spPr>
          <a:xfrm>
            <a:off x="7472810" y="2036887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WT/WT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1346563371">
            <a:extLst>
              <a:ext uri="{FF2B5EF4-FFF2-40B4-BE49-F238E27FC236}">
                <a16:creationId xmlns:a16="http://schemas.microsoft.com/office/drawing/2014/main" id="{B2FD0E7B-739E-4CB6-B5CB-09870F4DD3AB}"/>
              </a:ext>
            </a:extLst>
          </p:cNvPr>
          <p:cNvSpPr txBox="1"/>
          <p:nvPr/>
        </p:nvSpPr>
        <p:spPr>
          <a:xfrm>
            <a:off x="8272022" y="2035433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KD/KD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AA093A0-001F-43CC-B0CD-53C4496F6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46" y="732712"/>
            <a:ext cx="1000836" cy="369332"/>
          </a:xfrm>
        </p:spPr>
        <p:txBody>
          <a:bodyPr>
            <a:noAutofit/>
          </a:bodyPr>
          <a:lstStyle/>
          <a:p>
            <a:r>
              <a:rPr lang="en-CA" sz="3000" b="1" dirty="0"/>
              <a:t> (n=1) </a:t>
            </a:r>
          </a:p>
        </p:txBody>
      </p:sp>
    </p:spTree>
    <p:extLst>
      <p:ext uri="{BB962C8B-B14F-4D97-AF65-F5344CB8AC3E}">
        <p14:creationId xmlns:p14="http://schemas.microsoft.com/office/powerpoint/2010/main" val="148523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FBC8D-6F18-4F46-B7C7-DDD89AED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61F5D9-5160-4C95-B511-CCA8460267F7}"/>
              </a:ext>
            </a:extLst>
          </p:cNvPr>
          <p:cNvSpPr txBox="1"/>
          <p:nvPr/>
        </p:nvSpPr>
        <p:spPr>
          <a:xfrm>
            <a:off x="309601" y="230094"/>
            <a:ext cx="661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Panel D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represents western blot analysis shown in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Figure  3F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95B22-704A-4621-BB2E-1ABE7A77C1AC}"/>
              </a:ext>
            </a:extLst>
          </p:cNvPr>
          <p:cNvSpPr txBox="1"/>
          <p:nvPr/>
        </p:nvSpPr>
        <p:spPr>
          <a:xfrm>
            <a:off x="3014539" y="917544"/>
            <a:ext cx="3363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TMZ-NR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A68FB-C426-400A-859C-EA48745B44FE}"/>
              </a:ext>
            </a:extLst>
          </p:cNvPr>
          <p:cNvSpPr txBox="1"/>
          <p:nvPr/>
        </p:nvSpPr>
        <p:spPr>
          <a:xfrm>
            <a:off x="6189013" y="917378"/>
            <a:ext cx="3169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TMZ-R</a:t>
            </a:r>
          </a:p>
        </p:txBody>
      </p:sp>
      <p:sp>
        <p:nvSpPr>
          <p:cNvPr id="12" name="Text Box 1346563372">
            <a:extLst>
              <a:ext uri="{FF2B5EF4-FFF2-40B4-BE49-F238E27FC236}">
                <a16:creationId xmlns:a16="http://schemas.microsoft.com/office/drawing/2014/main" id="{EDA6B1E1-4869-4210-8218-6312BE873AB2}"/>
              </a:ext>
            </a:extLst>
          </p:cNvPr>
          <p:cNvSpPr txBox="1"/>
          <p:nvPr/>
        </p:nvSpPr>
        <p:spPr>
          <a:xfrm>
            <a:off x="1456993" y="1651104"/>
            <a:ext cx="1280160" cy="36933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Baf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15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nM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346563370">
            <a:extLst>
              <a:ext uri="{FF2B5EF4-FFF2-40B4-BE49-F238E27FC236}">
                <a16:creationId xmlns:a16="http://schemas.microsoft.com/office/drawing/2014/main" id="{42837396-A5A1-4DC3-B894-BC0F1283C225}"/>
              </a:ext>
            </a:extLst>
          </p:cNvPr>
          <p:cNvSpPr txBox="1"/>
          <p:nvPr/>
        </p:nvSpPr>
        <p:spPr>
          <a:xfrm>
            <a:off x="1253427" y="2627511"/>
            <a:ext cx="1703194" cy="23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SQSTM1 (62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46563368">
            <a:extLst>
              <a:ext uri="{FF2B5EF4-FFF2-40B4-BE49-F238E27FC236}">
                <a16:creationId xmlns:a16="http://schemas.microsoft.com/office/drawing/2014/main" id="{E8364140-111D-4B78-9983-77F29E44A24E}"/>
              </a:ext>
            </a:extLst>
          </p:cNvPr>
          <p:cNvSpPr txBox="1"/>
          <p:nvPr/>
        </p:nvSpPr>
        <p:spPr>
          <a:xfrm>
            <a:off x="1368264" y="3260280"/>
            <a:ext cx="1703194" cy="2341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 (16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346563369">
            <a:extLst>
              <a:ext uri="{FF2B5EF4-FFF2-40B4-BE49-F238E27FC236}">
                <a16:creationId xmlns:a16="http://schemas.microsoft.com/office/drawing/2014/main" id="{C1CCD491-16F7-4F79-A30D-2D9A17AFD8B0}"/>
              </a:ext>
            </a:extLst>
          </p:cNvPr>
          <p:cNvSpPr txBox="1"/>
          <p:nvPr/>
        </p:nvSpPr>
        <p:spPr>
          <a:xfrm>
            <a:off x="1350108" y="3644843"/>
            <a:ext cx="1509833" cy="308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LC3B-II (18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346563371">
            <a:extLst>
              <a:ext uri="{FF2B5EF4-FFF2-40B4-BE49-F238E27FC236}">
                <a16:creationId xmlns:a16="http://schemas.microsoft.com/office/drawing/2014/main" id="{9FA12F60-C2EE-43B0-B73A-19B18B5A1360}"/>
              </a:ext>
            </a:extLst>
          </p:cNvPr>
          <p:cNvSpPr txBox="1"/>
          <p:nvPr/>
        </p:nvSpPr>
        <p:spPr>
          <a:xfrm>
            <a:off x="1552412" y="4194174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Ponceau S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346563372">
            <a:extLst>
              <a:ext uri="{FF2B5EF4-FFF2-40B4-BE49-F238E27FC236}">
                <a16:creationId xmlns:a16="http://schemas.microsoft.com/office/drawing/2014/main" id="{83625806-0053-4ED5-AFDC-282169CBF59E}"/>
              </a:ext>
            </a:extLst>
          </p:cNvPr>
          <p:cNvSpPr txBox="1"/>
          <p:nvPr/>
        </p:nvSpPr>
        <p:spPr>
          <a:xfrm>
            <a:off x="1579781" y="2084043"/>
            <a:ext cx="1280160" cy="36933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BCL2L13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A61A4787-D22D-40C5-85F4-F0DA29A8375A}"/>
              </a:ext>
            </a:extLst>
          </p:cNvPr>
          <p:cNvSpPr txBox="1"/>
          <p:nvPr/>
        </p:nvSpPr>
        <p:spPr>
          <a:xfrm>
            <a:off x="2768246" y="1331136"/>
            <a:ext cx="1098206" cy="6724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E2FB577B-ABC6-4AEE-AE7E-A699A759A313}"/>
              </a:ext>
            </a:extLst>
          </p:cNvPr>
          <p:cNvSpPr txBox="1"/>
          <p:nvPr/>
        </p:nvSpPr>
        <p:spPr>
          <a:xfrm>
            <a:off x="3615177" y="1337385"/>
            <a:ext cx="1098206" cy="6724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1346563375">
            <a:extLst>
              <a:ext uri="{FF2B5EF4-FFF2-40B4-BE49-F238E27FC236}">
                <a16:creationId xmlns:a16="http://schemas.microsoft.com/office/drawing/2014/main" id="{351F4F63-C78F-4FD0-B55B-A73E76B084CE}"/>
              </a:ext>
            </a:extLst>
          </p:cNvPr>
          <p:cNvSpPr txBox="1"/>
          <p:nvPr/>
        </p:nvSpPr>
        <p:spPr>
          <a:xfrm>
            <a:off x="4713383" y="1521001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1346563375">
            <a:extLst>
              <a:ext uri="{FF2B5EF4-FFF2-40B4-BE49-F238E27FC236}">
                <a16:creationId xmlns:a16="http://schemas.microsoft.com/office/drawing/2014/main" id="{19068981-A20B-4B27-8D45-DDB2B6F473A6}"/>
              </a:ext>
            </a:extLst>
          </p:cNvPr>
          <p:cNvSpPr txBox="1"/>
          <p:nvPr/>
        </p:nvSpPr>
        <p:spPr>
          <a:xfrm>
            <a:off x="5509301" y="1514488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B7084F7F-3FA5-40B5-A178-097FDCBAEA38}"/>
              </a:ext>
            </a:extLst>
          </p:cNvPr>
          <p:cNvSpPr txBox="1"/>
          <p:nvPr/>
        </p:nvSpPr>
        <p:spPr>
          <a:xfrm>
            <a:off x="5828837" y="1280687"/>
            <a:ext cx="1098206" cy="6724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DD908784-E8EE-49A4-A028-9A0DD9EF5BF2}"/>
              </a:ext>
            </a:extLst>
          </p:cNvPr>
          <p:cNvSpPr txBox="1"/>
          <p:nvPr/>
        </p:nvSpPr>
        <p:spPr>
          <a:xfrm>
            <a:off x="6537125" y="1280687"/>
            <a:ext cx="1098206" cy="6724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346563375">
            <a:extLst>
              <a:ext uri="{FF2B5EF4-FFF2-40B4-BE49-F238E27FC236}">
                <a16:creationId xmlns:a16="http://schemas.microsoft.com/office/drawing/2014/main" id="{AF57CB46-8732-4CF7-8045-267059E98001}"/>
              </a:ext>
            </a:extLst>
          </p:cNvPr>
          <p:cNvSpPr txBox="1"/>
          <p:nvPr/>
        </p:nvSpPr>
        <p:spPr>
          <a:xfrm>
            <a:off x="7710841" y="1460525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346563375">
            <a:extLst>
              <a:ext uri="{FF2B5EF4-FFF2-40B4-BE49-F238E27FC236}">
                <a16:creationId xmlns:a16="http://schemas.microsoft.com/office/drawing/2014/main" id="{CAD36982-CD2D-45EC-9D4A-11BEAA45D29A}"/>
              </a:ext>
            </a:extLst>
          </p:cNvPr>
          <p:cNvSpPr txBox="1"/>
          <p:nvPr/>
        </p:nvSpPr>
        <p:spPr>
          <a:xfrm>
            <a:off x="8444342" y="1463425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1346563371">
            <a:extLst>
              <a:ext uri="{FF2B5EF4-FFF2-40B4-BE49-F238E27FC236}">
                <a16:creationId xmlns:a16="http://schemas.microsoft.com/office/drawing/2014/main" id="{63FAAD5A-38F5-4F67-8118-F0F75E0406AF}"/>
              </a:ext>
            </a:extLst>
          </p:cNvPr>
          <p:cNvSpPr txBox="1"/>
          <p:nvPr/>
        </p:nvSpPr>
        <p:spPr>
          <a:xfrm>
            <a:off x="2991877" y="2035280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WT/WT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1346563371">
            <a:extLst>
              <a:ext uri="{FF2B5EF4-FFF2-40B4-BE49-F238E27FC236}">
                <a16:creationId xmlns:a16="http://schemas.microsoft.com/office/drawing/2014/main" id="{03B0F901-5822-4242-BBC6-85166C119F9A}"/>
              </a:ext>
            </a:extLst>
          </p:cNvPr>
          <p:cNvSpPr txBox="1"/>
          <p:nvPr/>
        </p:nvSpPr>
        <p:spPr>
          <a:xfrm>
            <a:off x="3755739" y="2041529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KD/KD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1346563371">
            <a:extLst>
              <a:ext uri="{FF2B5EF4-FFF2-40B4-BE49-F238E27FC236}">
                <a16:creationId xmlns:a16="http://schemas.microsoft.com/office/drawing/2014/main" id="{073BA489-19D6-408F-BAB1-698CD6101BDC}"/>
              </a:ext>
            </a:extLst>
          </p:cNvPr>
          <p:cNvSpPr txBox="1"/>
          <p:nvPr/>
        </p:nvSpPr>
        <p:spPr>
          <a:xfrm>
            <a:off x="4500446" y="2050927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WT/WT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1346563371">
            <a:extLst>
              <a:ext uri="{FF2B5EF4-FFF2-40B4-BE49-F238E27FC236}">
                <a16:creationId xmlns:a16="http://schemas.microsoft.com/office/drawing/2014/main" id="{4E8CBFEF-A169-4D4C-918F-CB3A255DEDF6}"/>
              </a:ext>
            </a:extLst>
          </p:cNvPr>
          <p:cNvSpPr txBox="1"/>
          <p:nvPr/>
        </p:nvSpPr>
        <p:spPr>
          <a:xfrm>
            <a:off x="5286172" y="2054515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KD/KD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1346563371">
            <a:extLst>
              <a:ext uri="{FF2B5EF4-FFF2-40B4-BE49-F238E27FC236}">
                <a16:creationId xmlns:a16="http://schemas.microsoft.com/office/drawing/2014/main" id="{A4DAC077-4499-4DC4-9FA4-308E9AF9FCCE}"/>
              </a:ext>
            </a:extLst>
          </p:cNvPr>
          <p:cNvSpPr txBox="1"/>
          <p:nvPr/>
        </p:nvSpPr>
        <p:spPr>
          <a:xfrm>
            <a:off x="6024439" y="2035279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WT/WT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346563371">
            <a:extLst>
              <a:ext uri="{FF2B5EF4-FFF2-40B4-BE49-F238E27FC236}">
                <a16:creationId xmlns:a16="http://schemas.microsoft.com/office/drawing/2014/main" id="{BA2BF486-732D-438F-972A-14E005787628}"/>
              </a:ext>
            </a:extLst>
          </p:cNvPr>
          <p:cNvSpPr txBox="1"/>
          <p:nvPr/>
        </p:nvSpPr>
        <p:spPr>
          <a:xfrm>
            <a:off x="6763931" y="2038495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KD/KD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1346563371">
            <a:extLst>
              <a:ext uri="{FF2B5EF4-FFF2-40B4-BE49-F238E27FC236}">
                <a16:creationId xmlns:a16="http://schemas.microsoft.com/office/drawing/2014/main" id="{10736AE5-D94F-49E4-90C8-B825CD1651E6}"/>
              </a:ext>
            </a:extLst>
          </p:cNvPr>
          <p:cNvSpPr txBox="1"/>
          <p:nvPr/>
        </p:nvSpPr>
        <p:spPr>
          <a:xfrm>
            <a:off x="7472810" y="2036887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WT/WT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1346563371">
            <a:extLst>
              <a:ext uri="{FF2B5EF4-FFF2-40B4-BE49-F238E27FC236}">
                <a16:creationId xmlns:a16="http://schemas.microsoft.com/office/drawing/2014/main" id="{B2FD0E7B-739E-4CB6-B5CB-09870F4DD3AB}"/>
              </a:ext>
            </a:extLst>
          </p:cNvPr>
          <p:cNvSpPr txBox="1"/>
          <p:nvPr/>
        </p:nvSpPr>
        <p:spPr>
          <a:xfrm>
            <a:off x="8272022" y="2035433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KD/KD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AA093A0-001F-43CC-B0CD-53C4496F6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66" y="819272"/>
            <a:ext cx="1000836" cy="369332"/>
          </a:xfrm>
        </p:spPr>
        <p:txBody>
          <a:bodyPr>
            <a:noAutofit/>
          </a:bodyPr>
          <a:lstStyle/>
          <a:p>
            <a:r>
              <a:rPr lang="en-CA" sz="3000" b="1" dirty="0"/>
              <a:t> (n=2)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B8190-FBB9-40F0-AAE9-F04597975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941" y="2407665"/>
            <a:ext cx="60198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11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FBC8D-6F18-4F46-B7C7-DDD89AED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61F5D9-5160-4C95-B511-CCA8460267F7}"/>
              </a:ext>
            </a:extLst>
          </p:cNvPr>
          <p:cNvSpPr txBox="1"/>
          <p:nvPr/>
        </p:nvSpPr>
        <p:spPr>
          <a:xfrm>
            <a:off x="309601" y="230094"/>
            <a:ext cx="661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Panel D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represents western blot analysis shown in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Figure  3F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95B22-704A-4621-BB2E-1ABE7A77C1AC}"/>
              </a:ext>
            </a:extLst>
          </p:cNvPr>
          <p:cNvSpPr txBox="1"/>
          <p:nvPr/>
        </p:nvSpPr>
        <p:spPr>
          <a:xfrm>
            <a:off x="3014539" y="917544"/>
            <a:ext cx="3363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TMZ-NR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A68FB-C426-400A-859C-EA48745B44FE}"/>
              </a:ext>
            </a:extLst>
          </p:cNvPr>
          <p:cNvSpPr txBox="1"/>
          <p:nvPr/>
        </p:nvSpPr>
        <p:spPr>
          <a:xfrm>
            <a:off x="6189013" y="917378"/>
            <a:ext cx="3169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TMZ-R</a:t>
            </a:r>
          </a:p>
        </p:txBody>
      </p:sp>
      <p:sp>
        <p:nvSpPr>
          <p:cNvPr id="12" name="Text Box 1346563372">
            <a:extLst>
              <a:ext uri="{FF2B5EF4-FFF2-40B4-BE49-F238E27FC236}">
                <a16:creationId xmlns:a16="http://schemas.microsoft.com/office/drawing/2014/main" id="{EDA6B1E1-4869-4210-8218-6312BE873AB2}"/>
              </a:ext>
            </a:extLst>
          </p:cNvPr>
          <p:cNvSpPr txBox="1"/>
          <p:nvPr/>
        </p:nvSpPr>
        <p:spPr>
          <a:xfrm>
            <a:off x="1456993" y="1651104"/>
            <a:ext cx="1280160" cy="36933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Baf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15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nM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346563370">
            <a:extLst>
              <a:ext uri="{FF2B5EF4-FFF2-40B4-BE49-F238E27FC236}">
                <a16:creationId xmlns:a16="http://schemas.microsoft.com/office/drawing/2014/main" id="{42837396-A5A1-4DC3-B894-BC0F1283C225}"/>
              </a:ext>
            </a:extLst>
          </p:cNvPr>
          <p:cNvSpPr txBox="1"/>
          <p:nvPr/>
        </p:nvSpPr>
        <p:spPr>
          <a:xfrm>
            <a:off x="1253427" y="2659315"/>
            <a:ext cx="1703194" cy="23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SQSTM1 (62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46563368">
            <a:extLst>
              <a:ext uri="{FF2B5EF4-FFF2-40B4-BE49-F238E27FC236}">
                <a16:creationId xmlns:a16="http://schemas.microsoft.com/office/drawing/2014/main" id="{E8364140-111D-4B78-9983-77F29E44A24E}"/>
              </a:ext>
            </a:extLst>
          </p:cNvPr>
          <p:cNvSpPr txBox="1"/>
          <p:nvPr/>
        </p:nvSpPr>
        <p:spPr>
          <a:xfrm>
            <a:off x="1368264" y="3260280"/>
            <a:ext cx="1703194" cy="2341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 (16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346563369">
            <a:extLst>
              <a:ext uri="{FF2B5EF4-FFF2-40B4-BE49-F238E27FC236}">
                <a16:creationId xmlns:a16="http://schemas.microsoft.com/office/drawing/2014/main" id="{C1CCD491-16F7-4F79-A30D-2D9A17AFD8B0}"/>
              </a:ext>
            </a:extLst>
          </p:cNvPr>
          <p:cNvSpPr txBox="1"/>
          <p:nvPr/>
        </p:nvSpPr>
        <p:spPr>
          <a:xfrm>
            <a:off x="1350108" y="3644843"/>
            <a:ext cx="1509833" cy="308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LC3B-II (18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346563371">
            <a:extLst>
              <a:ext uri="{FF2B5EF4-FFF2-40B4-BE49-F238E27FC236}">
                <a16:creationId xmlns:a16="http://schemas.microsoft.com/office/drawing/2014/main" id="{9FA12F60-C2EE-43B0-B73A-19B18B5A1360}"/>
              </a:ext>
            </a:extLst>
          </p:cNvPr>
          <p:cNvSpPr txBox="1"/>
          <p:nvPr/>
        </p:nvSpPr>
        <p:spPr>
          <a:xfrm>
            <a:off x="1552412" y="4194174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Ponceau S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346563372">
            <a:extLst>
              <a:ext uri="{FF2B5EF4-FFF2-40B4-BE49-F238E27FC236}">
                <a16:creationId xmlns:a16="http://schemas.microsoft.com/office/drawing/2014/main" id="{83625806-0053-4ED5-AFDC-282169CBF59E}"/>
              </a:ext>
            </a:extLst>
          </p:cNvPr>
          <p:cNvSpPr txBox="1"/>
          <p:nvPr/>
        </p:nvSpPr>
        <p:spPr>
          <a:xfrm>
            <a:off x="1579781" y="2084043"/>
            <a:ext cx="1280160" cy="36933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BCL2L13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A61A4787-D22D-40C5-85F4-F0DA29A8375A}"/>
              </a:ext>
            </a:extLst>
          </p:cNvPr>
          <p:cNvSpPr txBox="1"/>
          <p:nvPr/>
        </p:nvSpPr>
        <p:spPr>
          <a:xfrm>
            <a:off x="2768246" y="1331136"/>
            <a:ext cx="1098206" cy="6724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E2FB577B-ABC6-4AEE-AE7E-A699A759A313}"/>
              </a:ext>
            </a:extLst>
          </p:cNvPr>
          <p:cNvSpPr txBox="1"/>
          <p:nvPr/>
        </p:nvSpPr>
        <p:spPr>
          <a:xfrm>
            <a:off x="3615177" y="1337385"/>
            <a:ext cx="1098206" cy="6724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1346563375">
            <a:extLst>
              <a:ext uri="{FF2B5EF4-FFF2-40B4-BE49-F238E27FC236}">
                <a16:creationId xmlns:a16="http://schemas.microsoft.com/office/drawing/2014/main" id="{351F4F63-C78F-4FD0-B55B-A73E76B084CE}"/>
              </a:ext>
            </a:extLst>
          </p:cNvPr>
          <p:cNvSpPr txBox="1"/>
          <p:nvPr/>
        </p:nvSpPr>
        <p:spPr>
          <a:xfrm>
            <a:off x="4713383" y="1521001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1346563375">
            <a:extLst>
              <a:ext uri="{FF2B5EF4-FFF2-40B4-BE49-F238E27FC236}">
                <a16:creationId xmlns:a16="http://schemas.microsoft.com/office/drawing/2014/main" id="{19068981-A20B-4B27-8D45-DDB2B6F473A6}"/>
              </a:ext>
            </a:extLst>
          </p:cNvPr>
          <p:cNvSpPr txBox="1"/>
          <p:nvPr/>
        </p:nvSpPr>
        <p:spPr>
          <a:xfrm>
            <a:off x="5509301" y="1514488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B7084F7F-3FA5-40B5-A178-097FDCBAEA38}"/>
              </a:ext>
            </a:extLst>
          </p:cNvPr>
          <p:cNvSpPr txBox="1"/>
          <p:nvPr/>
        </p:nvSpPr>
        <p:spPr>
          <a:xfrm>
            <a:off x="5828837" y="1280687"/>
            <a:ext cx="1098206" cy="6724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DD908784-E8EE-49A4-A028-9A0DD9EF5BF2}"/>
              </a:ext>
            </a:extLst>
          </p:cNvPr>
          <p:cNvSpPr txBox="1"/>
          <p:nvPr/>
        </p:nvSpPr>
        <p:spPr>
          <a:xfrm>
            <a:off x="6537125" y="1280687"/>
            <a:ext cx="1098206" cy="6724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346563375">
            <a:extLst>
              <a:ext uri="{FF2B5EF4-FFF2-40B4-BE49-F238E27FC236}">
                <a16:creationId xmlns:a16="http://schemas.microsoft.com/office/drawing/2014/main" id="{AF57CB46-8732-4CF7-8045-267059E98001}"/>
              </a:ext>
            </a:extLst>
          </p:cNvPr>
          <p:cNvSpPr txBox="1"/>
          <p:nvPr/>
        </p:nvSpPr>
        <p:spPr>
          <a:xfrm>
            <a:off x="7710841" y="1460525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346563375">
            <a:extLst>
              <a:ext uri="{FF2B5EF4-FFF2-40B4-BE49-F238E27FC236}">
                <a16:creationId xmlns:a16="http://schemas.microsoft.com/office/drawing/2014/main" id="{CAD36982-CD2D-45EC-9D4A-11BEAA45D29A}"/>
              </a:ext>
            </a:extLst>
          </p:cNvPr>
          <p:cNvSpPr txBox="1"/>
          <p:nvPr/>
        </p:nvSpPr>
        <p:spPr>
          <a:xfrm>
            <a:off x="8444342" y="1463425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1346563371">
            <a:extLst>
              <a:ext uri="{FF2B5EF4-FFF2-40B4-BE49-F238E27FC236}">
                <a16:creationId xmlns:a16="http://schemas.microsoft.com/office/drawing/2014/main" id="{63FAAD5A-38F5-4F67-8118-F0F75E0406AF}"/>
              </a:ext>
            </a:extLst>
          </p:cNvPr>
          <p:cNvSpPr txBox="1"/>
          <p:nvPr/>
        </p:nvSpPr>
        <p:spPr>
          <a:xfrm>
            <a:off x="2991877" y="2035280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WT/WT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1346563371">
            <a:extLst>
              <a:ext uri="{FF2B5EF4-FFF2-40B4-BE49-F238E27FC236}">
                <a16:creationId xmlns:a16="http://schemas.microsoft.com/office/drawing/2014/main" id="{03B0F901-5822-4242-BBC6-85166C119F9A}"/>
              </a:ext>
            </a:extLst>
          </p:cNvPr>
          <p:cNvSpPr txBox="1"/>
          <p:nvPr/>
        </p:nvSpPr>
        <p:spPr>
          <a:xfrm>
            <a:off x="3755739" y="2041529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KD/KD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1346563371">
            <a:extLst>
              <a:ext uri="{FF2B5EF4-FFF2-40B4-BE49-F238E27FC236}">
                <a16:creationId xmlns:a16="http://schemas.microsoft.com/office/drawing/2014/main" id="{073BA489-19D6-408F-BAB1-698CD6101BDC}"/>
              </a:ext>
            </a:extLst>
          </p:cNvPr>
          <p:cNvSpPr txBox="1"/>
          <p:nvPr/>
        </p:nvSpPr>
        <p:spPr>
          <a:xfrm>
            <a:off x="4500446" y="2050927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WT/WT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1346563371">
            <a:extLst>
              <a:ext uri="{FF2B5EF4-FFF2-40B4-BE49-F238E27FC236}">
                <a16:creationId xmlns:a16="http://schemas.microsoft.com/office/drawing/2014/main" id="{4E8CBFEF-A169-4D4C-918F-CB3A255DEDF6}"/>
              </a:ext>
            </a:extLst>
          </p:cNvPr>
          <p:cNvSpPr txBox="1"/>
          <p:nvPr/>
        </p:nvSpPr>
        <p:spPr>
          <a:xfrm>
            <a:off x="5286172" y="2054515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KD/KD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1346563371">
            <a:extLst>
              <a:ext uri="{FF2B5EF4-FFF2-40B4-BE49-F238E27FC236}">
                <a16:creationId xmlns:a16="http://schemas.microsoft.com/office/drawing/2014/main" id="{A4DAC077-4499-4DC4-9FA4-308E9AF9FCCE}"/>
              </a:ext>
            </a:extLst>
          </p:cNvPr>
          <p:cNvSpPr txBox="1"/>
          <p:nvPr/>
        </p:nvSpPr>
        <p:spPr>
          <a:xfrm>
            <a:off x="6024439" y="2035279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WT/WT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346563371">
            <a:extLst>
              <a:ext uri="{FF2B5EF4-FFF2-40B4-BE49-F238E27FC236}">
                <a16:creationId xmlns:a16="http://schemas.microsoft.com/office/drawing/2014/main" id="{BA2BF486-732D-438F-972A-14E005787628}"/>
              </a:ext>
            </a:extLst>
          </p:cNvPr>
          <p:cNvSpPr txBox="1"/>
          <p:nvPr/>
        </p:nvSpPr>
        <p:spPr>
          <a:xfrm>
            <a:off x="6763931" y="2038495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KD/KD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1346563371">
            <a:extLst>
              <a:ext uri="{FF2B5EF4-FFF2-40B4-BE49-F238E27FC236}">
                <a16:creationId xmlns:a16="http://schemas.microsoft.com/office/drawing/2014/main" id="{10736AE5-D94F-49E4-90C8-B825CD1651E6}"/>
              </a:ext>
            </a:extLst>
          </p:cNvPr>
          <p:cNvSpPr txBox="1"/>
          <p:nvPr/>
        </p:nvSpPr>
        <p:spPr>
          <a:xfrm>
            <a:off x="7472810" y="2036887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WT/WT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1346563371">
            <a:extLst>
              <a:ext uri="{FF2B5EF4-FFF2-40B4-BE49-F238E27FC236}">
                <a16:creationId xmlns:a16="http://schemas.microsoft.com/office/drawing/2014/main" id="{B2FD0E7B-739E-4CB6-B5CB-09870F4DD3AB}"/>
              </a:ext>
            </a:extLst>
          </p:cNvPr>
          <p:cNvSpPr txBox="1"/>
          <p:nvPr/>
        </p:nvSpPr>
        <p:spPr>
          <a:xfrm>
            <a:off x="8272022" y="2035433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KD/KD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AA093A0-001F-43CC-B0CD-53C4496F6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91" y="755933"/>
            <a:ext cx="1000836" cy="369332"/>
          </a:xfrm>
        </p:spPr>
        <p:txBody>
          <a:bodyPr>
            <a:noAutofit/>
          </a:bodyPr>
          <a:lstStyle/>
          <a:p>
            <a:r>
              <a:rPr lang="en-CA" sz="3000" b="1" dirty="0"/>
              <a:t> (n=3)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EF17A-5BE9-4521-802B-B4848AF38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941" y="2558906"/>
            <a:ext cx="600075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40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ED39A8-A1BF-E4D7-74C6-557F7B8DC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F8101-4676-D5E2-4640-88D7B07CC9C4}"/>
              </a:ext>
            </a:extLst>
          </p:cNvPr>
          <p:cNvSpPr txBox="1"/>
          <p:nvPr/>
        </p:nvSpPr>
        <p:spPr>
          <a:xfrm>
            <a:off x="309601" y="230094"/>
            <a:ext cx="661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Panel D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represents western blot analysis shown in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Figure  3F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 close-up of several black dots&#10;&#10;AI-generated content may be incorrect.">
            <a:extLst>
              <a:ext uri="{FF2B5EF4-FFF2-40B4-BE49-F238E27FC236}">
                <a16:creationId xmlns:a16="http://schemas.microsoft.com/office/drawing/2014/main" id="{72E5601D-D82A-4163-82B8-B2FBA697B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57" y="909858"/>
            <a:ext cx="4501919" cy="3600000"/>
          </a:xfrm>
          <a:prstGeom prst="rect">
            <a:avLst/>
          </a:prstGeom>
        </p:spPr>
      </p:pic>
      <p:sp>
        <p:nvSpPr>
          <p:cNvPr id="6" name="Text Box 1346563369">
            <a:extLst>
              <a:ext uri="{FF2B5EF4-FFF2-40B4-BE49-F238E27FC236}">
                <a16:creationId xmlns:a16="http://schemas.microsoft.com/office/drawing/2014/main" id="{5C789EF0-A77D-D8DE-6C98-B8E5DC7B75E9}"/>
              </a:ext>
            </a:extLst>
          </p:cNvPr>
          <p:cNvSpPr txBox="1"/>
          <p:nvPr/>
        </p:nvSpPr>
        <p:spPr>
          <a:xfrm>
            <a:off x="793059" y="2709858"/>
            <a:ext cx="1509833" cy="308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LC3B-II (18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346563369">
            <a:extLst>
              <a:ext uri="{FF2B5EF4-FFF2-40B4-BE49-F238E27FC236}">
                <a16:creationId xmlns:a16="http://schemas.microsoft.com/office/drawing/2014/main" id="{A71A772C-4864-F47E-BA80-DEBD05C2DC12}"/>
              </a:ext>
            </a:extLst>
          </p:cNvPr>
          <p:cNvSpPr txBox="1"/>
          <p:nvPr/>
        </p:nvSpPr>
        <p:spPr>
          <a:xfrm>
            <a:off x="935183" y="3966091"/>
            <a:ext cx="1509833" cy="308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LC3B-II (18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346563369">
            <a:extLst>
              <a:ext uri="{FF2B5EF4-FFF2-40B4-BE49-F238E27FC236}">
                <a16:creationId xmlns:a16="http://schemas.microsoft.com/office/drawing/2014/main" id="{1BB53890-17C5-B178-C9FB-53AD73B1C0FE}"/>
              </a:ext>
            </a:extLst>
          </p:cNvPr>
          <p:cNvSpPr txBox="1"/>
          <p:nvPr/>
        </p:nvSpPr>
        <p:spPr>
          <a:xfrm>
            <a:off x="2968701" y="3657948"/>
            <a:ext cx="1509833" cy="308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LC3B-II (18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lose-up of several lines&#10;&#10;AI-generated content may be incorrect.">
            <a:extLst>
              <a:ext uri="{FF2B5EF4-FFF2-40B4-BE49-F238E27FC236}">
                <a16:creationId xmlns:a16="http://schemas.microsoft.com/office/drawing/2014/main" id="{36906192-BFD7-D440-C182-D5B34D0FF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281" y="909858"/>
            <a:ext cx="4501919" cy="3600000"/>
          </a:xfrm>
          <a:prstGeom prst="rect">
            <a:avLst/>
          </a:prstGeom>
        </p:spPr>
      </p:pic>
      <p:sp>
        <p:nvSpPr>
          <p:cNvPr id="11" name="Text Box 1346563370">
            <a:extLst>
              <a:ext uri="{FF2B5EF4-FFF2-40B4-BE49-F238E27FC236}">
                <a16:creationId xmlns:a16="http://schemas.microsoft.com/office/drawing/2014/main" id="{035A5DE7-4249-3477-103C-03956ABEA397}"/>
              </a:ext>
            </a:extLst>
          </p:cNvPr>
          <p:cNvSpPr txBox="1"/>
          <p:nvPr/>
        </p:nvSpPr>
        <p:spPr>
          <a:xfrm>
            <a:off x="6235330" y="1797193"/>
            <a:ext cx="1703194" cy="23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SQSTM1 (62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346563370">
            <a:extLst>
              <a:ext uri="{FF2B5EF4-FFF2-40B4-BE49-F238E27FC236}">
                <a16:creationId xmlns:a16="http://schemas.microsoft.com/office/drawing/2014/main" id="{51F7B521-502B-055F-2786-AFD9E1413D43}"/>
              </a:ext>
            </a:extLst>
          </p:cNvPr>
          <p:cNvSpPr txBox="1"/>
          <p:nvPr/>
        </p:nvSpPr>
        <p:spPr>
          <a:xfrm>
            <a:off x="6096000" y="3235070"/>
            <a:ext cx="1703194" cy="23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SQSTM1 (62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346563370">
            <a:extLst>
              <a:ext uri="{FF2B5EF4-FFF2-40B4-BE49-F238E27FC236}">
                <a16:creationId xmlns:a16="http://schemas.microsoft.com/office/drawing/2014/main" id="{9EEB8755-0248-9101-96AD-04DD8F76EE8F}"/>
              </a:ext>
            </a:extLst>
          </p:cNvPr>
          <p:cNvSpPr txBox="1"/>
          <p:nvPr/>
        </p:nvSpPr>
        <p:spPr>
          <a:xfrm>
            <a:off x="8263190" y="2788956"/>
            <a:ext cx="1703194" cy="23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SQSTM1 (62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03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DD57C5-1399-6619-9DBC-590DBDD9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A close up of a paper&#10;&#10;AI-generated content may be incorrect.">
            <a:extLst>
              <a:ext uri="{FF2B5EF4-FFF2-40B4-BE49-F238E27FC236}">
                <a16:creationId xmlns:a16="http://schemas.microsoft.com/office/drawing/2014/main" id="{AA8EA03C-DB43-393C-3425-634D97D2D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04" y="2156986"/>
            <a:ext cx="6182868" cy="4099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1E2E5B-F6D9-E14F-5025-10424DB42E90}"/>
              </a:ext>
            </a:extLst>
          </p:cNvPr>
          <p:cNvSpPr txBox="1"/>
          <p:nvPr/>
        </p:nvSpPr>
        <p:spPr>
          <a:xfrm>
            <a:off x="309601" y="230094"/>
            <a:ext cx="661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Panel D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represents western blot analysis shown in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Figure  3F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 Box 1346563371">
            <a:extLst>
              <a:ext uri="{FF2B5EF4-FFF2-40B4-BE49-F238E27FC236}">
                <a16:creationId xmlns:a16="http://schemas.microsoft.com/office/drawing/2014/main" id="{F8499595-B38F-2DDF-2D94-37D7A5689782}"/>
              </a:ext>
            </a:extLst>
          </p:cNvPr>
          <p:cNvSpPr txBox="1"/>
          <p:nvPr/>
        </p:nvSpPr>
        <p:spPr>
          <a:xfrm>
            <a:off x="7700964" y="3773760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Ponceau S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7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74713-B808-432D-A1A2-9676AF5DF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E3424-8402-4D95-9BF8-A98360F25773}"/>
              </a:ext>
            </a:extLst>
          </p:cNvPr>
          <p:cNvSpPr txBox="1"/>
          <p:nvPr/>
        </p:nvSpPr>
        <p:spPr>
          <a:xfrm>
            <a:off x="309601" y="230094"/>
            <a:ext cx="661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Panel 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represents western blot analysis shown in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Figure  2A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752AE-EA49-4162-A2EF-41BDB78599A7}"/>
              </a:ext>
            </a:extLst>
          </p:cNvPr>
          <p:cNvSpPr txBox="1"/>
          <p:nvPr/>
        </p:nvSpPr>
        <p:spPr>
          <a:xfrm>
            <a:off x="3767585" y="1109207"/>
            <a:ext cx="2182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TMZ-NR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5FD4CA-AA26-409D-AD4E-11F23C094FC4}"/>
              </a:ext>
            </a:extLst>
          </p:cNvPr>
          <p:cNvSpPr txBox="1"/>
          <p:nvPr/>
        </p:nvSpPr>
        <p:spPr>
          <a:xfrm>
            <a:off x="5829511" y="1100273"/>
            <a:ext cx="2182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7A676-B3EB-475B-97D6-AC882A05216D}"/>
              </a:ext>
            </a:extLst>
          </p:cNvPr>
          <p:cNvSpPr txBox="1"/>
          <p:nvPr/>
        </p:nvSpPr>
        <p:spPr>
          <a:xfrm rot="16200000">
            <a:off x="3821056" y="1557475"/>
            <a:ext cx="621669" cy="30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24h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A5221F-F19C-4602-A070-CFF399BAE60D}"/>
              </a:ext>
            </a:extLst>
          </p:cNvPr>
          <p:cNvSpPr txBox="1"/>
          <p:nvPr/>
        </p:nvSpPr>
        <p:spPr>
          <a:xfrm rot="16200000">
            <a:off x="4524053" y="1569764"/>
            <a:ext cx="62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48h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17BA4-1CF7-48AC-AAC0-7745E925EDA4}"/>
              </a:ext>
            </a:extLst>
          </p:cNvPr>
          <p:cNvSpPr txBox="1"/>
          <p:nvPr/>
        </p:nvSpPr>
        <p:spPr>
          <a:xfrm rot="16200000">
            <a:off x="5227050" y="1569763"/>
            <a:ext cx="62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72h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9DC0E-FA53-407F-B2EF-ED630DE656D2}"/>
              </a:ext>
            </a:extLst>
          </p:cNvPr>
          <p:cNvSpPr txBox="1"/>
          <p:nvPr/>
        </p:nvSpPr>
        <p:spPr>
          <a:xfrm rot="16200000">
            <a:off x="5882982" y="1557474"/>
            <a:ext cx="621669" cy="30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24h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6B1AB5-E4CD-4A45-B715-92BE8700B074}"/>
              </a:ext>
            </a:extLst>
          </p:cNvPr>
          <p:cNvSpPr txBox="1"/>
          <p:nvPr/>
        </p:nvSpPr>
        <p:spPr>
          <a:xfrm rot="16200000">
            <a:off x="6468289" y="1560905"/>
            <a:ext cx="62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48h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7CA1EC-C055-43CF-B222-6E0E08D6E8A5}"/>
              </a:ext>
            </a:extLst>
          </p:cNvPr>
          <p:cNvSpPr txBox="1"/>
          <p:nvPr/>
        </p:nvSpPr>
        <p:spPr>
          <a:xfrm rot="16200000">
            <a:off x="7164403" y="1552128"/>
            <a:ext cx="62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72h</a:t>
            </a:r>
          </a:p>
        </p:txBody>
      </p:sp>
      <p:sp>
        <p:nvSpPr>
          <p:cNvPr id="16" name="Text Box 1346563368">
            <a:extLst>
              <a:ext uri="{FF2B5EF4-FFF2-40B4-BE49-F238E27FC236}">
                <a16:creationId xmlns:a16="http://schemas.microsoft.com/office/drawing/2014/main" id="{C671B938-1CA9-4625-B6CD-446C64588393}"/>
              </a:ext>
            </a:extLst>
          </p:cNvPr>
          <p:cNvSpPr txBox="1"/>
          <p:nvPr/>
        </p:nvSpPr>
        <p:spPr>
          <a:xfrm>
            <a:off x="2144641" y="2180781"/>
            <a:ext cx="1703194" cy="2341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 (16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346563369">
            <a:extLst>
              <a:ext uri="{FF2B5EF4-FFF2-40B4-BE49-F238E27FC236}">
                <a16:creationId xmlns:a16="http://schemas.microsoft.com/office/drawing/2014/main" id="{0A678E75-B98C-4FF7-99A9-E224F07133F8}"/>
              </a:ext>
            </a:extLst>
          </p:cNvPr>
          <p:cNvSpPr txBox="1"/>
          <p:nvPr/>
        </p:nvSpPr>
        <p:spPr>
          <a:xfrm>
            <a:off x="2144641" y="2782199"/>
            <a:ext cx="1509833" cy="308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LC3B-II (18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346563370">
            <a:extLst>
              <a:ext uri="{FF2B5EF4-FFF2-40B4-BE49-F238E27FC236}">
                <a16:creationId xmlns:a16="http://schemas.microsoft.com/office/drawing/2014/main" id="{2F534756-389F-4DBA-80D1-EF043E8FEBFC}"/>
              </a:ext>
            </a:extLst>
          </p:cNvPr>
          <p:cNvSpPr txBox="1"/>
          <p:nvPr/>
        </p:nvSpPr>
        <p:spPr>
          <a:xfrm>
            <a:off x="2064391" y="3595179"/>
            <a:ext cx="1703194" cy="23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SQSTM1 (62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346563371">
            <a:extLst>
              <a:ext uri="{FF2B5EF4-FFF2-40B4-BE49-F238E27FC236}">
                <a16:creationId xmlns:a16="http://schemas.microsoft.com/office/drawing/2014/main" id="{63AE0A91-4721-47E0-BFE0-24CB16001472}"/>
              </a:ext>
            </a:extLst>
          </p:cNvPr>
          <p:cNvSpPr txBox="1"/>
          <p:nvPr/>
        </p:nvSpPr>
        <p:spPr>
          <a:xfrm>
            <a:off x="2338002" y="4142944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GAPDH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3B9C5E-81F2-4EA1-AFF2-D96A171EED35}"/>
              </a:ext>
            </a:extLst>
          </p:cNvPr>
          <p:cNvSpPr txBox="1">
            <a:spLocks/>
          </p:cNvSpPr>
          <p:nvPr/>
        </p:nvSpPr>
        <p:spPr>
          <a:xfrm>
            <a:off x="538389" y="1028096"/>
            <a:ext cx="1000836" cy="369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000" b="1" dirty="0"/>
              <a:t> (n=2)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05157-84B9-4C5B-80C8-5738DEEE4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9384" b="52867"/>
          <a:stretch/>
        </p:blipFill>
        <p:spPr>
          <a:xfrm>
            <a:off x="3765639" y="2056638"/>
            <a:ext cx="3911870" cy="13130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83B19A-197A-401C-B7A6-76FC9446F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184" r="9384" b="8476"/>
          <a:stretch/>
        </p:blipFill>
        <p:spPr>
          <a:xfrm>
            <a:off x="3733753" y="4093297"/>
            <a:ext cx="3943756" cy="594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5837E-7EF5-4356-ADD3-C451C7B6A6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84" b="22281"/>
          <a:stretch/>
        </p:blipFill>
        <p:spPr>
          <a:xfrm>
            <a:off x="3765639" y="3415900"/>
            <a:ext cx="3848098" cy="6597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FDE590-7B23-4619-B600-5FA4ECC5ADE9}"/>
              </a:ext>
            </a:extLst>
          </p:cNvPr>
          <p:cNvSpPr/>
          <p:nvPr/>
        </p:nvSpPr>
        <p:spPr>
          <a:xfrm>
            <a:off x="3765639" y="3386152"/>
            <a:ext cx="3848098" cy="6808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58357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74713-B808-432D-A1A2-9676AF5DF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E3424-8402-4D95-9BF8-A98360F25773}"/>
              </a:ext>
            </a:extLst>
          </p:cNvPr>
          <p:cNvSpPr txBox="1"/>
          <p:nvPr/>
        </p:nvSpPr>
        <p:spPr>
          <a:xfrm>
            <a:off x="309601" y="230094"/>
            <a:ext cx="661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Panel A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represents western blot analysis shown in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Figure  2A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752AE-EA49-4162-A2EF-41BDB78599A7}"/>
              </a:ext>
            </a:extLst>
          </p:cNvPr>
          <p:cNvSpPr txBox="1"/>
          <p:nvPr/>
        </p:nvSpPr>
        <p:spPr>
          <a:xfrm>
            <a:off x="3767585" y="1109207"/>
            <a:ext cx="2182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TMZ-NR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5FD4CA-AA26-409D-AD4E-11F23C094FC4}"/>
              </a:ext>
            </a:extLst>
          </p:cNvPr>
          <p:cNvSpPr txBox="1"/>
          <p:nvPr/>
        </p:nvSpPr>
        <p:spPr>
          <a:xfrm>
            <a:off x="5829511" y="1100273"/>
            <a:ext cx="2182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7A676-B3EB-475B-97D6-AC882A05216D}"/>
              </a:ext>
            </a:extLst>
          </p:cNvPr>
          <p:cNvSpPr txBox="1"/>
          <p:nvPr/>
        </p:nvSpPr>
        <p:spPr>
          <a:xfrm rot="16200000">
            <a:off x="3821056" y="1557475"/>
            <a:ext cx="621669" cy="30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24h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A5221F-F19C-4602-A070-CFF399BAE60D}"/>
              </a:ext>
            </a:extLst>
          </p:cNvPr>
          <p:cNvSpPr txBox="1"/>
          <p:nvPr/>
        </p:nvSpPr>
        <p:spPr>
          <a:xfrm rot="16200000">
            <a:off x="4524053" y="1569764"/>
            <a:ext cx="62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48h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17BA4-1CF7-48AC-AAC0-7745E925EDA4}"/>
              </a:ext>
            </a:extLst>
          </p:cNvPr>
          <p:cNvSpPr txBox="1"/>
          <p:nvPr/>
        </p:nvSpPr>
        <p:spPr>
          <a:xfrm rot="16200000">
            <a:off x="5227050" y="1569763"/>
            <a:ext cx="62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72h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9DC0E-FA53-407F-B2EF-ED630DE656D2}"/>
              </a:ext>
            </a:extLst>
          </p:cNvPr>
          <p:cNvSpPr txBox="1"/>
          <p:nvPr/>
        </p:nvSpPr>
        <p:spPr>
          <a:xfrm rot="16200000">
            <a:off x="5882982" y="1557474"/>
            <a:ext cx="621669" cy="30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24h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6B1AB5-E4CD-4A45-B715-92BE8700B074}"/>
              </a:ext>
            </a:extLst>
          </p:cNvPr>
          <p:cNvSpPr txBox="1"/>
          <p:nvPr/>
        </p:nvSpPr>
        <p:spPr>
          <a:xfrm rot="16200000">
            <a:off x="6468289" y="1560905"/>
            <a:ext cx="62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48h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7CA1EC-C055-43CF-B222-6E0E08D6E8A5}"/>
              </a:ext>
            </a:extLst>
          </p:cNvPr>
          <p:cNvSpPr txBox="1"/>
          <p:nvPr/>
        </p:nvSpPr>
        <p:spPr>
          <a:xfrm rot="16200000">
            <a:off x="7164403" y="1552128"/>
            <a:ext cx="62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72h</a:t>
            </a:r>
          </a:p>
        </p:txBody>
      </p:sp>
      <p:sp>
        <p:nvSpPr>
          <p:cNvPr id="16" name="Text Box 1346563368">
            <a:extLst>
              <a:ext uri="{FF2B5EF4-FFF2-40B4-BE49-F238E27FC236}">
                <a16:creationId xmlns:a16="http://schemas.microsoft.com/office/drawing/2014/main" id="{C671B938-1CA9-4625-B6CD-446C64588393}"/>
              </a:ext>
            </a:extLst>
          </p:cNvPr>
          <p:cNvSpPr txBox="1"/>
          <p:nvPr/>
        </p:nvSpPr>
        <p:spPr>
          <a:xfrm>
            <a:off x="2144641" y="2222627"/>
            <a:ext cx="1703194" cy="2341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 (16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346563369">
            <a:extLst>
              <a:ext uri="{FF2B5EF4-FFF2-40B4-BE49-F238E27FC236}">
                <a16:creationId xmlns:a16="http://schemas.microsoft.com/office/drawing/2014/main" id="{0A678E75-B98C-4FF7-99A9-E224F07133F8}"/>
              </a:ext>
            </a:extLst>
          </p:cNvPr>
          <p:cNvSpPr txBox="1"/>
          <p:nvPr/>
        </p:nvSpPr>
        <p:spPr>
          <a:xfrm>
            <a:off x="2144641" y="2835415"/>
            <a:ext cx="1509833" cy="308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LC3B-II (18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346563370">
            <a:extLst>
              <a:ext uri="{FF2B5EF4-FFF2-40B4-BE49-F238E27FC236}">
                <a16:creationId xmlns:a16="http://schemas.microsoft.com/office/drawing/2014/main" id="{2F534756-389F-4DBA-80D1-EF043E8FEBFC}"/>
              </a:ext>
            </a:extLst>
          </p:cNvPr>
          <p:cNvSpPr txBox="1"/>
          <p:nvPr/>
        </p:nvSpPr>
        <p:spPr>
          <a:xfrm>
            <a:off x="2064391" y="3664870"/>
            <a:ext cx="1703194" cy="23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SQSTM1 (62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346563371">
            <a:extLst>
              <a:ext uri="{FF2B5EF4-FFF2-40B4-BE49-F238E27FC236}">
                <a16:creationId xmlns:a16="http://schemas.microsoft.com/office/drawing/2014/main" id="{63AE0A91-4721-47E0-BFE0-24CB16001472}"/>
              </a:ext>
            </a:extLst>
          </p:cNvPr>
          <p:cNvSpPr txBox="1"/>
          <p:nvPr/>
        </p:nvSpPr>
        <p:spPr>
          <a:xfrm>
            <a:off x="2415636" y="4155912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Ponceau S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3B9C5E-81F2-4EA1-AFF2-D96A171EED35}"/>
              </a:ext>
            </a:extLst>
          </p:cNvPr>
          <p:cNvSpPr txBox="1">
            <a:spLocks/>
          </p:cNvSpPr>
          <p:nvPr/>
        </p:nvSpPr>
        <p:spPr>
          <a:xfrm>
            <a:off x="581521" y="915607"/>
            <a:ext cx="1000836" cy="369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000" b="1" dirty="0"/>
              <a:t> (n=3)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EADF1A-A043-449A-A7C8-AF76DCE1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80" y="2180781"/>
            <a:ext cx="3941818" cy="236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76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048BBB-1554-60F6-F0D3-3242D25AC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71CC45-8D79-A8A5-9EF0-0B10579D5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19" y="626165"/>
            <a:ext cx="5396697" cy="432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4A403F-F42E-D0F1-92A4-726565CC8430}"/>
              </a:ext>
            </a:extLst>
          </p:cNvPr>
          <p:cNvSpPr/>
          <p:nvPr/>
        </p:nvSpPr>
        <p:spPr>
          <a:xfrm>
            <a:off x="1371600" y="2961861"/>
            <a:ext cx="1585609" cy="1759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7BE5E-5E35-E536-F62D-BA617C3C46BE}"/>
              </a:ext>
            </a:extLst>
          </p:cNvPr>
          <p:cNvSpPr txBox="1"/>
          <p:nvPr/>
        </p:nvSpPr>
        <p:spPr>
          <a:xfrm>
            <a:off x="3163119" y="2607237"/>
            <a:ext cx="177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SQSTM1-n=2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B6BB9-7B40-2725-0F7D-61BC1D5858A5}"/>
              </a:ext>
            </a:extLst>
          </p:cNvPr>
          <p:cNvSpPr txBox="1"/>
          <p:nvPr/>
        </p:nvSpPr>
        <p:spPr>
          <a:xfrm>
            <a:off x="1539119" y="2607237"/>
            <a:ext cx="177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SQSTM1-n=1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B0FAD3-9392-DF68-6A5F-40AE917497C2}"/>
              </a:ext>
            </a:extLst>
          </p:cNvPr>
          <p:cNvSpPr/>
          <p:nvPr/>
        </p:nvSpPr>
        <p:spPr>
          <a:xfrm>
            <a:off x="2957209" y="2953284"/>
            <a:ext cx="1939015" cy="1759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 descr="A group of black animals in the sky&#10;&#10;AI-generated content may be incorrect.">
            <a:extLst>
              <a:ext uri="{FF2B5EF4-FFF2-40B4-BE49-F238E27FC236}">
                <a16:creationId xmlns:a16="http://schemas.microsoft.com/office/drawing/2014/main" id="{4686D220-D5EE-F67C-C84D-6D3878091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156" y="1346165"/>
            <a:ext cx="4500000" cy="360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3BAF31-8C46-0886-B73E-A4813567A947}"/>
              </a:ext>
            </a:extLst>
          </p:cNvPr>
          <p:cNvSpPr/>
          <p:nvPr/>
        </p:nvSpPr>
        <p:spPr>
          <a:xfrm>
            <a:off x="7529209" y="2258227"/>
            <a:ext cx="824697" cy="1759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F78D71-2146-B41C-144B-2650FBE19E3A}"/>
              </a:ext>
            </a:extLst>
          </p:cNvPr>
          <p:cNvSpPr txBox="1"/>
          <p:nvPr/>
        </p:nvSpPr>
        <p:spPr>
          <a:xfrm>
            <a:off x="7529209" y="1611896"/>
            <a:ext cx="925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LC3-n=1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D310F2-8A20-D36F-3F19-9C42018563F0}"/>
              </a:ext>
            </a:extLst>
          </p:cNvPr>
          <p:cNvSpPr txBox="1"/>
          <p:nvPr/>
        </p:nvSpPr>
        <p:spPr>
          <a:xfrm>
            <a:off x="8523046" y="1483602"/>
            <a:ext cx="68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LC3 n=2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3FDA7E-1C03-963E-CF27-800D7705D270}"/>
              </a:ext>
            </a:extLst>
          </p:cNvPr>
          <p:cNvSpPr/>
          <p:nvPr/>
        </p:nvSpPr>
        <p:spPr>
          <a:xfrm>
            <a:off x="8353907" y="2406932"/>
            <a:ext cx="741456" cy="1759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A583D9-E83F-5F11-C31C-6D40BE48C9B1}"/>
              </a:ext>
            </a:extLst>
          </p:cNvPr>
          <p:cNvSpPr txBox="1"/>
          <p:nvPr/>
        </p:nvSpPr>
        <p:spPr>
          <a:xfrm>
            <a:off x="309601" y="230094"/>
            <a:ext cx="661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Panel 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represents western blot analysis shown in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Figure  2A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0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8002D3-4E65-7157-7831-3F859D0AC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C7407E-9954-EBBD-7693-7CB5D2017D11}"/>
              </a:ext>
            </a:extLst>
          </p:cNvPr>
          <p:cNvSpPr txBox="1"/>
          <p:nvPr/>
        </p:nvSpPr>
        <p:spPr>
          <a:xfrm>
            <a:off x="309601" y="230094"/>
            <a:ext cx="661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Panel 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represents western blot analysis shown in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Figure  2A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 close-up of a white sheet&#10;&#10;AI-generated content may be incorrect.">
            <a:extLst>
              <a:ext uri="{FF2B5EF4-FFF2-40B4-BE49-F238E27FC236}">
                <a16:creationId xmlns:a16="http://schemas.microsoft.com/office/drawing/2014/main" id="{E644B331-B7C3-BC64-4904-68B3CD25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83085"/>
            <a:ext cx="3454908" cy="5571744"/>
          </a:xfrm>
          <a:prstGeom prst="rect">
            <a:avLst/>
          </a:prstGeom>
        </p:spPr>
      </p:pic>
      <p:sp>
        <p:nvSpPr>
          <p:cNvPr id="8" name="Text Box 1346563371">
            <a:extLst>
              <a:ext uri="{FF2B5EF4-FFF2-40B4-BE49-F238E27FC236}">
                <a16:creationId xmlns:a16="http://schemas.microsoft.com/office/drawing/2014/main" id="{D12FE7A4-558B-1783-F4BA-57078194EAEE}"/>
              </a:ext>
            </a:extLst>
          </p:cNvPr>
          <p:cNvSpPr txBox="1"/>
          <p:nvPr/>
        </p:nvSpPr>
        <p:spPr>
          <a:xfrm>
            <a:off x="4293108" y="1244547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Ponceau S n=1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346563371">
            <a:extLst>
              <a:ext uri="{FF2B5EF4-FFF2-40B4-BE49-F238E27FC236}">
                <a16:creationId xmlns:a16="http://schemas.microsoft.com/office/drawing/2014/main" id="{A721FFE2-CB67-1040-50BE-C8B0AB33F1C8}"/>
              </a:ext>
            </a:extLst>
          </p:cNvPr>
          <p:cNvSpPr txBox="1"/>
          <p:nvPr/>
        </p:nvSpPr>
        <p:spPr>
          <a:xfrm>
            <a:off x="4315359" y="4371375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Ponceau S n=3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00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03D50-2DA5-4B1C-92BC-471884CE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D62F3A-7DAA-4F17-BD81-D7B4A6D9DF69}"/>
              </a:ext>
            </a:extLst>
          </p:cNvPr>
          <p:cNvSpPr txBox="1"/>
          <p:nvPr/>
        </p:nvSpPr>
        <p:spPr>
          <a:xfrm>
            <a:off x="309601" y="230094"/>
            <a:ext cx="661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Panel B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represents western blot analysis shown in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Figure  2D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AB1A88-3C17-4054-818A-0ABF592B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45" b="5829"/>
          <a:stretch/>
        </p:blipFill>
        <p:spPr>
          <a:xfrm>
            <a:off x="3003957" y="2153210"/>
            <a:ext cx="6184867" cy="2607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DD024F-F6F6-4A0E-BE8C-F67603487692}"/>
              </a:ext>
            </a:extLst>
          </p:cNvPr>
          <p:cNvSpPr txBox="1"/>
          <p:nvPr/>
        </p:nvSpPr>
        <p:spPr>
          <a:xfrm>
            <a:off x="3003957" y="1237305"/>
            <a:ext cx="1405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TMZ-NR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30AC8-DB35-44C6-9D8B-A5BDC7C23820}"/>
              </a:ext>
            </a:extLst>
          </p:cNvPr>
          <p:cNvSpPr txBox="1"/>
          <p:nvPr/>
        </p:nvSpPr>
        <p:spPr>
          <a:xfrm>
            <a:off x="4031002" y="1237304"/>
            <a:ext cx="1405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26CAB-346A-4BB0-9705-9DB5AAE5FAA0}"/>
              </a:ext>
            </a:extLst>
          </p:cNvPr>
          <p:cNvSpPr txBox="1"/>
          <p:nvPr/>
        </p:nvSpPr>
        <p:spPr>
          <a:xfrm>
            <a:off x="4971177" y="1231235"/>
            <a:ext cx="1405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TMZ-NR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695EA-9F01-4093-B801-C6195D71210C}"/>
              </a:ext>
            </a:extLst>
          </p:cNvPr>
          <p:cNvSpPr txBox="1"/>
          <p:nvPr/>
        </p:nvSpPr>
        <p:spPr>
          <a:xfrm>
            <a:off x="5973778" y="1230756"/>
            <a:ext cx="1405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DB8567-0FB8-4E12-BA72-27A638B6B563}"/>
              </a:ext>
            </a:extLst>
          </p:cNvPr>
          <p:cNvSpPr txBox="1"/>
          <p:nvPr/>
        </p:nvSpPr>
        <p:spPr>
          <a:xfrm>
            <a:off x="6871846" y="1230756"/>
            <a:ext cx="1405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TMZ-NR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8475E9-826E-4772-91AC-27FBE3B02C21}"/>
              </a:ext>
            </a:extLst>
          </p:cNvPr>
          <p:cNvSpPr txBox="1"/>
          <p:nvPr/>
        </p:nvSpPr>
        <p:spPr>
          <a:xfrm>
            <a:off x="7907696" y="1230756"/>
            <a:ext cx="1405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98144F-D5E3-4363-80AF-7C596F964CEB}"/>
              </a:ext>
            </a:extLst>
          </p:cNvPr>
          <p:cNvCxnSpPr/>
          <p:nvPr/>
        </p:nvCxnSpPr>
        <p:spPr>
          <a:xfrm>
            <a:off x="3085106" y="1009816"/>
            <a:ext cx="17731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B597F5-D620-4BD9-8BDE-431B469EC311}"/>
              </a:ext>
            </a:extLst>
          </p:cNvPr>
          <p:cNvCxnSpPr/>
          <p:nvPr/>
        </p:nvCxnSpPr>
        <p:spPr>
          <a:xfrm>
            <a:off x="5071305" y="1003190"/>
            <a:ext cx="17731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49714D-1D84-4197-9401-054B2A6E8B49}"/>
              </a:ext>
            </a:extLst>
          </p:cNvPr>
          <p:cNvCxnSpPr/>
          <p:nvPr/>
        </p:nvCxnSpPr>
        <p:spPr>
          <a:xfrm>
            <a:off x="6997272" y="1003190"/>
            <a:ext cx="17731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3038B91D-B50E-4F05-A2F6-513CC911F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638" y="642247"/>
            <a:ext cx="1000836" cy="369332"/>
          </a:xfrm>
        </p:spPr>
        <p:txBody>
          <a:bodyPr>
            <a:normAutofit/>
          </a:bodyPr>
          <a:lstStyle/>
          <a:p>
            <a:r>
              <a:rPr lang="en-CA" sz="2000" b="1" dirty="0"/>
              <a:t> (n=1)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5C7298-8613-4AB7-B04E-77ADAB07E005}"/>
              </a:ext>
            </a:extLst>
          </p:cNvPr>
          <p:cNvSpPr txBox="1">
            <a:spLocks/>
          </p:cNvSpPr>
          <p:nvPr/>
        </p:nvSpPr>
        <p:spPr>
          <a:xfrm>
            <a:off x="5521066" y="633253"/>
            <a:ext cx="1000836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000" b="1" dirty="0"/>
              <a:t> (n=2)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8EA02BB-890D-4A2D-B716-3EE6E1E20681}"/>
              </a:ext>
            </a:extLst>
          </p:cNvPr>
          <p:cNvSpPr txBox="1">
            <a:spLocks/>
          </p:cNvSpPr>
          <p:nvPr/>
        </p:nvSpPr>
        <p:spPr>
          <a:xfrm>
            <a:off x="7413326" y="626345"/>
            <a:ext cx="1000836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000" b="1" dirty="0"/>
              <a:t> (n=3) </a:t>
            </a:r>
          </a:p>
        </p:txBody>
      </p:sp>
      <p:sp>
        <p:nvSpPr>
          <p:cNvPr id="22" name="Text Box 1346563372">
            <a:extLst>
              <a:ext uri="{FF2B5EF4-FFF2-40B4-BE49-F238E27FC236}">
                <a16:creationId xmlns:a16="http://schemas.microsoft.com/office/drawing/2014/main" id="{13CEC999-F7FF-4239-BD38-DE73F4D49330}"/>
              </a:ext>
            </a:extLst>
          </p:cNvPr>
          <p:cNvSpPr txBox="1"/>
          <p:nvPr/>
        </p:nvSpPr>
        <p:spPr>
          <a:xfrm>
            <a:off x="1475901" y="1756439"/>
            <a:ext cx="1280160" cy="36933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Baf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15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nM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346563368">
            <a:extLst>
              <a:ext uri="{FF2B5EF4-FFF2-40B4-BE49-F238E27FC236}">
                <a16:creationId xmlns:a16="http://schemas.microsoft.com/office/drawing/2014/main" id="{DFE13E39-A3F2-461F-96E8-D52D2C029385}"/>
              </a:ext>
            </a:extLst>
          </p:cNvPr>
          <p:cNvSpPr txBox="1"/>
          <p:nvPr/>
        </p:nvSpPr>
        <p:spPr>
          <a:xfrm>
            <a:off x="1334206" y="2938659"/>
            <a:ext cx="1703194" cy="2341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 (16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346563369">
            <a:extLst>
              <a:ext uri="{FF2B5EF4-FFF2-40B4-BE49-F238E27FC236}">
                <a16:creationId xmlns:a16="http://schemas.microsoft.com/office/drawing/2014/main" id="{8374C2DB-FA8D-42D6-97BC-798C31B90780}"/>
              </a:ext>
            </a:extLst>
          </p:cNvPr>
          <p:cNvSpPr txBox="1"/>
          <p:nvPr/>
        </p:nvSpPr>
        <p:spPr>
          <a:xfrm>
            <a:off x="1342157" y="3653377"/>
            <a:ext cx="1509833" cy="308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LC3B-II (18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346563370">
            <a:extLst>
              <a:ext uri="{FF2B5EF4-FFF2-40B4-BE49-F238E27FC236}">
                <a16:creationId xmlns:a16="http://schemas.microsoft.com/office/drawing/2014/main" id="{972A15C2-E75E-4FCE-90B7-FD6322230E0D}"/>
              </a:ext>
            </a:extLst>
          </p:cNvPr>
          <p:cNvSpPr txBox="1"/>
          <p:nvPr/>
        </p:nvSpPr>
        <p:spPr>
          <a:xfrm>
            <a:off x="1229574" y="2255746"/>
            <a:ext cx="1703194" cy="23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SQSTM1 (62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346563371">
            <a:extLst>
              <a:ext uri="{FF2B5EF4-FFF2-40B4-BE49-F238E27FC236}">
                <a16:creationId xmlns:a16="http://schemas.microsoft.com/office/drawing/2014/main" id="{4FF73A8B-2964-449B-AED8-103D3428759E}"/>
              </a:ext>
            </a:extLst>
          </p:cNvPr>
          <p:cNvSpPr txBox="1"/>
          <p:nvPr/>
        </p:nvSpPr>
        <p:spPr>
          <a:xfrm>
            <a:off x="1334206" y="4170374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GAPDH (37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id="{8EE7C36A-5C44-4846-8DC6-AC4C9EE2F9B5}"/>
              </a:ext>
            </a:extLst>
          </p:cNvPr>
          <p:cNvSpPr txBox="1"/>
          <p:nvPr/>
        </p:nvSpPr>
        <p:spPr>
          <a:xfrm>
            <a:off x="2743199" y="1552048"/>
            <a:ext cx="1098206" cy="6724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1346563375">
            <a:extLst>
              <a:ext uri="{FF2B5EF4-FFF2-40B4-BE49-F238E27FC236}">
                <a16:creationId xmlns:a16="http://schemas.microsoft.com/office/drawing/2014/main" id="{0255B408-69B7-496D-AAA6-5AC273E6B5CB}"/>
              </a:ext>
            </a:extLst>
          </p:cNvPr>
          <p:cNvSpPr txBox="1"/>
          <p:nvPr/>
        </p:nvSpPr>
        <p:spPr>
          <a:xfrm>
            <a:off x="3687473" y="1727053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19">
            <a:extLst>
              <a:ext uri="{FF2B5EF4-FFF2-40B4-BE49-F238E27FC236}">
                <a16:creationId xmlns:a16="http://schemas.microsoft.com/office/drawing/2014/main" id="{09CEF718-1D72-4509-A133-620C7C17ECA8}"/>
              </a:ext>
            </a:extLst>
          </p:cNvPr>
          <p:cNvSpPr txBox="1"/>
          <p:nvPr/>
        </p:nvSpPr>
        <p:spPr>
          <a:xfrm>
            <a:off x="4013119" y="1555331"/>
            <a:ext cx="57677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1346563375">
            <a:extLst>
              <a:ext uri="{FF2B5EF4-FFF2-40B4-BE49-F238E27FC236}">
                <a16:creationId xmlns:a16="http://schemas.microsoft.com/office/drawing/2014/main" id="{5730479F-6CCA-411B-B8BD-49C7FAB10128}"/>
              </a:ext>
            </a:extLst>
          </p:cNvPr>
          <p:cNvSpPr txBox="1"/>
          <p:nvPr/>
        </p:nvSpPr>
        <p:spPr>
          <a:xfrm>
            <a:off x="4639268" y="1716591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6CF18628-5F59-4EB1-A434-62033FEE5A04}"/>
              </a:ext>
            </a:extLst>
          </p:cNvPr>
          <p:cNvSpPr txBox="1"/>
          <p:nvPr/>
        </p:nvSpPr>
        <p:spPr>
          <a:xfrm>
            <a:off x="5006342" y="1540111"/>
            <a:ext cx="57677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346563375">
            <a:extLst>
              <a:ext uri="{FF2B5EF4-FFF2-40B4-BE49-F238E27FC236}">
                <a16:creationId xmlns:a16="http://schemas.microsoft.com/office/drawing/2014/main" id="{BAF1ED8D-C562-4A70-8E81-7521C09CE11A}"/>
              </a:ext>
            </a:extLst>
          </p:cNvPr>
          <p:cNvSpPr txBox="1"/>
          <p:nvPr/>
        </p:nvSpPr>
        <p:spPr>
          <a:xfrm>
            <a:off x="5624651" y="1701935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19">
            <a:extLst>
              <a:ext uri="{FF2B5EF4-FFF2-40B4-BE49-F238E27FC236}">
                <a16:creationId xmlns:a16="http://schemas.microsoft.com/office/drawing/2014/main" id="{09B1A9B3-2A61-4293-B868-71C84711D360}"/>
              </a:ext>
            </a:extLst>
          </p:cNvPr>
          <p:cNvSpPr txBox="1"/>
          <p:nvPr/>
        </p:nvSpPr>
        <p:spPr>
          <a:xfrm>
            <a:off x="5967123" y="1516669"/>
            <a:ext cx="57677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1346563375">
            <a:extLst>
              <a:ext uri="{FF2B5EF4-FFF2-40B4-BE49-F238E27FC236}">
                <a16:creationId xmlns:a16="http://schemas.microsoft.com/office/drawing/2014/main" id="{AE2DDACF-F346-4BCF-AD27-06E339F61407}"/>
              </a:ext>
            </a:extLst>
          </p:cNvPr>
          <p:cNvSpPr txBox="1"/>
          <p:nvPr/>
        </p:nvSpPr>
        <p:spPr>
          <a:xfrm>
            <a:off x="6633966" y="1680826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9">
            <a:extLst>
              <a:ext uri="{FF2B5EF4-FFF2-40B4-BE49-F238E27FC236}">
                <a16:creationId xmlns:a16="http://schemas.microsoft.com/office/drawing/2014/main" id="{D1E0C87F-F500-43BA-943D-6D52DCDBD50A}"/>
              </a:ext>
            </a:extLst>
          </p:cNvPr>
          <p:cNvSpPr txBox="1"/>
          <p:nvPr/>
        </p:nvSpPr>
        <p:spPr>
          <a:xfrm>
            <a:off x="6946318" y="1491926"/>
            <a:ext cx="57677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1346563375">
            <a:extLst>
              <a:ext uri="{FF2B5EF4-FFF2-40B4-BE49-F238E27FC236}">
                <a16:creationId xmlns:a16="http://schemas.microsoft.com/office/drawing/2014/main" id="{91699161-FA48-4926-9B88-E3AA3BD166CA}"/>
              </a:ext>
            </a:extLst>
          </p:cNvPr>
          <p:cNvSpPr txBox="1"/>
          <p:nvPr/>
        </p:nvSpPr>
        <p:spPr>
          <a:xfrm>
            <a:off x="7574749" y="1689519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19">
            <a:extLst>
              <a:ext uri="{FF2B5EF4-FFF2-40B4-BE49-F238E27FC236}">
                <a16:creationId xmlns:a16="http://schemas.microsoft.com/office/drawing/2014/main" id="{5CCEC9D2-1C2E-48AA-A47F-2EF23C14CDB2}"/>
              </a:ext>
            </a:extLst>
          </p:cNvPr>
          <p:cNvSpPr txBox="1"/>
          <p:nvPr/>
        </p:nvSpPr>
        <p:spPr>
          <a:xfrm>
            <a:off x="7949513" y="1509487"/>
            <a:ext cx="57677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1346563375">
            <a:extLst>
              <a:ext uri="{FF2B5EF4-FFF2-40B4-BE49-F238E27FC236}">
                <a16:creationId xmlns:a16="http://schemas.microsoft.com/office/drawing/2014/main" id="{82F7A265-4954-4CD3-944E-ECD605896867}"/>
              </a:ext>
            </a:extLst>
          </p:cNvPr>
          <p:cNvSpPr txBox="1"/>
          <p:nvPr/>
        </p:nvSpPr>
        <p:spPr>
          <a:xfrm>
            <a:off x="8528974" y="1688777"/>
            <a:ext cx="260350" cy="3886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40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6EBB26-89B0-D098-3F93-0D2E7D4DF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 descr="A close-up of several black lines&#10;&#10;AI-generated content may be incorrect.">
            <a:extLst>
              <a:ext uri="{FF2B5EF4-FFF2-40B4-BE49-F238E27FC236}">
                <a16:creationId xmlns:a16="http://schemas.microsoft.com/office/drawing/2014/main" id="{3F7B6DB1-C60F-6633-CF22-2C81E62B20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969"/>
          <a:stretch>
            <a:fillRect/>
          </a:stretch>
        </p:blipFill>
        <p:spPr>
          <a:xfrm>
            <a:off x="191516" y="1403604"/>
            <a:ext cx="2988564" cy="4050792"/>
          </a:xfrm>
          <a:prstGeom prst="rect">
            <a:avLst/>
          </a:prstGeom>
        </p:spPr>
      </p:pic>
      <p:sp>
        <p:nvSpPr>
          <p:cNvPr id="5" name="Text Box 1346563371">
            <a:extLst>
              <a:ext uri="{FF2B5EF4-FFF2-40B4-BE49-F238E27FC236}">
                <a16:creationId xmlns:a16="http://schemas.microsoft.com/office/drawing/2014/main" id="{2B875DD6-615E-56C6-348A-1F796E803928}"/>
              </a:ext>
            </a:extLst>
          </p:cNvPr>
          <p:cNvSpPr txBox="1"/>
          <p:nvPr/>
        </p:nvSpPr>
        <p:spPr>
          <a:xfrm>
            <a:off x="3180080" y="3750497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GAPDH (37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346563371">
            <a:extLst>
              <a:ext uri="{FF2B5EF4-FFF2-40B4-BE49-F238E27FC236}">
                <a16:creationId xmlns:a16="http://schemas.microsoft.com/office/drawing/2014/main" id="{6AD97FA1-F29C-6B3E-2DE3-945D7215C8A8}"/>
              </a:ext>
            </a:extLst>
          </p:cNvPr>
          <p:cNvSpPr txBox="1"/>
          <p:nvPr/>
        </p:nvSpPr>
        <p:spPr>
          <a:xfrm>
            <a:off x="3180079" y="2565508"/>
            <a:ext cx="1509833" cy="2082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GAPDH (37 kDa)</a:t>
            </a:r>
            <a:endParaRPr lang="en-US" sz="15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lack and white photo of a few lines&#10;&#10;AI-generated content may be incorrect.">
            <a:extLst>
              <a:ext uri="{FF2B5EF4-FFF2-40B4-BE49-F238E27FC236}">
                <a16:creationId xmlns:a16="http://schemas.microsoft.com/office/drawing/2014/main" id="{E8FCD6A0-34A0-9BBB-A100-FE508D0E43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072" r="38604"/>
          <a:stretch>
            <a:fillRect/>
          </a:stretch>
        </p:blipFill>
        <p:spPr>
          <a:xfrm>
            <a:off x="4689912" y="1094591"/>
            <a:ext cx="2988564" cy="2334409"/>
          </a:xfrm>
          <a:prstGeom prst="rect">
            <a:avLst/>
          </a:prstGeom>
        </p:spPr>
      </p:pic>
      <p:sp>
        <p:nvSpPr>
          <p:cNvPr id="9" name="Text Box 1346563369">
            <a:extLst>
              <a:ext uri="{FF2B5EF4-FFF2-40B4-BE49-F238E27FC236}">
                <a16:creationId xmlns:a16="http://schemas.microsoft.com/office/drawing/2014/main" id="{234D19E7-C87E-AA89-EC3C-888E43E1F041}"/>
              </a:ext>
            </a:extLst>
          </p:cNvPr>
          <p:cNvSpPr txBox="1"/>
          <p:nvPr/>
        </p:nvSpPr>
        <p:spPr>
          <a:xfrm>
            <a:off x="7678475" y="1693949"/>
            <a:ext cx="1509833" cy="3081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LC3B-II (18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346563368">
            <a:extLst>
              <a:ext uri="{FF2B5EF4-FFF2-40B4-BE49-F238E27FC236}">
                <a16:creationId xmlns:a16="http://schemas.microsoft.com/office/drawing/2014/main" id="{706B41AA-AC97-84BE-CB4F-205FEB74511A}"/>
              </a:ext>
            </a:extLst>
          </p:cNvPr>
          <p:cNvSpPr txBox="1"/>
          <p:nvPr/>
        </p:nvSpPr>
        <p:spPr>
          <a:xfrm>
            <a:off x="7759003" y="1459788"/>
            <a:ext cx="1703194" cy="2341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LC3B-I (16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close-up of a test&#10;&#10;AI-generated content may be incorrect.">
            <a:extLst>
              <a:ext uri="{FF2B5EF4-FFF2-40B4-BE49-F238E27FC236}">
                <a16:creationId xmlns:a16="http://schemas.microsoft.com/office/drawing/2014/main" id="{C6CDC463-5BFB-25E7-9DC9-7090B9EAF4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271" r="41054"/>
          <a:stretch>
            <a:fillRect/>
          </a:stretch>
        </p:blipFill>
        <p:spPr>
          <a:xfrm>
            <a:off x="4809218" y="3552401"/>
            <a:ext cx="2869257" cy="2986511"/>
          </a:xfrm>
          <a:prstGeom prst="rect">
            <a:avLst/>
          </a:prstGeom>
        </p:spPr>
      </p:pic>
      <p:sp>
        <p:nvSpPr>
          <p:cNvPr id="13" name="Text Box 1346563370">
            <a:extLst>
              <a:ext uri="{FF2B5EF4-FFF2-40B4-BE49-F238E27FC236}">
                <a16:creationId xmlns:a16="http://schemas.microsoft.com/office/drawing/2014/main" id="{F9F44263-363E-52B4-BA19-333AC1983809}"/>
              </a:ext>
            </a:extLst>
          </p:cNvPr>
          <p:cNvSpPr txBox="1"/>
          <p:nvPr/>
        </p:nvSpPr>
        <p:spPr>
          <a:xfrm>
            <a:off x="7678475" y="3908294"/>
            <a:ext cx="1703194" cy="23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SQSTM1 (62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46563370">
            <a:extLst>
              <a:ext uri="{FF2B5EF4-FFF2-40B4-BE49-F238E27FC236}">
                <a16:creationId xmlns:a16="http://schemas.microsoft.com/office/drawing/2014/main" id="{50E0C131-3A9D-153D-664F-0A936D1F24E3}"/>
              </a:ext>
            </a:extLst>
          </p:cNvPr>
          <p:cNvSpPr txBox="1"/>
          <p:nvPr/>
        </p:nvSpPr>
        <p:spPr>
          <a:xfrm>
            <a:off x="7759003" y="5040112"/>
            <a:ext cx="1703194" cy="23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SQSTM1 (62 </a:t>
            </a:r>
            <a:r>
              <a:rPr lang="en-US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en-US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ED6245-2F9A-F354-6FAE-C8C8A18183AE}"/>
              </a:ext>
            </a:extLst>
          </p:cNvPr>
          <p:cNvSpPr txBox="1"/>
          <p:nvPr/>
        </p:nvSpPr>
        <p:spPr>
          <a:xfrm>
            <a:off x="309601" y="230094"/>
            <a:ext cx="661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Panel B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represents western blot analysis shown in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Figure  2D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90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576" y="779157"/>
            <a:ext cx="1000836" cy="369332"/>
          </a:xfrm>
        </p:spPr>
        <p:txBody>
          <a:bodyPr>
            <a:normAutofit/>
          </a:bodyPr>
          <a:lstStyle/>
          <a:p>
            <a:r>
              <a:rPr lang="en-CA" sz="2000" b="1" dirty="0"/>
              <a:t> (n=1)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CFFCAD-2822-04BF-54D1-7089F90B8488}"/>
              </a:ext>
            </a:extLst>
          </p:cNvPr>
          <p:cNvGrpSpPr/>
          <p:nvPr/>
        </p:nvGrpSpPr>
        <p:grpSpPr>
          <a:xfrm>
            <a:off x="814810" y="909149"/>
            <a:ext cx="4925758" cy="2276219"/>
            <a:chOff x="3267749" y="1923282"/>
            <a:chExt cx="4524314" cy="2098598"/>
          </a:xfrm>
        </p:grpSpPr>
        <p:sp>
          <p:nvSpPr>
            <p:cNvPr id="5" name="TextBox 4"/>
            <p:cNvSpPr txBox="1"/>
            <p:nvPr/>
          </p:nvSpPr>
          <p:spPr>
            <a:xfrm>
              <a:off x="3267749" y="2967722"/>
              <a:ext cx="19908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Bcl2L13 (~75kDa)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4617552" y="2417334"/>
              <a:ext cx="573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24h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5110551" y="2417334"/>
              <a:ext cx="573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48h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5603551" y="2417334"/>
              <a:ext cx="573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72h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6130768" y="2425647"/>
              <a:ext cx="573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24h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6615441" y="2417334"/>
              <a:ext cx="573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48h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7107046" y="2425647"/>
              <a:ext cx="573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72h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77506" y="1925935"/>
              <a:ext cx="14385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100 µM TMZ-NR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74748" y="1923282"/>
              <a:ext cx="14173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100 µM TMZ-R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67749" y="3630032"/>
              <a:ext cx="1319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GAPDH (37kDa)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C3E40C-F7F7-1C12-0BDD-2EFC0F5B886F}"/>
                </a:ext>
              </a:extLst>
            </p:cNvPr>
            <p:cNvPicPr/>
            <p:nvPr/>
          </p:nvPicPr>
          <p:blipFill rotWithShape="1">
            <a:blip r:embed="rId3"/>
            <a:srcRect r="49549"/>
            <a:stretch/>
          </p:blipFill>
          <p:spPr bwMode="auto">
            <a:xfrm>
              <a:off x="4671119" y="2850726"/>
              <a:ext cx="2998470" cy="515620"/>
            </a:xfrm>
            <a:prstGeom prst="rect">
              <a:avLst/>
            </a:prstGeom>
            <a:ln w="285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D39FA01-83EC-C5F7-2BDE-554EC4695DE7}"/>
                </a:ext>
              </a:extLst>
            </p:cNvPr>
            <p:cNvPicPr/>
            <p:nvPr/>
          </p:nvPicPr>
          <p:blipFill rotWithShape="1">
            <a:blip r:embed="rId4"/>
            <a:srcRect r="49552"/>
            <a:stretch/>
          </p:blipFill>
          <p:spPr bwMode="auto">
            <a:xfrm>
              <a:off x="4671119" y="3491655"/>
              <a:ext cx="2998470" cy="530225"/>
            </a:xfrm>
            <a:prstGeom prst="rect">
              <a:avLst/>
            </a:prstGeom>
            <a:ln w="285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D1B528D-17F5-44F6-A128-8C3F92F2290A}"/>
              </a:ext>
            </a:extLst>
          </p:cNvPr>
          <p:cNvSpPr txBox="1"/>
          <p:nvPr/>
        </p:nvSpPr>
        <p:spPr>
          <a:xfrm>
            <a:off x="309601" y="230094"/>
            <a:ext cx="661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Panel C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represents western blot analysis shown in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Figure  3A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ECCF7F1-C614-4AAB-8B93-B38E9D78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8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3F385B-C593-4619-955B-564AA0F2A021}"/>
              </a:ext>
            </a:extLst>
          </p:cNvPr>
          <p:cNvSpPr txBox="1"/>
          <p:nvPr/>
        </p:nvSpPr>
        <p:spPr>
          <a:xfrm>
            <a:off x="6451434" y="2687428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GAPDH (37kDa)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4F3600-3F00-43E0-AC2A-4F9D23A7C5CE}"/>
              </a:ext>
            </a:extLst>
          </p:cNvPr>
          <p:cNvSpPr txBox="1"/>
          <p:nvPr/>
        </p:nvSpPr>
        <p:spPr>
          <a:xfrm>
            <a:off x="6328304" y="2047259"/>
            <a:ext cx="1990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Bcl2L13 (~75kDa)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6EDBE4-F404-4531-B6A3-5B5B7D24AC09}"/>
              </a:ext>
            </a:extLst>
          </p:cNvPr>
          <p:cNvSpPr txBox="1"/>
          <p:nvPr/>
        </p:nvSpPr>
        <p:spPr>
          <a:xfrm rot="16200000">
            <a:off x="8032606" y="1293389"/>
            <a:ext cx="57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49531F-4A4A-47EB-9B98-CC46EC3E5402}"/>
              </a:ext>
            </a:extLst>
          </p:cNvPr>
          <p:cNvSpPr txBox="1"/>
          <p:nvPr/>
        </p:nvSpPr>
        <p:spPr>
          <a:xfrm rot="16200000">
            <a:off x="8525605" y="1293389"/>
            <a:ext cx="57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48h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EBF8F7-E670-4468-A9A2-3EA374198B2E}"/>
              </a:ext>
            </a:extLst>
          </p:cNvPr>
          <p:cNvSpPr txBox="1"/>
          <p:nvPr/>
        </p:nvSpPr>
        <p:spPr>
          <a:xfrm rot="16200000">
            <a:off x="9018605" y="1293389"/>
            <a:ext cx="57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72h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F11F2D-F478-4DE8-A747-ACC0C09B9C6D}"/>
              </a:ext>
            </a:extLst>
          </p:cNvPr>
          <p:cNvSpPr txBox="1"/>
          <p:nvPr/>
        </p:nvSpPr>
        <p:spPr>
          <a:xfrm rot="16200000">
            <a:off x="9647670" y="1311033"/>
            <a:ext cx="57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6BA732-8776-420D-9303-29AB3F10A694}"/>
              </a:ext>
            </a:extLst>
          </p:cNvPr>
          <p:cNvSpPr txBox="1"/>
          <p:nvPr/>
        </p:nvSpPr>
        <p:spPr>
          <a:xfrm rot="16200000">
            <a:off x="10141674" y="1302720"/>
            <a:ext cx="57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48h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891040-2587-4767-B0CE-0F36C6DAB116}"/>
              </a:ext>
            </a:extLst>
          </p:cNvPr>
          <p:cNvSpPr txBox="1"/>
          <p:nvPr/>
        </p:nvSpPr>
        <p:spPr>
          <a:xfrm rot="16200000">
            <a:off x="10633279" y="1311033"/>
            <a:ext cx="57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72h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F909D0-D6E9-4F84-9930-FB584A5B0847}"/>
              </a:ext>
            </a:extLst>
          </p:cNvPr>
          <p:cNvSpPr txBox="1"/>
          <p:nvPr/>
        </p:nvSpPr>
        <p:spPr>
          <a:xfrm>
            <a:off x="8206329" y="910911"/>
            <a:ext cx="1510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TMZ-NR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E0F780-D4A6-4F35-902A-D93C0010B8F3}"/>
              </a:ext>
            </a:extLst>
          </p:cNvPr>
          <p:cNvSpPr txBox="1"/>
          <p:nvPr/>
        </p:nvSpPr>
        <p:spPr>
          <a:xfrm>
            <a:off x="9777207" y="908303"/>
            <a:ext cx="1444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74A16BD-F851-4D96-A542-2F72CC0FB953}"/>
              </a:ext>
            </a:extLst>
          </p:cNvPr>
          <p:cNvPicPr/>
          <p:nvPr/>
        </p:nvPicPr>
        <p:blipFill rotWithShape="1">
          <a:blip r:embed="rId5"/>
          <a:srcRect r="49552"/>
          <a:stretch/>
        </p:blipFill>
        <p:spPr bwMode="auto">
          <a:xfrm>
            <a:off x="8106054" y="2687428"/>
            <a:ext cx="2998470" cy="417195"/>
          </a:xfrm>
          <a:prstGeom prst="rect">
            <a:avLst/>
          </a:prstGeom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3825C53-A003-4C48-9CE7-965B69AB8160}"/>
              </a:ext>
            </a:extLst>
          </p:cNvPr>
          <p:cNvPicPr/>
          <p:nvPr/>
        </p:nvPicPr>
        <p:blipFill rotWithShape="1">
          <a:blip r:embed="rId6"/>
          <a:srcRect r="49549"/>
          <a:stretch/>
        </p:blipFill>
        <p:spPr bwMode="auto">
          <a:xfrm>
            <a:off x="8106054" y="1784458"/>
            <a:ext cx="2998470" cy="704850"/>
          </a:xfrm>
          <a:prstGeom prst="rect">
            <a:avLst/>
          </a:prstGeom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9DE6DFB-46EA-4306-A13D-18C374460EE7}"/>
              </a:ext>
            </a:extLst>
          </p:cNvPr>
          <p:cNvSpPr txBox="1">
            <a:spLocks/>
          </p:cNvSpPr>
          <p:nvPr/>
        </p:nvSpPr>
        <p:spPr>
          <a:xfrm>
            <a:off x="6823326" y="723637"/>
            <a:ext cx="1000836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000" b="1" dirty="0"/>
              <a:t> (n=2)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B98B78-3A10-4F43-A30B-DFE1B6DDB754}"/>
              </a:ext>
            </a:extLst>
          </p:cNvPr>
          <p:cNvSpPr txBox="1"/>
          <p:nvPr/>
        </p:nvSpPr>
        <p:spPr>
          <a:xfrm>
            <a:off x="3220439" y="5017888"/>
            <a:ext cx="1990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Bcl2L13 (~75kDa)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6F6D3E-A6B8-464B-A0C0-1858D614E670}"/>
              </a:ext>
            </a:extLst>
          </p:cNvPr>
          <p:cNvSpPr txBox="1"/>
          <p:nvPr/>
        </p:nvSpPr>
        <p:spPr>
          <a:xfrm>
            <a:off x="3283920" y="5612682"/>
            <a:ext cx="182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GAPDH (37kDa)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6782555-ECA4-4752-B865-689BCF787768}"/>
              </a:ext>
            </a:extLst>
          </p:cNvPr>
          <p:cNvPicPr/>
          <p:nvPr/>
        </p:nvPicPr>
        <p:blipFill rotWithShape="1">
          <a:blip r:embed="rId7"/>
          <a:srcRect r="49552" b="11570"/>
          <a:stretch/>
        </p:blipFill>
        <p:spPr bwMode="auto">
          <a:xfrm>
            <a:off x="5022860" y="4718366"/>
            <a:ext cx="2998470" cy="706755"/>
          </a:xfrm>
          <a:prstGeom prst="rect">
            <a:avLst/>
          </a:prstGeom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6E19ED-6986-4FE4-BEAE-33A3479E4789}"/>
              </a:ext>
            </a:extLst>
          </p:cNvPr>
          <p:cNvPicPr/>
          <p:nvPr/>
        </p:nvPicPr>
        <p:blipFill rotWithShape="1">
          <a:blip r:embed="rId8"/>
          <a:srcRect t="71216" r="49552"/>
          <a:stretch/>
        </p:blipFill>
        <p:spPr bwMode="auto">
          <a:xfrm>
            <a:off x="5023495" y="5531166"/>
            <a:ext cx="2998470" cy="449580"/>
          </a:xfrm>
          <a:prstGeom prst="rect">
            <a:avLst/>
          </a:prstGeom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2396751-9190-4E08-A562-A2BC9809B5A6}"/>
              </a:ext>
            </a:extLst>
          </p:cNvPr>
          <p:cNvSpPr txBox="1"/>
          <p:nvPr/>
        </p:nvSpPr>
        <p:spPr>
          <a:xfrm rot="16200000">
            <a:off x="5004940" y="4237901"/>
            <a:ext cx="57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4B8FFF-7D0B-40DF-AC9D-53626D325BC7}"/>
              </a:ext>
            </a:extLst>
          </p:cNvPr>
          <p:cNvSpPr txBox="1"/>
          <p:nvPr/>
        </p:nvSpPr>
        <p:spPr>
          <a:xfrm rot="16200000">
            <a:off x="5497939" y="4237901"/>
            <a:ext cx="57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48h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DA5359-6A2B-461C-933E-CCB9F09BC959}"/>
              </a:ext>
            </a:extLst>
          </p:cNvPr>
          <p:cNvSpPr txBox="1"/>
          <p:nvPr/>
        </p:nvSpPr>
        <p:spPr>
          <a:xfrm rot="16200000">
            <a:off x="5990939" y="4237901"/>
            <a:ext cx="57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72h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446F09-B153-48F7-AC31-25B1E9F87F25}"/>
              </a:ext>
            </a:extLst>
          </p:cNvPr>
          <p:cNvSpPr txBox="1"/>
          <p:nvPr/>
        </p:nvSpPr>
        <p:spPr>
          <a:xfrm rot="16200000">
            <a:off x="6518156" y="4246214"/>
            <a:ext cx="57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1CE3A4-0971-489E-8370-AE1C73EF2AD5}"/>
              </a:ext>
            </a:extLst>
          </p:cNvPr>
          <p:cNvSpPr txBox="1"/>
          <p:nvPr/>
        </p:nvSpPr>
        <p:spPr>
          <a:xfrm rot="16200000">
            <a:off x="7002829" y="4237901"/>
            <a:ext cx="57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48h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7FD71E-88EC-44C9-A9C7-C9BDB801845D}"/>
              </a:ext>
            </a:extLst>
          </p:cNvPr>
          <p:cNvSpPr txBox="1"/>
          <p:nvPr/>
        </p:nvSpPr>
        <p:spPr>
          <a:xfrm rot="16200000">
            <a:off x="7494434" y="4246214"/>
            <a:ext cx="57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72h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260EF5B-780E-4C7D-B64D-3DC751E02D3B}"/>
              </a:ext>
            </a:extLst>
          </p:cNvPr>
          <p:cNvSpPr txBox="1"/>
          <p:nvPr/>
        </p:nvSpPr>
        <p:spPr>
          <a:xfrm>
            <a:off x="5211320" y="3792668"/>
            <a:ext cx="1408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TMZ-NR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6039B8-D491-4943-A413-D2CD7FB6248D}"/>
              </a:ext>
            </a:extLst>
          </p:cNvPr>
          <p:cNvSpPr txBox="1"/>
          <p:nvPr/>
        </p:nvSpPr>
        <p:spPr>
          <a:xfrm>
            <a:off x="6692017" y="3790015"/>
            <a:ext cx="1408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100 µM TMZ-R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8B3B07AD-CC7A-4F7E-BD62-D7A2F0E1DDEC}"/>
              </a:ext>
            </a:extLst>
          </p:cNvPr>
          <p:cNvSpPr txBox="1">
            <a:spLocks/>
          </p:cNvSpPr>
          <p:nvPr/>
        </p:nvSpPr>
        <p:spPr>
          <a:xfrm>
            <a:off x="3659092" y="3765930"/>
            <a:ext cx="1000836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000" b="1" dirty="0"/>
              <a:t> (n=3) </a:t>
            </a:r>
          </a:p>
        </p:txBody>
      </p:sp>
    </p:spTree>
    <p:extLst>
      <p:ext uri="{BB962C8B-B14F-4D97-AF65-F5344CB8AC3E}">
        <p14:creationId xmlns:p14="http://schemas.microsoft.com/office/powerpoint/2010/main" val="4294728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C6B04A-1743-4F61-1F8E-76A2BBBE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E27-DCE3-AE47-9CBF-0425DCC05B6A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A close up of a line&#10;&#10;AI-generated content may be incorrect.">
            <a:extLst>
              <a:ext uri="{FF2B5EF4-FFF2-40B4-BE49-F238E27FC236}">
                <a16:creationId xmlns:a16="http://schemas.microsoft.com/office/drawing/2014/main" id="{276BA908-4C0C-2E7F-77E0-3F55D45FC9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40" b="37505"/>
          <a:stretch>
            <a:fillRect/>
          </a:stretch>
        </p:blipFill>
        <p:spPr>
          <a:xfrm>
            <a:off x="309601" y="792480"/>
            <a:ext cx="6455664" cy="2346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AECA18-49FF-4674-E94E-81E6EDCA9339}"/>
              </a:ext>
            </a:extLst>
          </p:cNvPr>
          <p:cNvSpPr txBox="1"/>
          <p:nvPr/>
        </p:nvSpPr>
        <p:spPr>
          <a:xfrm>
            <a:off x="309601" y="230094"/>
            <a:ext cx="6611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Panel C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represents western blot analysis shown in </a:t>
            </a:r>
            <a:r>
              <a:rPr lang="en-US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Figure  3A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EF7CC-042C-310A-EE8B-1259955CDD09}"/>
              </a:ext>
            </a:extLst>
          </p:cNvPr>
          <p:cNvSpPr txBox="1"/>
          <p:nvPr/>
        </p:nvSpPr>
        <p:spPr>
          <a:xfrm>
            <a:off x="6765265" y="2341156"/>
            <a:ext cx="1436680" cy="300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GAPDH (37kDa)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C0307-1619-B967-8854-7966F64CA981}"/>
              </a:ext>
            </a:extLst>
          </p:cNvPr>
          <p:cNvSpPr txBox="1"/>
          <p:nvPr/>
        </p:nvSpPr>
        <p:spPr>
          <a:xfrm>
            <a:off x="6851603" y="941715"/>
            <a:ext cx="1436680" cy="300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GAPDH (37kDa)</a:t>
            </a:r>
          </a:p>
        </p:txBody>
      </p:sp>
      <p:pic>
        <p:nvPicPr>
          <p:cNvPr id="9" name="Picture 8" descr="A close up of a white sheet&#10;&#10;AI-generated content may be incorrect.">
            <a:extLst>
              <a:ext uri="{FF2B5EF4-FFF2-40B4-BE49-F238E27FC236}">
                <a16:creationId xmlns:a16="http://schemas.microsoft.com/office/drawing/2014/main" id="{F32F4B87-C784-63B5-F9C8-5AF16377FA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61" t="36842" r="-4561" b="6908"/>
          <a:stretch>
            <a:fillRect/>
          </a:stretch>
        </p:blipFill>
        <p:spPr>
          <a:xfrm>
            <a:off x="309601" y="3637281"/>
            <a:ext cx="5791200" cy="2606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849914-E52C-4C1E-5071-5218C357469F}"/>
              </a:ext>
            </a:extLst>
          </p:cNvPr>
          <p:cNvSpPr txBox="1"/>
          <p:nvPr/>
        </p:nvSpPr>
        <p:spPr>
          <a:xfrm>
            <a:off x="6034412" y="4730948"/>
            <a:ext cx="2167533" cy="300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Bcl2L13 (~75kDa)</a:t>
            </a:r>
          </a:p>
        </p:txBody>
      </p:sp>
    </p:spTree>
    <p:extLst>
      <p:ext uri="{BB962C8B-B14F-4D97-AF65-F5344CB8AC3E}">
        <p14:creationId xmlns:p14="http://schemas.microsoft.com/office/powerpoint/2010/main" val="3802544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757</Words>
  <Application>Microsoft Office PowerPoint</Application>
  <PresentationFormat>Widescreen</PresentationFormat>
  <Paragraphs>263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(n=1) </vt:lpstr>
      <vt:lpstr>PowerPoint Presentation</vt:lpstr>
      <vt:lpstr> (n=1) </vt:lpstr>
      <vt:lpstr>PowerPoint Presentation</vt:lpstr>
      <vt:lpstr> (n=1) </vt:lpstr>
      <vt:lpstr> (n=2) </vt:lpstr>
      <vt:lpstr> (n=3)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BCL2L13 (n=1)</dc:title>
  <dc:creator>Courtney Clark</dc:creator>
  <cp:lastModifiedBy>Saeid Ghavami</cp:lastModifiedBy>
  <cp:revision>16</cp:revision>
  <dcterms:created xsi:type="dcterms:W3CDTF">2023-07-05T12:51:27Z</dcterms:created>
  <dcterms:modified xsi:type="dcterms:W3CDTF">2025-12-22T21:46:54Z</dcterms:modified>
</cp:coreProperties>
</file>