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30" y="-134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273064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88939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9004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41349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78763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973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377191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287180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05973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385101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CC8716-B9A8-45D5-B1BA-FB63DE4E064C}"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42685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BCC8716-B9A8-45D5-B1BA-FB63DE4E064C}" type="datetimeFigureOut">
              <a:rPr kumimoji="1" lang="ja-JP" altLang="en-US" smtClean="0"/>
              <a:t>2025/12/10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DBEEC3C-4DC2-4C8C-BDA3-786F9375216E}" type="slidenum">
              <a:rPr kumimoji="1" lang="ja-JP" altLang="en-US" smtClean="0"/>
              <a:t>‹#›</a:t>
            </a:fld>
            <a:endParaRPr kumimoji="1" lang="ja-JP" altLang="en-US"/>
          </a:p>
        </p:txBody>
      </p:sp>
    </p:spTree>
    <p:extLst>
      <p:ext uri="{BB962C8B-B14F-4D97-AF65-F5344CB8AC3E}">
        <p14:creationId xmlns:p14="http://schemas.microsoft.com/office/powerpoint/2010/main" val="19893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85C24CF-0532-210C-E60B-0A66610F770F}"/>
              </a:ext>
            </a:extLst>
          </p:cNvPr>
          <p:cNvSpPr txBox="1"/>
          <p:nvPr/>
        </p:nvSpPr>
        <p:spPr>
          <a:xfrm>
            <a:off x="460345" y="724788"/>
            <a:ext cx="433132"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(A)</a:t>
            </a:r>
            <a:endParaRPr kumimoji="1" lang="ja-JP" altLang="en-US" sz="14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AC98C010-F44E-BD2A-4FC6-A51E890BD58A}"/>
              </a:ext>
            </a:extLst>
          </p:cNvPr>
          <p:cNvSpPr txBox="1"/>
          <p:nvPr/>
        </p:nvSpPr>
        <p:spPr>
          <a:xfrm>
            <a:off x="3591074" y="724788"/>
            <a:ext cx="423514"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(B)</a:t>
            </a:r>
            <a:endParaRPr kumimoji="1" lang="ja-JP" altLang="en-US" sz="14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AA8E356-602B-A368-514F-72ED1942A69E}"/>
              </a:ext>
            </a:extLst>
          </p:cNvPr>
          <p:cNvSpPr txBox="1"/>
          <p:nvPr/>
        </p:nvSpPr>
        <p:spPr>
          <a:xfrm>
            <a:off x="460345" y="6436980"/>
            <a:ext cx="6071652" cy="2246769"/>
          </a:xfrm>
          <a:prstGeom prst="rect">
            <a:avLst/>
          </a:prstGeom>
          <a:noFill/>
        </p:spPr>
        <p:txBody>
          <a:bodyPr wrap="square" rtlCol="0">
            <a:spAutoFit/>
          </a:bodyPr>
          <a:lstStyle/>
          <a:p>
            <a:r>
              <a:rPr kumimoji="1" lang="en-US" altLang="ja-JP" sz="1400" b="1" dirty="0">
                <a:latin typeface="Times New Roman" panose="02020603050405020304" pitchFamily="18" charset="0"/>
                <a:cs typeface="Times New Roman" panose="02020603050405020304" pitchFamily="18" charset="0"/>
              </a:rPr>
              <a:t>Fig. S1 Amino acid sequence aliment</a:t>
            </a:r>
          </a:p>
          <a:p>
            <a:r>
              <a:rPr kumimoji="1" lang="en-US" altLang="ja-JP" sz="1400" dirty="0">
                <a:latin typeface="Times New Roman" panose="02020603050405020304" pitchFamily="18" charset="0"/>
                <a:cs typeface="Times New Roman" panose="02020603050405020304" pitchFamily="18" charset="0"/>
              </a:rPr>
              <a:t>(A) (B) Amino acid sequence alignment with Pep4 (YPL154C)  in </a:t>
            </a:r>
            <a:r>
              <a:rPr kumimoji="1" lang="en-US" altLang="ja-JP" sz="1400" i="1" dirty="0">
                <a:latin typeface="Times New Roman" panose="02020603050405020304" pitchFamily="18" charset="0"/>
                <a:cs typeface="Times New Roman" panose="02020603050405020304" pitchFamily="18" charset="0"/>
              </a:rPr>
              <a:t>S. cerevisiae</a:t>
            </a:r>
            <a:r>
              <a:rPr kumimoji="1" lang="en-US" altLang="ja-JP" sz="1400" dirty="0">
                <a:latin typeface="Times New Roman" panose="02020603050405020304" pitchFamily="18" charset="0"/>
                <a:cs typeface="Times New Roman" panose="02020603050405020304" pitchFamily="18" charset="0"/>
              </a:rPr>
              <a:t>. The main catalytic residues in Pep4 (D109 and D294) are flamed in red, and residues related to the catalytic site hydrogen bond (W116 and Y152) are flamed in blue. (A) Amino acid sequence alignment of PepE (AO090003000693) and Pep4. The alignment score was 60%. (B) Amino acid sequence alignment of Pep2 (AO090038000229) and Pep4. The alignment score was 44%. (C) Amino acid sequence alignment of AoPrb1 (AO090020000517)</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and</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Prb1</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(YEL060C). The residues considered to be the main active residues in </a:t>
            </a:r>
            <a:r>
              <a:rPr kumimoji="1" lang="en-US" altLang="ja-JP" sz="1400" i="1" dirty="0">
                <a:latin typeface="Times New Roman" panose="02020603050405020304" pitchFamily="18" charset="0"/>
                <a:cs typeface="Times New Roman" panose="02020603050405020304" pitchFamily="18" charset="0"/>
              </a:rPr>
              <a:t>S. cerevisiae</a:t>
            </a:r>
            <a:r>
              <a:rPr kumimoji="1" lang="en-US" altLang="ja-JP" sz="1400" dirty="0">
                <a:latin typeface="Times New Roman" panose="02020603050405020304" pitchFamily="18" charset="0"/>
                <a:cs typeface="Times New Roman" panose="02020603050405020304" pitchFamily="18" charset="0"/>
              </a:rPr>
              <a:t> (D325, H357 and S519) are flamed in red. The alignment score was 49%.</a:t>
            </a:r>
            <a:endParaRPr kumimoji="1" lang="ja-JP" altLang="en-US" sz="1400" dirty="0">
              <a:latin typeface="Times New Roman" panose="02020603050405020304" pitchFamily="18" charset="0"/>
              <a:cs typeface="Times New Roman" panose="02020603050405020304" pitchFamily="18" charset="0"/>
            </a:endParaRPr>
          </a:p>
        </p:txBody>
      </p:sp>
      <p:pic>
        <p:nvPicPr>
          <p:cNvPr id="22" name="図 21">
            <a:extLst>
              <a:ext uri="{FF2B5EF4-FFF2-40B4-BE49-F238E27FC236}">
                <a16:creationId xmlns:a16="http://schemas.microsoft.com/office/drawing/2014/main" id="{A19A4D2B-E4AF-14AD-0968-BD746ED97DC3}"/>
              </a:ext>
            </a:extLst>
          </p:cNvPr>
          <p:cNvPicPr>
            <a:picLocks noChangeAspect="1"/>
          </p:cNvPicPr>
          <p:nvPr/>
        </p:nvPicPr>
        <p:blipFill>
          <a:blip r:embed="rId2"/>
          <a:stretch>
            <a:fillRect/>
          </a:stretch>
        </p:blipFill>
        <p:spPr>
          <a:xfrm>
            <a:off x="534307" y="3936389"/>
            <a:ext cx="6001345" cy="2393507"/>
          </a:xfrm>
          <a:prstGeom prst="rect">
            <a:avLst/>
          </a:prstGeom>
        </p:spPr>
      </p:pic>
      <p:pic>
        <p:nvPicPr>
          <p:cNvPr id="23" name="図 22">
            <a:extLst>
              <a:ext uri="{FF2B5EF4-FFF2-40B4-BE49-F238E27FC236}">
                <a16:creationId xmlns:a16="http://schemas.microsoft.com/office/drawing/2014/main" id="{2B1D4B9C-42CF-97BA-44C5-0A0060A89839}"/>
              </a:ext>
            </a:extLst>
          </p:cNvPr>
          <p:cNvPicPr>
            <a:picLocks noChangeAspect="1"/>
          </p:cNvPicPr>
          <p:nvPr/>
        </p:nvPicPr>
        <p:blipFill>
          <a:blip r:embed="rId3"/>
          <a:stretch>
            <a:fillRect/>
          </a:stretch>
        </p:blipFill>
        <p:spPr>
          <a:xfrm>
            <a:off x="534307" y="1032565"/>
            <a:ext cx="2894693" cy="2261385"/>
          </a:xfrm>
          <a:prstGeom prst="rect">
            <a:avLst/>
          </a:prstGeom>
        </p:spPr>
      </p:pic>
      <p:pic>
        <p:nvPicPr>
          <p:cNvPr id="24" name="図 23">
            <a:extLst>
              <a:ext uri="{FF2B5EF4-FFF2-40B4-BE49-F238E27FC236}">
                <a16:creationId xmlns:a16="http://schemas.microsoft.com/office/drawing/2014/main" id="{BCC5BAA2-E2E3-FCB2-BB21-1099EF976448}"/>
              </a:ext>
            </a:extLst>
          </p:cNvPr>
          <p:cNvPicPr>
            <a:picLocks noChangeAspect="1"/>
          </p:cNvPicPr>
          <p:nvPr/>
        </p:nvPicPr>
        <p:blipFill>
          <a:blip r:embed="rId4"/>
          <a:stretch>
            <a:fillRect/>
          </a:stretch>
        </p:blipFill>
        <p:spPr>
          <a:xfrm>
            <a:off x="3637304" y="1032565"/>
            <a:ext cx="2894693" cy="2288271"/>
          </a:xfrm>
          <a:prstGeom prst="rect">
            <a:avLst/>
          </a:prstGeom>
        </p:spPr>
      </p:pic>
      <p:sp>
        <p:nvSpPr>
          <p:cNvPr id="25" name="テキスト ボックス 24">
            <a:extLst>
              <a:ext uri="{FF2B5EF4-FFF2-40B4-BE49-F238E27FC236}">
                <a16:creationId xmlns:a16="http://schemas.microsoft.com/office/drawing/2014/main" id="{3E025E75-76E6-DAC4-F8C0-413345E2F754}"/>
              </a:ext>
            </a:extLst>
          </p:cNvPr>
          <p:cNvSpPr txBox="1"/>
          <p:nvPr/>
        </p:nvSpPr>
        <p:spPr>
          <a:xfrm>
            <a:off x="460345" y="3628612"/>
            <a:ext cx="433132"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(C)</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7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CB21DD9-91A3-92F4-8EB4-1A8EBE5DBB1F}"/>
              </a:ext>
            </a:extLst>
          </p:cNvPr>
          <p:cNvPicPr>
            <a:picLocks noChangeAspect="1"/>
          </p:cNvPicPr>
          <p:nvPr/>
        </p:nvPicPr>
        <p:blipFill>
          <a:blip r:embed="rId2"/>
          <a:stretch>
            <a:fillRect/>
          </a:stretch>
        </p:blipFill>
        <p:spPr>
          <a:xfrm>
            <a:off x="180945" y="4162623"/>
            <a:ext cx="5710313" cy="2861100"/>
          </a:xfrm>
          <a:prstGeom prst="rect">
            <a:avLst/>
          </a:prstGeom>
        </p:spPr>
      </p:pic>
      <p:sp>
        <p:nvSpPr>
          <p:cNvPr id="2" name="テキスト ボックス 1">
            <a:extLst>
              <a:ext uri="{FF2B5EF4-FFF2-40B4-BE49-F238E27FC236}">
                <a16:creationId xmlns:a16="http://schemas.microsoft.com/office/drawing/2014/main" id="{81A7CE82-F5A9-549F-8D69-74EF2872750A}"/>
              </a:ext>
            </a:extLst>
          </p:cNvPr>
          <p:cNvSpPr txBox="1"/>
          <p:nvPr/>
        </p:nvSpPr>
        <p:spPr>
          <a:xfrm>
            <a:off x="460345" y="724788"/>
            <a:ext cx="433132"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(A)</a:t>
            </a:r>
            <a:endParaRPr kumimoji="1" lang="ja-JP" altLang="en-US" sz="14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821840A-C528-F968-B622-22AD619D0517}"/>
              </a:ext>
            </a:extLst>
          </p:cNvPr>
          <p:cNvSpPr txBox="1"/>
          <p:nvPr/>
        </p:nvSpPr>
        <p:spPr>
          <a:xfrm>
            <a:off x="460345" y="4162623"/>
            <a:ext cx="423514"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(B)</a:t>
            </a:r>
            <a:endParaRPr kumimoji="1" lang="ja-JP" altLang="en-US" sz="14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D068BE4-647B-231C-5581-9DFBD10177CA}"/>
              </a:ext>
            </a:extLst>
          </p:cNvPr>
          <p:cNvSpPr txBox="1"/>
          <p:nvPr/>
        </p:nvSpPr>
        <p:spPr>
          <a:xfrm>
            <a:off x="393174" y="7344394"/>
            <a:ext cx="6071652" cy="2246769"/>
          </a:xfrm>
          <a:prstGeom prst="rect">
            <a:avLst/>
          </a:prstGeom>
          <a:noFill/>
        </p:spPr>
        <p:txBody>
          <a:bodyPr wrap="square" rtlCol="0">
            <a:spAutoFit/>
          </a:bodyPr>
          <a:lstStyle/>
          <a:p>
            <a:r>
              <a:rPr kumimoji="1" lang="en-US" altLang="ja-JP" sz="1400" b="1" dirty="0">
                <a:latin typeface="Times New Roman" panose="02020603050405020304" pitchFamily="18" charset="0"/>
                <a:cs typeface="Times New Roman" panose="02020603050405020304" pitchFamily="18" charset="0"/>
              </a:rPr>
              <a:t>Fig. S2 Construction of </a:t>
            </a:r>
            <a:r>
              <a:rPr kumimoji="1" lang="en-US" altLang="ja-JP" sz="1400" b="1" i="1" dirty="0">
                <a:latin typeface="Times New Roman" panose="02020603050405020304" pitchFamily="18" charset="0"/>
                <a:cs typeface="Times New Roman" panose="02020603050405020304" pitchFamily="18" charset="0"/>
              </a:rPr>
              <a:t>pepE</a:t>
            </a:r>
            <a:r>
              <a:rPr kumimoji="1" lang="en-US" altLang="ja-JP" sz="1400" b="1" dirty="0">
                <a:latin typeface="Times New Roman" panose="02020603050405020304" pitchFamily="18" charset="0"/>
                <a:cs typeface="Times New Roman" panose="02020603050405020304" pitchFamily="18" charset="0"/>
              </a:rPr>
              <a:t> and </a:t>
            </a:r>
            <a:r>
              <a:rPr kumimoji="1" lang="en-US" altLang="ja-JP" sz="1400" b="1" i="1" dirty="0">
                <a:latin typeface="Times New Roman" panose="02020603050405020304" pitchFamily="18" charset="0"/>
                <a:cs typeface="Times New Roman" panose="02020603050405020304" pitchFamily="18" charset="0"/>
              </a:rPr>
              <a:t>Aoprb1</a:t>
            </a:r>
            <a:r>
              <a:rPr kumimoji="1" lang="en-US" altLang="ja-JP" sz="1400" b="1" dirty="0">
                <a:latin typeface="Times New Roman" panose="02020603050405020304" pitchFamily="18" charset="0"/>
                <a:cs typeface="Times New Roman" panose="02020603050405020304" pitchFamily="18" charset="0"/>
              </a:rPr>
              <a:t> </a:t>
            </a:r>
            <a:r>
              <a:rPr kumimoji="1" lang="en-US" altLang="ja-JP" sz="1400" b="1" dirty="0" err="1">
                <a:latin typeface="Times New Roman" panose="02020603050405020304" pitchFamily="18" charset="0"/>
                <a:cs typeface="Times New Roman" panose="02020603050405020304" pitchFamily="18" charset="0"/>
              </a:rPr>
              <a:t>disruptants</a:t>
            </a:r>
            <a:endParaRPr kumimoji="1" lang="en-US" altLang="ja-JP" sz="1400" b="1"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(A) </a:t>
            </a:r>
            <a:r>
              <a:rPr kumimoji="1" lang="en-US" altLang="ja-JP" sz="1400" i="1" dirty="0">
                <a:latin typeface="Times New Roman" panose="02020603050405020304" pitchFamily="18" charset="0"/>
                <a:cs typeface="Times New Roman" panose="02020603050405020304" pitchFamily="18" charset="0"/>
              </a:rPr>
              <a:t>pepE </a:t>
            </a:r>
            <a:r>
              <a:rPr kumimoji="1" lang="en-US" altLang="ja-JP" sz="1400" dirty="0">
                <a:latin typeface="Times New Roman" panose="02020603050405020304" pitchFamily="18" charset="0"/>
                <a:cs typeface="Times New Roman" panose="02020603050405020304" pitchFamily="18" charset="0"/>
              </a:rPr>
              <a:t>gene of the host strain NSRku70-1-1 was disrupted by homologous recombination using the </a:t>
            </a:r>
            <a:r>
              <a:rPr kumimoji="1" lang="en-US" altLang="ja-JP" sz="1400" i="1" dirty="0">
                <a:latin typeface="Times New Roman" panose="02020603050405020304" pitchFamily="18" charset="0"/>
                <a:cs typeface="Times New Roman" panose="02020603050405020304" pitchFamily="18" charset="0"/>
              </a:rPr>
              <a:t>adeA </a:t>
            </a:r>
            <a:r>
              <a:rPr kumimoji="1" lang="en-US" altLang="ja-JP" sz="1400" dirty="0">
                <a:latin typeface="Times New Roman" panose="02020603050405020304" pitchFamily="18" charset="0"/>
                <a:cs typeface="Times New Roman" panose="02020603050405020304" pitchFamily="18" charset="0"/>
              </a:rPr>
              <a:t>selection marker. DNA fragment amplified pepE-up-</a:t>
            </a:r>
            <a:r>
              <a:rPr kumimoji="1" lang="en-US" altLang="ja-JP" sz="1400" dirty="0" err="1">
                <a:latin typeface="Times New Roman" panose="02020603050405020304" pitchFamily="18" charset="0"/>
                <a:cs typeface="Times New Roman" panose="02020603050405020304" pitchFamily="18" charset="0"/>
              </a:rPr>
              <a:t>Fw</a:t>
            </a:r>
            <a:r>
              <a:rPr kumimoji="1" lang="en-US" altLang="ja-JP" sz="1400" dirty="0">
                <a:latin typeface="Times New Roman" panose="02020603050405020304" pitchFamily="18" charset="0"/>
                <a:cs typeface="Times New Roman" panose="02020603050405020304" pitchFamily="18" charset="0"/>
              </a:rPr>
              <a:t> and pepE-down-Rv-3 primers using the plasmid pUC19-pepE deletion as a template was used for the transformation.</a:t>
            </a:r>
          </a:p>
          <a:p>
            <a:r>
              <a:rPr kumimoji="1" lang="en-US" altLang="ja-JP" sz="1400" dirty="0">
                <a:latin typeface="Times New Roman" panose="02020603050405020304" pitchFamily="18" charset="0"/>
                <a:cs typeface="Times New Roman" panose="02020603050405020304" pitchFamily="18" charset="0"/>
              </a:rPr>
              <a:t>(B) </a:t>
            </a:r>
            <a:r>
              <a:rPr kumimoji="1" lang="en-US" altLang="ja-JP" sz="1400" i="1" dirty="0">
                <a:latin typeface="Times New Roman" panose="02020603050405020304" pitchFamily="18" charset="0"/>
                <a:cs typeface="Times New Roman" panose="02020603050405020304" pitchFamily="18" charset="0"/>
              </a:rPr>
              <a:t>Aoprb1</a:t>
            </a:r>
            <a:r>
              <a:rPr kumimoji="1" lang="en-US" altLang="ja-JP" sz="1400" dirty="0">
                <a:latin typeface="Times New Roman" panose="02020603050405020304" pitchFamily="18" charset="0"/>
                <a:cs typeface="Times New Roman" panose="02020603050405020304" pitchFamily="18" charset="0"/>
              </a:rPr>
              <a:t> gene of the host strains NSRku70-1-1A and </a:t>
            </a:r>
            <a:r>
              <a:rPr kumimoji="1" lang="en-US" altLang="ja-JP" sz="1400" dirty="0">
                <a:latin typeface="Symbol" panose="05050102010706020507" pitchFamily="18" charset="2"/>
                <a:cs typeface="Times New Roman" panose="02020603050405020304" pitchFamily="18" charset="0"/>
              </a:rPr>
              <a:t>D</a:t>
            </a:r>
            <a:r>
              <a:rPr kumimoji="1" lang="en-US" altLang="ja-JP" sz="1400" i="1" dirty="0">
                <a:latin typeface="Times New Roman" panose="02020603050405020304" pitchFamily="18" charset="0"/>
                <a:cs typeface="Times New Roman" panose="02020603050405020304" pitchFamily="18" charset="0"/>
              </a:rPr>
              <a:t>pepE</a:t>
            </a:r>
            <a:r>
              <a:rPr kumimoji="1" lang="en-US" altLang="ja-JP" sz="1400" dirty="0">
                <a:latin typeface="Times New Roman" panose="02020603050405020304" pitchFamily="18" charset="0"/>
                <a:cs typeface="Times New Roman" panose="02020603050405020304" pitchFamily="18" charset="0"/>
              </a:rPr>
              <a:t> were disrupted by homologous recombination using the </a:t>
            </a:r>
            <a:r>
              <a:rPr kumimoji="1" lang="en-US" altLang="ja-JP" sz="1400" i="1" dirty="0">
                <a:latin typeface="Times New Roman" panose="02020603050405020304" pitchFamily="18" charset="0"/>
                <a:cs typeface="Times New Roman" panose="02020603050405020304" pitchFamily="18" charset="0"/>
              </a:rPr>
              <a:t>sC</a:t>
            </a:r>
            <a:r>
              <a:rPr kumimoji="1" lang="en-US" altLang="ja-JP" sz="1400" dirty="0">
                <a:latin typeface="Times New Roman" panose="02020603050405020304" pitchFamily="18" charset="0"/>
                <a:cs typeface="Times New Roman" panose="02020603050405020304" pitchFamily="18" charset="0"/>
              </a:rPr>
              <a:t> selection marker. DNA fragment amplified AO090020000517-up-Fw and AO090020000517-down-Rv primers using the plasmid pUC19-Aoprb1 deletion as a template was used for the transformation.</a:t>
            </a:r>
            <a:endParaRPr kumimoji="1" lang="ja-JP" altLang="en-US" sz="1400" dirty="0">
              <a:latin typeface="Times New Roman" panose="02020603050405020304" pitchFamily="18" charset="0"/>
              <a:cs typeface="Times New Roman" panose="02020603050405020304" pitchFamily="18" charset="0"/>
            </a:endParaRPr>
          </a:p>
        </p:txBody>
      </p:sp>
      <p:pic>
        <p:nvPicPr>
          <p:cNvPr id="13" name="図 12">
            <a:extLst>
              <a:ext uri="{FF2B5EF4-FFF2-40B4-BE49-F238E27FC236}">
                <a16:creationId xmlns:a16="http://schemas.microsoft.com/office/drawing/2014/main" id="{895D0188-097A-B741-134F-A0E6FC917EE0}"/>
              </a:ext>
            </a:extLst>
          </p:cNvPr>
          <p:cNvPicPr>
            <a:picLocks noChangeAspect="1"/>
          </p:cNvPicPr>
          <p:nvPr/>
        </p:nvPicPr>
        <p:blipFill>
          <a:blip r:embed="rId3"/>
          <a:stretch>
            <a:fillRect/>
          </a:stretch>
        </p:blipFill>
        <p:spPr>
          <a:xfrm>
            <a:off x="807058" y="724788"/>
            <a:ext cx="5084200" cy="2861100"/>
          </a:xfrm>
          <a:prstGeom prst="rect">
            <a:avLst/>
          </a:prstGeom>
        </p:spPr>
      </p:pic>
    </p:spTree>
    <p:extLst>
      <p:ext uri="{BB962C8B-B14F-4D97-AF65-F5344CB8AC3E}">
        <p14:creationId xmlns:p14="http://schemas.microsoft.com/office/powerpoint/2010/main" val="315651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D015D09-064C-5FB0-8A6F-9866E6CCDBF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345" y="731906"/>
            <a:ext cx="5937310" cy="2913084"/>
          </a:xfrm>
          <a:prstGeom prst="rect">
            <a:avLst/>
          </a:prstGeom>
        </p:spPr>
      </p:pic>
      <p:sp>
        <p:nvSpPr>
          <p:cNvPr id="2" name="テキスト ボックス 1">
            <a:extLst>
              <a:ext uri="{FF2B5EF4-FFF2-40B4-BE49-F238E27FC236}">
                <a16:creationId xmlns:a16="http://schemas.microsoft.com/office/drawing/2014/main" id="{D4461D7F-81C9-BF7A-C7FF-C5AD1B3E3B87}"/>
              </a:ext>
            </a:extLst>
          </p:cNvPr>
          <p:cNvSpPr txBox="1"/>
          <p:nvPr/>
        </p:nvSpPr>
        <p:spPr>
          <a:xfrm>
            <a:off x="393174" y="7344394"/>
            <a:ext cx="6071652" cy="1600438"/>
          </a:xfrm>
          <a:prstGeom prst="rect">
            <a:avLst/>
          </a:prstGeom>
          <a:noFill/>
        </p:spPr>
        <p:txBody>
          <a:bodyPr wrap="square" rtlCol="0">
            <a:spAutoFit/>
          </a:bodyPr>
          <a:lstStyle/>
          <a:p>
            <a:r>
              <a:rPr kumimoji="1" lang="en-US" altLang="ja-JP" sz="1400" b="1" dirty="0">
                <a:latin typeface="Times New Roman" panose="02020603050405020304" pitchFamily="18" charset="0"/>
                <a:cs typeface="Times New Roman" panose="02020603050405020304" pitchFamily="18" charset="0"/>
              </a:rPr>
              <a:t>Fig. S3 Comparison of the number of conidia formed over time in WT and </a:t>
            </a:r>
            <a:r>
              <a:rPr kumimoji="1" lang="en-US" altLang="ja-JP" sz="1400" b="1" dirty="0">
                <a:latin typeface="Symbol" panose="05050102010706020507" pitchFamily="18" charset="2"/>
                <a:cs typeface="Times New Roman" panose="02020603050405020304" pitchFamily="18" charset="0"/>
              </a:rPr>
              <a:t>D</a:t>
            </a:r>
            <a:r>
              <a:rPr kumimoji="1" lang="en-US" altLang="ja-JP" sz="1400" b="1" i="1" dirty="0">
                <a:latin typeface="Times New Roman" panose="02020603050405020304" pitchFamily="18" charset="0"/>
                <a:cs typeface="Times New Roman" panose="02020603050405020304" pitchFamily="18" charset="0"/>
              </a:rPr>
              <a:t>pepE</a:t>
            </a:r>
            <a:r>
              <a:rPr kumimoji="1" lang="en-US" altLang="ja-JP" sz="1400" b="1" dirty="0">
                <a:latin typeface="Times New Roman" panose="02020603050405020304" pitchFamily="18" charset="0"/>
                <a:cs typeface="Times New Roman" panose="02020603050405020304" pitchFamily="18" charset="0"/>
              </a:rPr>
              <a:t> strains</a:t>
            </a:r>
          </a:p>
          <a:p>
            <a:r>
              <a:rPr kumimoji="1" lang="en-US" altLang="ja-JP" sz="1400" dirty="0">
                <a:latin typeface="Times New Roman" panose="02020603050405020304" pitchFamily="18" charset="0"/>
                <a:cs typeface="Times New Roman" panose="02020603050405020304" pitchFamily="18" charset="0"/>
              </a:rPr>
              <a:t>(A) 1.0×10</a:t>
            </a:r>
            <a:r>
              <a:rPr kumimoji="1" lang="en-US" altLang="ja-JP" sz="1400" baseline="30000" dirty="0">
                <a:latin typeface="Times New Roman" panose="02020603050405020304" pitchFamily="18" charset="0"/>
                <a:cs typeface="Times New Roman" panose="02020603050405020304" pitchFamily="18" charset="0"/>
              </a:rPr>
              <a:t>4</a:t>
            </a:r>
            <a:r>
              <a:rPr kumimoji="1" lang="en-US" altLang="ja-JP" sz="1400" dirty="0">
                <a:latin typeface="Times New Roman" panose="02020603050405020304" pitchFamily="18" charset="0"/>
                <a:cs typeface="Times New Roman" panose="02020603050405020304" pitchFamily="18" charset="0"/>
              </a:rPr>
              <a:t> conidia of control (NSRku70-1-1AsC) and</a:t>
            </a:r>
            <a:r>
              <a:rPr kumimoji="1" lang="en-US" altLang="ja-JP" sz="1400" dirty="0">
                <a:latin typeface="Symbol" panose="05050102010706020507" pitchFamily="18" charset="2"/>
                <a:cs typeface="Times New Roman" panose="02020603050405020304" pitchFamily="18" charset="0"/>
              </a:rPr>
              <a:t> D</a:t>
            </a:r>
            <a:r>
              <a:rPr kumimoji="1" lang="en-US" altLang="ja-JP" sz="1400" i="1" dirty="0">
                <a:latin typeface="Times New Roman" panose="02020603050405020304" pitchFamily="18" charset="0"/>
                <a:cs typeface="Times New Roman" panose="02020603050405020304" pitchFamily="18" charset="0"/>
              </a:rPr>
              <a:t>pepE</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Symbol" panose="05050102010706020507" pitchFamily="18" charset="2"/>
                <a:cs typeface="Times New Roman" panose="02020603050405020304" pitchFamily="18" charset="0"/>
              </a:rPr>
              <a:t>D</a:t>
            </a:r>
            <a:r>
              <a:rPr kumimoji="1" lang="en-US" altLang="ja-JP" sz="1400" i="1" dirty="0" err="1">
                <a:latin typeface="Times New Roman" panose="02020603050405020304" pitchFamily="18" charset="0"/>
                <a:cs typeface="Times New Roman" panose="02020603050405020304" pitchFamily="18" charset="0"/>
              </a:rPr>
              <a:t>pepE</a:t>
            </a:r>
            <a:r>
              <a:rPr kumimoji="1" lang="en-US" altLang="ja-JP" sz="1400" dirty="0" err="1">
                <a:latin typeface="Times New Roman" panose="02020603050405020304" pitchFamily="18" charset="0"/>
                <a:cs typeface="Times New Roman" panose="02020603050405020304" pitchFamily="18" charset="0"/>
              </a:rPr>
              <a:t>sC</a:t>
            </a:r>
            <a:r>
              <a:rPr kumimoji="1" lang="en-US" altLang="ja-JP" sz="1400" dirty="0">
                <a:latin typeface="Times New Roman" panose="02020603050405020304" pitchFamily="18" charset="0"/>
                <a:cs typeface="Times New Roman" panose="02020603050405020304" pitchFamily="18" charset="0"/>
              </a:rPr>
              <a:t>) strains were inoculated on the center of PD medium and incubated at 30</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for 1, 2, 3 and 4 days.</a:t>
            </a:r>
          </a:p>
          <a:p>
            <a:r>
              <a:rPr kumimoji="1" lang="en-US" altLang="ja-JP" sz="1400" dirty="0">
                <a:latin typeface="Times New Roman" panose="02020603050405020304" pitchFamily="18" charset="0"/>
                <a:cs typeface="Times New Roman" panose="02020603050405020304" pitchFamily="18" charset="0"/>
              </a:rPr>
              <a:t>(B) The numbers of conidia were counted by collecting the conidia from the plates that had been cultured under the condition in (A), using a hemocytometer.</a:t>
            </a:r>
            <a:endParaRPr kumimoji="1" lang="ja-JP" altLang="en-US" sz="1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1F73085-A5E4-9F57-93DC-061BD0844149}"/>
              </a:ext>
            </a:extLst>
          </p:cNvPr>
          <p:cNvSpPr txBox="1"/>
          <p:nvPr/>
        </p:nvSpPr>
        <p:spPr>
          <a:xfrm>
            <a:off x="460345" y="724788"/>
            <a:ext cx="433132"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(A)</a:t>
            </a:r>
            <a:endParaRPr kumimoji="1" lang="ja-JP" altLang="en-US" sz="14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B70D7A43-EFEB-13BE-5CEB-455E1E258B4C}"/>
              </a:ext>
            </a:extLst>
          </p:cNvPr>
          <p:cNvSpPr txBox="1"/>
          <p:nvPr/>
        </p:nvSpPr>
        <p:spPr>
          <a:xfrm>
            <a:off x="460345" y="3837158"/>
            <a:ext cx="423514"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(B)</a:t>
            </a:r>
            <a:endParaRPr kumimoji="1" lang="ja-JP" altLang="en-US" sz="1400" dirty="0">
              <a:latin typeface="Times New Roman" panose="02020603050405020304" pitchFamily="18" charset="0"/>
              <a:cs typeface="Times New Roman" panose="02020603050405020304" pitchFamily="18" charset="0"/>
            </a:endParaRPr>
          </a:p>
        </p:txBody>
      </p:sp>
      <p:pic>
        <p:nvPicPr>
          <p:cNvPr id="14" name="図 13">
            <a:extLst>
              <a:ext uri="{FF2B5EF4-FFF2-40B4-BE49-F238E27FC236}">
                <a16:creationId xmlns:a16="http://schemas.microsoft.com/office/drawing/2014/main" id="{379BD2BC-D803-7B79-A06D-BD7F481E90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02385" y="3861571"/>
            <a:ext cx="5318178" cy="3280529"/>
          </a:xfrm>
          <a:prstGeom prst="rect">
            <a:avLst/>
          </a:prstGeom>
        </p:spPr>
      </p:pic>
    </p:spTree>
    <p:extLst>
      <p:ext uri="{BB962C8B-B14F-4D97-AF65-F5344CB8AC3E}">
        <p14:creationId xmlns:p14="http://schemas.microsoft.com/office/powerpoint/2010/main" val="27415612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3395</TotalTime>
  <Words>355</Words>
  <Application>Microsoft Office PowerPoint</Application>
  <PresentationFormat>A4 210 x 297 mm</PresentationFormat>
  <Paragraphs>15</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Arial</vt:lpstr>
      <vt:lpstr>Calibri</vt:lpstr>
      <vt:lpstr>Calibri Light</vt:lpstr>
      <vt:lpstr>Symbol</vt:lpstr>
      <vt:lpstr>Times New Roman</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誉登 山口</dc:creator>
  <cp:lastModifiedBy>Manabu Arioka</cp:lastModifiedBy>
  <cp:revision>8</cp:revision>
  <dcterms:created xsi:type="dcterms:W3CDTF">2025-03-02T13:04:15Z</dcterms:created>
  <dcterms:modified xsi:type="dcterms:W3CDTF">2025-12-10T08:10:14Z</dcterms:modified>
</cp:coreProperties>
</file>