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290" r:id="rId4"/>
    <p:sldId id="291" r:id="rId5"/>
    <p:sldId id="258" r:id="rId6"/>
    <p:sldId id="259" r:id="rId7"/>
    <p:sldId id="260" r:id="rId8"/>
    <p:sldId id="292" r:id="rId9"/>
    <p:sldId id="261" r:id="rId10"/>
    <p:sldId id="262" r:id="rId11"/>
    <p:sldId id="264" r:id="rId12"/>
    <p:sldId id="265" r:id="rId13"/>
    <p:sldId id="266" r:id="rId14"/>
    <p:sldId id="281" r:id="rId15"/>
    <p:sldId id="267" r:id="rId16"/>
    <p:sldId id="268" r:id="rId17"/>
    <p:sldId id="269" r:id="rId18"/>
    <p:sldId id="271" r:id="rId19"/>
    <p:sldId id="270" r:id="rId20"/>
    <p:sldId id="273" r:id="rId21"/>
    <p:sldId id="274" r:id="rId22"/>
    <p:sldId id="275" r:id="rId23"/>
    <p:sldId id="276" r:id="rId24"/>
    <p:sldId id="277" r:id="rId25"/>
    <p:sldId id="280" r:id="rId26"/>
    <p:sldId id="278" r:id="rId27"/>
    <p:sldId id="279" r:id="rId28"/>
    <p:sldId id="282" r:id="rId29"/>
    <p:sldId id="283" r:id="rId30"/>
    <p:sldId id="284" r:id="rId31"/>
    <p:sldId id="287" r:id="rId32"/>
    <p:sldId id="285" r:id="rId33"/>
    <p:sldId id="288" r:id="rId34"/>
    <p:sldId id="286" r:id="rId35"/>
    <p:sldId id="289"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5790B"/>
    <a:srgbClr val="11C5DD"/>
    <a:srgbClr val="CB7A03"/>
    <a:srgbClr val="009900"/>
    <a:srgbClr val="FF3300"/>
    <a:srgbClr val="4708C6"/>
    <a:srgbClr val="F60EF6"/>
    <a:srgbClr val="ED131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A3EFA-9362-4C35-9435-E5A8093AFA78}" type="datetimeFigureOut">
              <a:rPr lang="en-US" smtClean="0"/>
              <a:pPr/>
              <a:t>2/23/2026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82B4E1-19F3-47D7-BF2F-DE104CC293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10D8A-3CBA-4161-95D8-B6B31CC828FA}" type="datetimeFigureOut">
              <a:rPr lang="en-US" smtClean="0"/>
              <a:pPr/>
              <a:t>2/23/2026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9ED7A-692F-4A21-9473-E1266293E3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9ED7A-692F-4A21-9473-E1266293E35C}"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BAC642F-7097-4E49-A128-C1B7EBFAE884}" type="datetimeFigureOut">
              <a:rPr lang="en-US" smtClean="0"/>
              <a:pPr/>
              <a:t>2/23/2026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DFADB82-7639-433E-94F5-73C9E998BA3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AC642F-7097-4E49-A128-C1B7EBFAE884}"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ADB82-7639-433E-94F5-73C9E998BA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AC642F-7097-4E49-A128-C1B7EBFAE884}"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ADB82-7639-433E-94F5-73C9E998BA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AC642F-7097-4E49-A128-C1B7EBFAE884}"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ADB82-7639-433E-94F5-73C9E998BA3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AC642F-7097-4E49-A128-C1B7EBFAE884}" type="datetimeFigureOut">
              <a:rPr lang="en-US" smtClean="0"/>
              <a:pPr/>
              <a:t>2/23/2026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DFADB82-7639-433E-94F5-73C9E998BA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AC642F-7097-4E49-A128-C1B7EBFAE884}"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ADB82-7639-433E-94F5-73C9E998BA3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BAC642F-7097-4E49-A128-C1B7EBFAE884}"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ADB82-7639-433E-94F5-73C9E998BA3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AC642F-7097-4E49-A128-C1B7EBFAE884}"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ADB82-7639-433E-94F5-73C9E998BA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C642F-7097-4E49-A128-C1B7EBFAE884}"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ADB82-7639-433E-94F5-73C9E998BA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AC642F-7097-4E49-A128-C1B7EBFAE884}"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ADB82-7639-433E-94F5-73C9E998BA3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AC642F-7097-4E49-A128-C1B7EBFAE884}" type="datetimeFigureOut">
              <a:rPr lang="en-US" smtClean="0"/>
              <a:pPr/>
              <a:t>2/23/2026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DFADB82-7639-433E-94F5-73C9E998BA3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BAC642F-7097-4E49-A128-C1B7EBFAE884}" type="datetimeFigureOut">
              <a:rPr lang="en-US" smtClean="0"/>
              <a:pPr/>
              <a:t>2/23/2026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DFADB82-7639-433E-94F5-73C9E998BA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9.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8.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e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200400"/>
            <a:ext cx="8458200" cy="3429000"/>
          </a:xfrm>
        </p:spPr>
        <p:txBody>
          <a:bodyPr>
            <a:normAutofit fontScale="77500" lnSpcReduction="20000"/>
          </a:bodyPr>
          <a:lstStyle/>
          <a:p>
            <a:pPr algn="l"/>
            <a:r>
              <a:rPr lang="en-US" sz="4400" b="1" dirty="0" smtClean="0">
                <a:solidFill>
                  <a:schemeClr val="tx1">
                    <a:lumMod val="95000"/>
                    <a:lumOff val="5000"/>
                  </a:schemeClr>
                </a:solidFill>
                <a:latin typeface="Times New Roman" pitchFamily="18" charset="0"/>
                <a:cs typeface="Times New Roman" pitchFamily="18" charset="0"/>
              </a:rPr>
              <a:t>Personal Hygiene and Sanitation</a:t>
            </a:r>
          </a:p>
          <a:p>
            <a:pPr algn="l"/>
            <a:r>
              <a:rPr lang="en-US" sz="4400" b="1" dirty="0" smtClean="0">
                <a:solidFill>
                  <a:schemeClr val="tx1">
                    <a:lumMod val="95000"/>
                    <a:lumOff val="5000"/>
                  </a:schemeClr>
                </a:solidFill>
                <a:latin typeface="Times New Roman" pitchFamily="18" charset="0"/>
                <a:cs typeface="Times New Roman" pitchFamily="18" charset="0"/>
              </a:rPr>
              <a:t>Basics of nutrition</a:t>
            </a:r>
          </a:p>
          <a:p>
            <a:pPr algn="l"/>
            <a:r>
              <a:rPr lang="en-US" sz="4400" b="1" dirty="0" smtClean="0">
                <a:solidFill>
                  <a:schemeClr val="tx1">
                    <a:lumMod val="95000"/>
                    <a:lumOff val="5000"/>
                  </a:schemeClr>
                </a:solidFill>
                <a:latin typeface="Times New Roman" pitchFamily="18" charset="0"/>
                <a:cs typeface="Times New Roman" pitchFamily="18" charset="0"/>
              </a:rPr>
              <a:t>Nutrition during pregnancy and Lactation</a:t>
            </a:r>
          </a:p>
          <a:p>
            <a:pPr algn="l"/>
            <a:r>
              <a:rPr lang="en-US" sz="4400" b="1" dirty="0" smtClean="0">
                <a:solidFill>
                  <a:schemeClr val="tx1">
                    <a:lumMod val="95000"/>
                    <a:lumOff val="5000"/>
                  </a:schemeClr>
                </a:solidFill>
                <a:latin typeface="Times New Roman" pitchFamily="18" charset="0"/>
                <a:cs typeface="Times New Roman" pitchFamily="18" charset="0"/>
              </a:rPr>
              <a:t>Breastfeeding</a:t>
            </a:r>
          </a:p>
          <a:p>
            <a:pPr algn="l"/>
            <a:r>
              <a:rPr lang="en-US" sz="4400" b="1" dirty="0" smtClean="0">
                <a:solidFill>
                  <a:schemeClr val="tx1">
                    <a:lumMod val="95000"/>
                    <a:lumOff val="5000"/>
                  </a:schemeClr>
                </a:solidFill>
                <a:latin typeface="Times New Roman" pitchFamily="18" charset="0"/>
                <a:cs typeface="Times New Roman" pitchFamily="18" charset="0"/>
              </a:rPr>
              <a:t>Complementary feeding and child care practices</a:t>
            </a:r>
          </a:p>
          <a:p>
            <a:pPr algn="l"/>
            <a:r>
              <a:rPr lang="en-US" sz="4400" b="1" dirty="0" smtClean="0">
                <a:solidFill>
                  <a:schemeClr val="tx1">
                    <a:lumMod val="95000"/>
                    <a:lumOff val="5000"/>
                  </a:schemeClr>
                </a:solidFill>
                <a:latin typeface="Times New Roman" pitchFamily="18" charset="0"/>
                <a:cs typeface="Times New Roman" pitchFamily="18" charset="0"/>
              </a:rPr>
              <a:t>Awareness about Legal Rights</a:t>
            </a:r>
          </a:p>
          <a:p>
            <a:pPr algn="l"/>
            <a:endParaRPr lang="en-US" sz="6000" dirty="0">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smtClean="0"/>
              <a:t>HEALTH CARE PRACTICES FOR WOMEN AND </a:t>
            </a:r>
            <a:r>
              <a:rPr smtClean="0"/>
              <a:t>CHILDREN</a:t>
            </a:r>
            <a:endParaRPr lang="en-US" dirty="0"/>
          </a:p>
        </p:txBody>
      </p:sp>
      <p:pic>
        <p:nvPicPr>
          <p:cNvPr id="10242" name="Picture 2" descr="D:\Koushy\preschool\pictures\images.jpg"/>
          <p:cNvPicPr>
            <a:picLocks noChangeAspect="1" noChangeArrowheads="1"/>
          </p:cNvPicPr>
          <p:nvPr/>
        </p:nvPicPr>
        <p:blipFill>
          <a:blip r:embed="rId2"/>
          <a:srcRect/>
          <a:stretch>
            <a:fillRect/>
          </a:stretch>
        </p:blipFill>
        <p:spPr bwMode="auto">
          <a:xfrm>
            <a:off x="457200" y="152400"/>
            <a:ext cx="3124200" cy="1219200"/>
          </a:xfrm>
          <a:prstGeom prst="rect">
            <a:avLst/>
          </a:prstGeom>
          <a:noFill/>
        </p:spPr>
      </p:pic>
      <p:pic>
        <p:nvPicPr>
          <p:cNvPr id="10243" name="Picture 3"/>
          <p:cNvPicPr>
            <a:picLocks noChangeAspect="1" noChangeArrowheads="1"/>
          </p:cNvPicPr>
          <p:nvPr/>
        </p:nvPicPr>
        <p:blipFill>
          <a:blip r:embed="rId3"/>
          <a:srcRect/>
          <a:stretch>
            <a:fillRect/>
          </a:stretch>
        </p:blipFill>
        <p:spPr bwMode="auto">
          <a:xfrm>
            <a:off x="7010400" y="228600"/>
            <a:ext cx="1524000" cy="10668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810000" y="228600"/>
            <a:ext cx="1295400" cy="1143000"/>
          </a:xfrm>
          <a:prstGeom prst="rect">
            <a:avLst/>
          </a:prstGeom>
          <a:noFill/>
          <a:ln w="9525">
            <a:noFill/>
            <a:miter lim="800000"/>
            <a:headEnd/>
            <a:tailEnd/>
          </a:ln>
          <a:effectLst/>
        </p:spPr>
      </p:pic>
      <p:pic>
        <p:nvPicPr>
          <p:cNvPr id="10245" name="Picture 5" descr="D:\Koushy\preschool\pictures\preg.jpg"/>
          <p:cNvPicPr>
            <a:picLocks noChangeAspect="1" noChangeArrowheads="1"/>
          </p:cNvPicPr>
          <p:nvPr/>
        </p:nvPicPr>
        <p:blipFill>
          <a:blip r:embed="rId5"/>
          <a:srcRect/>
          <a:stretch>
            <a:fillRect/>
          </a:stretch>
        </p:blipFill>
        <p:spPr bwMode="auto">
          <a:xfrm>
            <a:off x="7696200" y="2514600"/>
            <a:ext cx="1219200" cy="1600200"/>
          </a:xfrm>
          <a:prstGeom prst="rect">
            <a:avLst/>
          </a:prstGeom>
          <a:noFill/>
        </p:spPr>
      </p:pic>
      <p:pic>
        <p:nvPicPr>
          <p:cNvPr id="10246" name="Picture 6" descr="D:\Koushy\preschool\pictures\lact.jpg"/>
          <p:cNvPicPr>
            <a:picLocks noChangeAspect="1" noChangeArrowheads="1"/>
          </p:cNvPicPr>
          <p:nvPr/>
        </p:nvPicPr>
        <p:blipFill>
          <a:blip r:embed="rId6"/>
          <a:srcRect/>
          <a:stretch>
            <a:fillRect/>
          </a:stretch>
        </p:blipFill>
        <p:spPr bwMode="auto">
          <a:xfrm>
            <a:off x="7534275" y="5410200"/>
            <a:ext cx="1609725" cy="1219200"/>
          </a:xfrm>
          <a:prstGeom prst="rect">
            <a:avLst/>
          </a:prstGeom>
          <a:noFill/>
        </p:spPr>
      </p:pic>
      <p:pic>
        <p:nvPicPr>
          <p:cNvPr id="10247" name="Picture 7" descr="D:\Koushy\preschool\pictures\fud.jpg"/>
          <p:cNvPicPr>
            <a:picLocks noChangeAspect="1" noChangeArrowheads="1"/>
          </p:cNvPicPr>
          <p:nvPr/>
        </p:nvPicPr>
        <p:blipFill>
          <a:blip r:embed="rId7"/>
          <a:srcRect/>
          <a:stretch>
            <a:fillRect/>
          </a:stretch>
        </p:blipFill>
        <p:spPr bwMode="auto">
          <a:xfrm>
            <a:off x="5410200" y="228601"/>
            <a:ext cx="1304925"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normAutofit/>
          </a:bodyPr>
          <a:lstStyle/>
          <a:p>
            <a:pPr algn="ctr"/>
            <a:r>
              <a:rPr lang="en-US" sz="3200" b="1" dirty="0" smtClean="0">
                <a:solidFill>
                  <a:srgbClr val="0070C0"/>
                </a:solidFill>
              </a:rPr>
              <a:t>Sources and Functions of </a:t>
            </a:r>
            <a:br>
              <a:rPr lang="en-US" sz="3200" b="1" dirty="0" smtClean="0">
                <a:solidFill>
                  <a:srgbClr val="0070C0"/>
                </a:solidFill>
              </a:rPr>
            </a:br>
            <a:r>
              <a:rPr lang="en-US" sz="3200" b="1" dirty="0" smtClean="0">
                <a:solidFill>
                  <a:srgbClr val="0070C0"/>
                </a:solidFill>
              </a:rPr>
              <a:t>Nutrients</a:t>
            </a:r>
            <a:endParaRPr lang="en-US" sz="3200" dirty="0">
              <a:solidFill>
                <a:srgbClr val="0070C0"/>
              </a:solidFill>
            </a:endParaRPr>
          </a:p>
        </p:txBody>
      </p:sp>
      <p:graphicFrame>
        <p:nvGraphicFramePr>
          <p:cNvPr id="5" name="Content Placeholder 4"/>
          <p:cNvGraphicFramePr>
            <a:graphicFrameLocks noGrp="1"/>
          </p:cNvGraphicFramePr>
          <p:nvPr>
            <p:ph sz="quarter" idx="1"/>
          </p:nvPr>
        </p:nvGraphicFramePr>
        <p:xfrm>
          <a:off x="304800" y="1143000"/>
          <a:ext cx="8382000" cy="5173410"/>
        </p:xfrm>
        <a:graphic>
          <a:graphicData uri="http://schemas.openxmlformats.org/drawingml/2006/table">
            <a:tbl>
              <a:tblPr firstRow="1" bandRow="1">
                <a:tableStyleId>{5C22544A-7EE6-4342-B048-85BDC9FD1C3A}</a:tableStyleId>
              </a:tblPr>
              <a:tblGrid>
                <a:gridCol w="2136589"/>
                <a:gridCol w="3654611"/>
                <a:gridCol w="2590800"/>
              </a:tblGrid>
              <a:tr h="434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cs typeface="Times New Roman" pitchFamily="18" charset="0"/>
                        </a:rPr>
                        <a:t>Nutrients</a:t>
                      </a:r>
                    </a:p>
                  </a:txBody>
                  <a:tcPr/>
                </a:tc>
                <a:tc>
                  <a:txBody>
                    <a:bodyPr/>
                    <a:lstStyle/>
                    <a:p>
                      <a:r>
                        <a:rPr lang="en-US" sz="2400" b="1" dirty="0" smtClean="0">
                          <a:latin typeface="+mn-lt"/>
                          <a:cs typeface="Times New Roman" pitchFamily="18" charset="0"/>
                        </a:rPr>
                        <a:t>Source</a:t>
                      </a:r>
                      <a:endParaRPr lang="en-US"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cs typeface="Times New Roman" pitchFamily="18" charset="0"/>
                        </a:rPr>
                        <a:t>Functions</a:t>
                      </a:r>
                    </a:p>
                  </a:txBody>
                  <a:tcPr/>
                </a:tc>
              </a:tr>
              <a:tr h="1758826">
                <a:tc>
                  <a:txBody>
                    <a:bodyPr/>
                    <a:lstStyle/>
                    <a:p>
                      <a:r>
                        <a:rPr lang="en-US" sz="2000" dirty="0" smtClean="0">
                          <a:latin typeface="+mn-lt"/>
                          <a:cs typeface="Times New Roman" pitchFamily="18" charset="0"/>
                        </a:rPr>
                        <a:t>Carbohydrates</a:t>
                      </a:r>
                      <a:endParaRPr lang="en-US" sz="2000" dirty="0">
                        <a:latin typeface="+mn-lt"/>
                      </a:endParaRPr>
                    </a:p>
                  </a:txBody>
                  <a:tcPr/>
                </a:tc>
                <a:tc>
                  <a:txBody>
                    <a:bodyPr/>
                    <a:lstStyle/>
                    <a:p>
                      <a:r>
                        <a:rPr lang="en-US" sz="2000" dirty="0" smtClean="0">
                          <a:latin typeface="+mn-lt"/>
                          <a:cs typeface="Times New Roman" pitchFamily="18" charset="0"/>
                        </a:rPr>
                        <a:t>Cereals, millets, roots and </a:t>
                      </a:r>
                      <a:r>
                        <a:rPr lang="en-US" sz="2000" dirty="0" err="1" smtClean="0">
                          <a:latin typeface="+mn-lt"/>
                          <a:cs typeface="Times New Roman" pitchFamily="18" charset="0"/>
                        </a:rPr>
                        <a:t>tubers,such</a:t>
                      </a:r>
                      <a:r>
                        <a:rPr lang="en-US" sz="2000" dirty="0" smtClean="0">
                          <a:latin typeface="+mn-lt"/>
                          <a:cs typeface="Times New Roman" pitchFamily="18" charset="0"/>
                        </a:rPr>
                        <a:t> as potatoes, sweet potatoes, </a:t>
                      </a:r>
                      <a:r>
                        <a:rPr lang="pt-BR" sz="2000" dirty="0" smtClean="0">
                          <a:latin typeface="+mn-lt"/>
                          <a:cs typeface="Times New Roman" pitchFamily="18" charset="0"/>
                        </a:rPr>
                        <a:t>yam,</a:t>
                      </a:r>
                      <a:r>
                        <a:rPr lang="pt-BR" sz="2000" baseline="0" dirty="0" smtClean="0">
                          <a:latin typeface="+mn-lt"/>
                          <a:cs typeface="Times New Roman" pitchFamily="18" charset="0"/>
                        </a:rPr>
                        <a:t> </a:t>
                      </a:r>
                      <a:r>
                        <a:rPr lang="pt-BR" sz="2000" dirty="0" smtClean="0">
                          <a:latin typeface="+mn-lt"/>
                          <a:cs typeface="Times New Roman" pitchFamily="18" charset="0"/>
                        </a:rPr>
                        <a:t>tapioca, colocasia, sugar </a:t>
                      </a:r>
                      <a:r>
                        <a:rPr lang="en-US" sz="2000" dirty="0" smtClean="0">
                          <a:latin typeface="+mn-lt"/>
                          <a:cs typeface="Times New Roman" pitchFamily="18" charset="0"/>
                        </a:rPr>
                        <a:t>and </a:t>
                      </a:r>
                      <a:r>
                        <a:rPr lang="en-US" sz="2000" dirty="0" err="1" smtClean="0">
                          <a:latin typeface="+mn-lt"/>
                          <a:cs typeface="Times New Roman" pitchFamily="18" charset="0"/>
                        </a:rPr>
                        <a:t>jaggery</a:t>
                      </a:r>
                      <a:r>
                        <a:rPr lang="en-US" sz="2000" dirty="0" smtClean="0">
                          <a:latin typeface="+mn-lt"/>
                          <a:cs typeface="Times New Roman" pitchFamily="18" charset="0"/>
                        </a:rPr>
                        <a:t>.</a:t>
                      </a:r>
                      <a:endParaRPr lang="en-US" sz="2000" dirty="0">
                        <a:latin typeface="+mn-lt"/>
                      </a:endParaRPr>
                    </a:p>
                  </a:txBody>
                  <a:tcPr/>
                </a:tc>
                <a:tc>
                  <a:txBody>
                    <a:bodyPr/>
                    <a:lstStyle/>
                    <a:p>
                      <a:r>
                        <a:rPr lang="en-US" sz="2000" dirty="0" smtClean="0">
                          <a:latin typeface="+mn-lt"/>
                          <a:cs typeface="Times New Roman" pitchFamily="18" charset="0"/>
                        </a:rPr>
                        <a:t>Supply energy to the body.</a:t>
                      </a:r>
                    </a:p>
                    <a:p>
                      <a:r>
                        <a:rPr lang="en-US" sz="2000" dirty="0" smtClean="0">
                          <a:latin typeface="+mn-lt"/>
                          <a:cs typeface="Times New Roman" pitchFamily="18" charset="0"/>
                        </a:rPr>
                        <a:t> </a:t>
                      </a:r>
                      <a:endParaRPr lang="en-US" sz="2000" dirty="0">
                        <a:latin typeface="+mn-lt"/>
                      </a:endParaRPr>
                    </a:p>
                  </a:txBody>
                  <a:tcPr/>
                </a:tc>
              </a:tr>
              <a:tr h="1478692">
                <a:tc>
                  <a:txBody>
                    <a:bodyPr/>
                    <a:lstStyle/>
                    <a:p>
                      <a:r>
                        <a:rPr lang="en-US" sz="2000" dirty="0" smtClean="0">
                          <a:latin typeface="+mn-lt"/>
                          <a:cs typeface="Times New Roman" pitchFamily="18" charset="0"/>
                        </a:rPr>
                        <a:t>Proteins</a:t>
                      </a:r>
                    </a:p>
                    <a:p>
                      <a:r>
                        <a:rPr lang="en-US" sz="2000" dirty="0" smtClean="0">
                          <a:latin typeface="+mn-lt"/>
                          <a:cs typeface="Times New Roman" pitchFamily="18" charset="0"/>
                        </a:rPr>
                        <a:t> </a:t>
                      </a:r>
                    </a:p>
                  </a:txBody>
                  <a:tcPr/>
                </a:tc>
                <a:tc>
                  <a:txBody>
                    <a:bodyPr/>
                    <a:lstStyle/>
                    <a:p>
                      <a:r>
                        <a:rPr lang="en-US" sz="2000" dirty="0" smtClean="0">
                          <a:latin typeface="+mn-lt"/>
                          <a:cs typeface="Times New Roman" pitchFamily="18" charset="0"/>
                        </a:rPr>
                        <a:t>Pulses and legumes, milk, cheese,</a:t>
                      </a:r>
                      <a:r>
                        <a:rPr lang="en-US" sz="2000" baseline="0" dirty="0" smtClean="0">
                          <a:latin typeface="+mn-lt"/>
                          <a:cs typeface="Times New Roman" pitchFamily="18" charset="0"/>
                        </a:rPr>
                        <a:t> </a:t>
                      </a:r>
                      <a:r>
                        <a:rPr lang="en-US" sz="2000" dirty="0" smtClean="0">
                          <a:latin typeface="+mn-lt"/>
                          <a:cs typeface="Times New Roman" pitchFamily="18" charset="0"/>
                        </a:rPr>
                        <a:t>curd, oilseeds and nuts, meat, liver,</a:t>
                      </a:r>
                      <a:r>
                        <a:rPr lang="en-US" sz="2000" baseline="0" dirty="0" smtClean="0">
                          <a:latin typeface="+mn-lt"/>
                          <a:cs typeface="Times New Roman" pitchFamily="18" charset="0"/>
                        </a:rPr>
                        <a:t> </a:t>
                      </a:r>
                      <a:r>
                        <a:rPr lang="en-US" sz="2000" dirty="0" smtClean="0">
                          <a:latin typeface="+mn-lt"/>
                          <a:cs typeface="Times New Roman" pitchFamily="18" charset="0"/>
                        </a:rPr>
                        <a:t>fish and egg</a:t>
                      </a:r>
                      <a:endParaRPr lang="en-US" sz="2000" dirty="0">
                        <a:latin typeface="+mn-lt"/>
                      </a:endParaRPr>
                    </a:p>
                  </a:txBody>
                  <a:tcPr/>
                </a:tc>
                <a:tc>
                  <a:txBody>
                    <a:bodyPr/>
                    <a:lstStyle/>
                    <a:p>
                      <a:r>
                        <a:rPr lang="en-US" sz="2000" dirty="0" smtClean="0">
                          <a:latin typeface="+mn-lt"/>
                          <a:cs typeface="Times New Roman" pitchFamily="18" charset="0"/>
                        </a:rPr>
                        <a:t>Builds and repair body tissues,</a:t>
                      </a:r>
                      <a:r>
                        <a:rPr lang="en-US" sz="2000" baseline="0" dirty="0" smtClean="0">
                          <a:latin typeface="+mn-lt"/>
                          <a:cs typeface="Times New Roman" pitchFamily="18" charset="0"/>
                        </a:rPr>
                        <a:t> </a:t>
                      </a:r>
                      <a:r>
                        <a:rPr lang="en-US" sz="2000" dirty="0" smtClean="0">
                          <a:latin typeface="+mn-lt"/>
                          <a:cs typeface="Times New Roman" pitchFamily="18" charset="0"/>
                        </a:rPr>
                        <a:t>muscles and</a:t>
                      </a:r>
                      <a:r>
                        <a:rPr lang="en-US" sz="2000" baseline="0" dirty="0" smtClean="0">
                          <a:latin typeface="+mn-lt"/>
                          <a:cs typeface="Times New Roman" pitchFamily="18" charset="0"/>
                        </a:rPr>
                        <a:t> </a:t>
                      </a:r>
                      <a:r>
                        <a:rPr lang="en-US" sz="2000" dirty="0" smtClean="0">
                          <a:latin typeface="+mn-lt"/>
                          <a:cs typeface="Times New Roman" pitchFamily="18" charset="0"/>
                        </a:rPr>
                        <a:t>vital fluids like</a:t>
                      </a:r>
                      <a:r>
                        <a:rPr lang="en-US" sz="2000" baseline="0" dirty="0" smtClean="0">
                          <a:latin typeface="+mn-lt"/>
                          <a:cs typeface="Times New Roman" pitchFamily="18" charset="0"/>
                        </a:rPr>
                        <a:t> </a:t>
                      </a:r>
                      <a:r>
                        <a:rPr lang="en-US" sz="2000" dirty="0" smtClean="0">
                          <a:latin typeface="+mn-lt"/>
                          <a:cs typeface="Times New Roman" pitchFamily="18" charset="0"/>
                        </a:rPr>
                        <a:t>blood.</a:t>
                      </a:r>
                    </a:p>
                  </a:txBody>
                  <a:tcPr/>
                </a:tc>
              </a:tr>
              <a:tr h="1478692">
                <a:tc>
                  <a:txBody>
                    <a:bodyPr/>
                    <a:lstStyle/>
                    <a:p>
                      <a:r>
                        <a:rPr lang="en-US" sz="2000" dirty="0" smtClean="0">
                          <a:latin typeface="+mn-lt"/>
                          <a:cs typeface="Times New Roman" pitchFamily="18" charset="0"/>
                        </a:rPr>
                        <a:t>Fats</a:t>
                      </a:r>
                      <a:endParaRPr lang="en-US" sz="2000" dirty="0">
                        <a:latin typeface="+mn-lt"/>
                      </a:endParaRPr>
                    </a:p>
                  </a:txBody>
                  <a:tcPr/>
                </a:tc>
                <a:tc>
                  <a:txBody>
                    <a:bodyPr/>
                    <a:lstStyle/>
                    <a:p>
                      <a:r>
                        <a:rPr lang="en-US" sz="2000" dirty="0" smtClean="0">
                          <a:latin typeface="+mn-lt"/>
                          <a:cs typeface="Times New Roman" pitchFamily="18" charset="0"/>
                        </a:rPr>
                        <a:t>Butter, ghee, vegetable oils and fat,</a:t>
                      </a:r>
                      <a:r>
                        <a:rPr lang="en-US" sz="2000" baseline="0" dirty="0" smtClean="0">
                          <a:latin typeface="+mn-lt"/>
                          <a:cs typeface="Times New Roman" pitchFamily="18" charset="0"/>
                        </a:rPr>
                        <a:t> </a:t>
                      </a:r>
                      <a:r>
                        <a:rPr lang="en-US" sz="2000" dirty="0" smtClean="0">
                          <a:latin typeface="+mn-lt"/>
                          <a:cs typeface="Times New Roman" pitchFamily="18" charset="0"/>
                        </a:rPr>
                        <a:t>oilseeds, nuts and soya bean.</a:t>
                      </a:r>
                    </a:p>
                  </a:txBody>
                  <a:tcPr/>
                </a:tc>
                <a:tc>
                  <a:txBody>
                    <a:bodyPr/>
                    <a:lstStyle/>
                    <a:p>
                      <a:r>
                        <a:rPr lang="en-US" sz="2000" dirty="0" smtClean="0">
                          <a:latin typeface="+mn-lt"/>
                          <a:cs typeface="Times New Roman" pitchFamily="18" charset="0"/>
                        </a:rPr>
                        <a:t>Help in formation of substances</a:t>
                      </a:r>
                      <a:r>
                        <a:rPr lang="en-US" sz="2000" baseline="0" dirty="0" smtClean="0">
                          <a:latin typeface="+mn-lt"/>
                          <a:cs typeface="Times New Roman" pitchFamily="18" charset="0"/>
                        </a:rPr>
                        <a:t> </a:t>
                      </a:r>
                      <a:r>
                        <a:rPr lang="en-US" sz="2000" dirty="0" smtClean="0">
                          <a:latin typeface="+mn-lt"/>
                          <a:cs typeface="Times New Roman" pitchFamily="18" charset="0"/>
                        </a:rPr>
                        <a:t>that help in digestion and fight</a:t>
                      </a:r>
                      <a:r>
                        <a:rPr lang="en-US" sz="2000" baseline="0" dirty="0" smtClean="0">
                          <a:latin typeface="+mn-lt"/>
                          <a:cs typeface="Times New Roman" pitchFamily="18" charset="0"/>
                        </a:rPr>
                        <a:t> </a:t>
                      </a:r>
                      <a:r>
                        <a:rPr lang="en-US" sz="2000" dirty="0" smtClean="0">
                          <a:latin typeface="+mn-lt"/>
                          <a:cs typeface="Times New Roman" pitchFamily="18" charset="0"/>
                        </a:rPr>
                        <a:t>infection</a:t>
                      </a:r>
                      <a:endParaRPr lang="en-US" sz="2000" dirty="0">
                        <a:latin typeface="+mn-lt"/>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Cont…</a:t>
            </a:r>
            <a:endParaRPr lang="en-US" dirty="0">
              <a:solidFill>
                <a:srgbClr val="0070C0"/>
              </a:solidFill>
            </a:endParaRPr>
          </a:p>
        </p:txBody>
      </p:sp>
      <p:graphicFrame>
        <p:nvGraphicFramePr>
          <p:cNvPr id="4" name="Content Placeholder 3"/>
          <p:cNvGraphicFramePr>
            <a:graphicFrameLocks noGrp="1"/>
          </p:cNvGraphicFramePr>
          <p:nvPr>
            <p:ph sz="quarter" idx="1"/>
          </p:nvPr>
        </p:nvGraphicFramePr>
        <p:xfrm>
          <a:off x="914400" y="1447800"/>
          <a:ext cx="7772400" cy="3911989"/>
        </p:xfrm>
        <a:graphic>
          <a:graphicData uri="http://schemas.openxmlformats.org/drawingml/2006/table">
            <a:tbl>
              <a:tblPr firstRow="1" bandRow="1">
                <a:tableStyleId>{5C22544A-7EE6-4342-B048-85BDC9FD1C3A}</a:tableStyleId>
              </a:tblPr>
              <a:tblGrid>
                <a:gridCol w="1752600"/>
                <a:gridCol w="3429000"/>
                <a:gridCol w="2590800"/>
              </a:tblGrid>
              <a:tr h="355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cs typeface="Times New Roman" pitchFamily="18" charset="0"/>
                        </a:rPr>
                        <a:t>Nutrients</a:t>
                      </a:r>
                    </a:p>
                  </a:txBody>
                  <a:tcPr/>
                </a:tc>
                <a:tc>
                  <a:txBody>
                    <a:bodyPr/>
                    <a:lstStyle/>
                    <a:p>
                      <a:r>
                        <a:rPr lang="en-US" sz="2400" b="1" dirty="0" smtClean="0">
                          <a:latin typeface="+mn-lt"/>
                          <a:cs typeface="Times New Roman" pitchFamily="18" charset="0"/>
                        </a:rPr>
                        <a:t>Source</a:t>
                      </a:r>
                      <a:endParaRPr lang="en-US"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cs typeface="Times New Roman" pitchFamily="18" charset="0"/>
                        </a:rPr>
                        <a:t>Functions</a:t>
                      </a:r>
                    </a:p>
                  </a:txBody>
                  <a:tcPr/>
                </a:tc>
              </a:tr>
              <a:tr h="1615479">
                <a:tc>
                  <a:txBody>
                    <a:bodyPr/>
                    <a:lstStyle/>
                    <a:p>
                      <a:r>
                        <a:rPr lang="en-US" sz="2000" dirty="0" smtClean="0">
                          <a:latin typeface="+mn-lt"/>
                          <a:cs typeface="Times New Roman" pitchFamily="18" charset="0"/>
                        </a:rPr>
                        <a:t>Vitamins and</a:t>
                      </a:r>
                    </a:p>
                  </a:txBody>
                  <a:tcPr/>
                </a:tc>
                <a:tc>
                  <a:txBody>
                    <a:bodyPr/>
                    <a:lstStyle/>
                    <a:p>
                      <a:r>
                        <a:rPr lang="en-US" sz="2000" dirty="0" smtClean="0">
                          <a:latin typeface="+mn-lt"/>
                          <a:cs typeface="Times New Roman" pitchFamily="18" charset="0"/>
                        </a:rPr>
                        <a:t>Fish liver oil, liver, milk, and milk</a:t>
                      </a:r>
                      <a:r>
                        <a:rPr lang="en-US" sz="2000" baseline="0" dirty="0" smtClean="0">
                          <a:latin typeface="+mn-lt"/>
                          <a:cs typeface="Times New Roman" pitchFamily="18" charset="0"/>
                        </a:rPr>
                        <a:t> </a:t>
                      </a:r>
                      <a:r>
                        <a:rPr lang="en-US" sz="2000" dirty="0" smtClean="0">
                          <a:latin typeface="+mn-lt"/>
                          <a:cs typeface="Times New Roman" pitchFamily="18" charset="0"/>
                        </a:rPr>
                        <a:t>products (curds, butter, ghee),</a:t>
                      </a:r>
                      <a:r>
                        <a:rPr lang="en-US" sz="2000" baseline="0" dirty="0" smtClean="0">
                          <a:latin typeface="+mn-lt"/>
                          <a:cs typeface="Times New Roman" pitchFamily="18" charset="0"/>
                        </a:rPr>
                        <a:t> </a:t>
                      </a:r>
                      <a:endParaRPr lang="en-US" sz="2000" dirty="0" smtClean="0">
                        <a:latin typeface="+mn-lt"/>
                        <a:cs typeface="Times New Roman" pitchFamily="18" charset="0"/>
                      </a:endParaRPr>
                    </a:p>
                  </a:txBody>
                  <a:tcPr/>
                </a:tc>
                <a:tc>
                  <a:txBody>
                    <a:bodyPr/>
                    <a:lstStyle/>
                    <a:p>
                      <a:r>
                        <a:rPr lang="en-US" sz="2000" dirty="0" smtClean="0">
                          <a:latin typeface="+mn-lt"/>
                          <a:cs typeface="Times New Roman" pitchFamily="18" charset="0"/>
                        </a:rPr>
                        <a:t>Serve as a</a:t>
                      </a:r>
                      <a:r>
                        <a:rPr lang="en-US" sz="2000" baseline="0" dirty="0" smtClean="0">
                          <a:latin typeface="+mn-lt"/>
                          <a:cs typeface="Times New Roman" pitchFamily="18" charset="0"/>
                        </a:rPr>
                        <a:t> </a:t>
                      </a:r>
                      <a:r>
                        <a:rPr lang="en-US" sz="2000" dirty="0" smtClean="0">
                          <a:latin typeface="+mn-lt"/>
                          <a:cs typeface="Times New Roman" pitchFamily="18" charset="0"/>
                        </a:rPr>
                        <a:t>concentrated source</a:t>
                      </a:r>
                    </a:p>
                    <a:p>
                      <a:r>
                        <a:rPr lang="en-US" sz="2000" dirty="0" smtClean="0">
                          <a:latin typeface="+mn-lt"/>
                          <a:cs typeface="Times New Roman" pitchFamily="18" charset="0"/>
                        </a:rPr>
                        <a:t>of energy and provide essential</a:t>
                      </a:r>
                      <a:r>
                        <a:rPr lang="en-US" sz="2000" baseline="0" dirty="0" smtClean="0">
                          <a:latin typeface="+mn-lt"/>
                          <a:cs typeface="Times New Roman" pitchFamily="18" charset="0"/>
                        </a:rPr>
                        <a:t> </a:t>
                      </a:r>
                      <a:r>
                        <a:rPr lang="en-US" sz="2000" dirty="0" smtClean="0">
                          <a:latin typeface="+mn-lt"/>
                          <a:cs typeface="Times New Roman" pitchFamily="18" charset="0"/>
                        </a:rPr>
                        <a:t>fatty acids.</a:t>
                      </a:r>
                    </a:p>
                  </a:txBody>
                  <a:tcPr/>
                </a:tc>
              </a:tr>
              <a:tr h="183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Times New Roman" pitchFamily="18" charset="0"/>
                        </a:rPr>
                        <a:t>Minerals</a:t>
                      </a:r>
                    </a:p>
                  </a:txBody>
                  <a:tcPr/>
                </a:tc>
                <a:tc>
                  <a:txBody>
                    <a:bodyPr/>
                    <a:lstStyle/>
                    <a:p>
                      <a:r>
                        <a:rPr lang="en-US" sz="2000" dirty="0" smtClean="0">
                          <a:latin typeface="+mn-lt"/>
                          <a:cs typeface="Times New Roman" pitchFamily="18" charset="0"/>
                        </a:rPr>
                        <a:t>yellow and red fruits, green leafy and</a:t>
                      </a:r>
                      <a:r>
                        <a:rPr lang="en-US" sz="2000" baseline="0" dirty="0" smtClean="0">
                          <a:latin typeface="+mn-lt"/>
                          <a:cs typeface="Times New Roman" pitchFamily="18" charset="0"/>
                        </a:rPr>
                        <a:t> </a:t>
                      </a:r>
                      <a:r>
                        <a:rPr lang="en-US" sz="2000" dirty="0" smtClean="0">
                          <a:latin typeface="+mn-lt"/>
                          <a:cs typeface="Times New Roman" pitchFamily="18" charset="0"/>
                        </a:rPr>
                        <a:t>yellow vegetables (carrots,</a:t>
                      </a:r>
                      <a:r>
                        <a:rPr lang="en-US" sz="2000" baseline="0" dirty="0" smtClean="0">
                          <a:latin typeface="+mn-lt"/>
                          <a:cs typeface="Times New Roman" pitchFamily="18" charset="0"/>
                        </a:rPr>
                        <a:t> </a:t>
                      </a:r>
                      <a:r>
                        <a:rPr lang="en-US" sz="2000" dirty="0" smtClean="0">
                          <a:latin typeface="+mn-lt"/>
                          <a:cs typeface="Times New Roman" pitchFamily="18" charset="0"/>
                        </a:rPr>
                        <a:t>pumpkins) and fortified foods.</a:t>
                      </a:r>
                    </a:p>
                    <a:p>
                      <a:endParaRPr lang="en-US" sz="2000" dirty="0">
                        <a:latin typeface="+mn-lt"/>
                      </a:endParaRPr>
                    </a:p>
                  </a:txBody>
                  <a:tcPr/>
                </a:tc>
                <a:tc>
                  <a:txBody>
                    <a:bodyPr/>
                    <a:lstStyle/>
                    <a:p>
                      <a:r>
                        <a:rPr lang="en-US" sz="2000" dirty="0" smtClean="0">
                          <a:latin typeface="+mn-lt"/>
                          <a:cs typeface="Times New Roman" pitchFamily="18" charset="0"/>
                        </a:rPr>
                        <a:t>Helps keeping the body healthy</a:t>
                      </a:r>
                      <a:endParaRPr lang="en-US" sz="2000" dirty="0">
                        <a:latin typeface="+mn-lt"/>
                      </a:endParaRPr>
                    </a:p>
                  </a:txBody>
                  <a:tcPr/>
                </a:tc>
              </a:tr>
            </a:tbl>
          </a:graphicData>
        </a:graphic>
      </p:graphicFrame>
      <p:pic>
        <p:nvPicPr>
          <p:cNvPr id="14338" name="Picture 2"/>
          <p:cNvPicPr>
            <a:picLocks noChangeAspect="1" noChangeArrowheads="1"/>
          </p:cNvPicPr>
          <p:nvPr/>
        </p:nvPicPr>
        <p:blipFill>
          <a:blip r:embed="rId2"/>
          <a:srcRect/>
          <a:stretch>
            <a:fillRect/>
          </a:stretch>
        </p:blipFill>
        <p:spPr bwMode="auto">
          <a:xfrm>
            <a:off x="6400800" y="228600"/>
            <a:ext cx="2209800" cy="1219200"/>
          </a:xfrm>
          <a:prstGeom prst="rect">
            <a:avLst/>
          </a:prstGeom>
          <a:noFill/>
          <a:ln w="9525">
            <a:noFill/>
            <a:miter lim="800000"/>
            <a:headEnd/>
            <a:tailEnd/>
          </a:ln>
          <a:effectLst/>
        </p:spPr>
      </p:pic>
      <p:pic>
        <p:nvPicPr>
          <p:cNvPr id="14339" name="Picture 3" descr="D:\Koushy\preschool\pictures\bettervuuu.jpg"/>
          <p:cNvPicPr>
            <a:picLocks noChangeAspect="1" noChangeArrowheads="1"/>
          </p:cNvPicPr>
          <p:nvPr/>
        </p:nvPicPr>
        <p:blipFill>
          <a:blip r:embed="rId3"/>
          <a:srcRect/>
          <a:stretch>
            <a:fillRect/>
          </a:stretch>
        </p:blipFill>
        <p:spPr bwMode="auto">
          <a:xfrm>
            <a:off x="3048000" y="304800"/>
            <a:ext cx="2166174" cy="1033766"/>
          </a:xfrm>
          <a:prstGeom prst="rect">
            <a:avLst/>
          </a:prstGeom>
          <a:noFill/>
        </p:spPr>
      </p:pic>
      <p:pic>
        <p:nvPicPr>
          <p:cNvPr id="14340" name="Picture 4" descr="D:\Koushy\preschool\pictures\fruits.jpg"/>
          <p:cNvPicPr>
            <a:picLocks noChangeAspect="1" noChangeArrowheads="1"/>
          </p:cNvPicPr>
          <p:nvPr/>
        </p:nvPicPr>
        <p:blipFill>
          <a:blip r:embed="rId4"/>
          <a:srcRect/>
          <a:stretch>
            <a:fillRect/>
          </a:stretch>
        </p:blipFill>
        <p:spPr bwMode="auto">
          <a:xfrm>
            <a:off x="152400" y="4876800"/>
            <a:ext cx="2667000" cy="1714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normAutofit fontScale="90000"/>
          </a:bodyPr>
          <a:lstStyle/>
          <a:p>
            <a:r>
              <a:rPr lang="en-US" b="1" dirty="0" smtClean="0">
                <a:solidFill>
                  <a:srgbClr val="F60EF6"/>
                </a:solidFill>
              </a:rPr>
              <a:t>Nutrition During Pregnancy</a:t>
            </a:r>
            <a:r>
              <a:rPr lang="en-US" b="1" dirty="0" smtClean="0"/>
              <a:t/>
            </a:r>
            <a:br>
              <a:rPr lang="en-US" b="1" dirty="0" smtClean="0"/>
            </a:br>
            <a:endParaRPr lang="en-US" dirty="0"/>
          </a:p>
        </p:txBody>
      </p:sp>
      <p:sp>
        <p:nvSpPr>
          <p:cNvPr id="3" name="Content Placeholder 2"/>
          <p:cNvSpPr>
            <a:spLocks noGrp="1"/>
          </p:cNvSpPr>
          <p:nvPr>
            <p:ph sz="quarter" idx="1"/>
          </p:nvPr>
        </p:nvSpPr>
        <p:spPr>
          <a:xfrm>
            <a:off x="228600" y="1447800"/>
            <a:ext cx="7772400" cy="4495800"/>
          </a:xfrm>
        </p:spPr>
        <p:txBody>
          <a:bodyPr>
            <a:normAutofit fontScale="92500" lnSpcReduction="20000"/>
          </a:bodyPr>
          <a:lstStyle/>
          <a:p>
            <a:r>
              <a:rPr lang="en-US" dirty="0" smtClean="0"/>
              <a:t>Eat balanced diet and variety of foods, so that all nutritional needs are fulfilled.</a:t>
            </a:r>
          </a:p>
          <a:p>
            <a:r>
              <a:rPr lang="en-US" dirty="0" smtClean="0"/>
              <a:t> Eat small frequent meals four to five times a day.</a:t>
            </a:r>
          </a:p>
          <a:p>
            <a:r>
              <a:rPr lang="en-US" dirty="0" smtClean="0"/>
              <a:t> Increase intake of cereals, pulses, milk and milk products and green leafy vegetables.</a:t>
            </a:r>
          </a:p>
          <a:p>
            <a:r>
              <a:rPr lang="en-US" dirty="0" smtClean="0"/>
              <a:t> No food should be avoided during pregnancy.</a:t>
            </a:r>
          </a:p>
          <a:p>
            <a:r>
              <a:rPr lang="en-US" dirty="0" smtClean="0"/>
              <a:t> Intake of tobacco, alcohol and caffeine should be avoided.</a:t>
            </a:r>
          </a:p>
          <a:p>
            <a:r>
              <a:rPr lang="en-US" dirty="0" smtClean="0"/>
              <a:t> Drink plenty of water.</a:t>
            </a:r>
          </a:p>
          <a:p>
            <a:r>
              <a:rPr lang="en-US" dirty="0" smtClean="0"/>
              <a:t> Consume iodized salt.</a:t>
            </a:r>
          </a:p>
          <a:p>
            <a:r>
              <a:rPr lang="en-US" dirty="0" smtClean="0"/>
              <a:t> Ignore harmful beliefs and food practices during pregnancy.</a:t>
            </a:r>
            <a:endParaRPr lang="en-US" dirty="0"/>
          </a:p>
        </p:txBody>
      </p:sp>
      <p:pic>
        <p:nvPicPr>
          <p:cNvPr id="5" name="Picture 3" descr="D:\Koushy\preschool\pictures\bettervuuu.jpg"/>
          <p:cNvPicPr>
            <a:picLocks noChangeAspect="1" noChangeArrowheads="1"/>
          </p:cNvPicPr>
          <p:nvPr/>
        </p:nvPicPr>
        <p:blipFill>
          <a:blip r:embed="rId2"/>
          <a:srcRect/>
          <a:stretch>
            <a:fillRect/>
          </a:stretch>
        </p:blipFill>
        <p:spPr bwMode="auto">
          <a:xfrm>
            <a:off x="6629400" y="381000"/>
            <a:ext cx="2166174" cy="1033766"/>
          </a:xfrm>
          <a:prstGeom prst="rect">
            <a:avLst/>
          </a:prstGeom>
          <a:noFill/>
        </p:spPr>
      </p:pic>
      <p:pic>
        <p:nvPicPr>
          <p:cNvPr id="8195" name="Picture 3" descr="D:\Koushy\preschool\pictures\preg.jpg"/>
          <p:cNvPicPr>
            <a:picLocks noChangeAspect="1" noChangeArrowheads="1"/>
          </p:cNvPicPr>
          <p:nvPr/>
        </p:nvPicPr>
        <p:blipFill>
          <a:blip r:embed="rId3"/>
          <a:srcRect/>
          <a:stretch>
            <a:fillRect/>
          </a:stretch>
        </p:blipFill>
        <p:spPr bwMode="auto">
          <a:xfrm>
            <a:off x="7534275" y="1981200"/>
            <a:ext cx="1609725" cy="3048000"/>
          </a:xfrm>
          <a:prstGeom prst="rect">
            <a:avLst/>
          </a:prstGeom>
          <a:noFill/>
        </p:spPr>
      </p:pic>
      <p:pic>
        <p:nvPicPr>
          <p:cNvPr id="7" name="Picture 4" descr="D:\Koushy\preschool\pictures\huoo.jpg"/>
          <p:cNvPicPr>
            <a:picLocks noChangeAspect="1" noChangeArrowheads="1"/>
          </p:cNvPicPr>
          <p:nvPr/>
        </p:nvPicPr>
        <p:blipFill>
          <a:blip r:embed="rId4"/>
          <a:srcRect/>
          <a:stretch>
            <a:fillRect/>
          </a:stretch>
        </p:blipFill>
        <p:spPr bwMode="auto">
          <a:xfrm>
            <a:off x="304800" y="5715000"/>
            <a:ext cx="2619375" cy="981075"/>
          </a:xfrm>
          <a:prstGeom prst="rect">
            <a:avLst/>
          </a:prstGeom>
          <a:noFill/>
        </p:spPr>
      </p:pic>
      <p:pic>
        <p:nvPicPr>
          <p:cNvPr id="8" name="Picture 4" descr="D:\Koushy\preschool\pictures\fruits.jpg"/>
          <p:cNvPicPr>
            <a:picLocks noChangeAspect="1" noChangeArrowheads="1"/>
          </p:cNvPicPr>
          <p:nvPr/>
        </p:nvPicPr>
        <p:blipFill>
          <a:blip r:embed="rId5"/>
          <a:srcRect/>
          <a:stretch>
            <a:fillRect/>
          </a:stretch>
        </p:blipFill>
        <p:spPr bwMode="auto">
          <a:xfrm>
            <a:off x="7086600" y="5715000"/>
            <a:ext cx="1896533" cy="914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772400" cy="1143000"/>
          </a:xfrm>
        </p:spPr>
        <p:txBody>
          <a:bodyPr>
            <a:normAutofit fontScale="90000"/>
          </a:bodyPr>
          <a:lstStyle/>
          <a:p>
            <a:r>
              <a:rPr lang="en-US" b="1" dirty="0" smtClean="0">
                <a:solidFill>
                  <a:srgbClr val="ED1313"/>
                </a:solidFill>
              </a:rPr>
              <a:t>Nutrition during Lactation</a:t>
            </a:r>
            <a:br>
              <a:rPr lang="en-US" b="1" dirty="0" smtClean="0">
                <a:solidFill>
                  <a:srgbClr val="ED1313"/>
                </a:solidFill>
              </a:rPr>
            </a:br>
            <a:endParaRPr lang="en-US" dirty="0">
              <a:solidFill>
                <a:srgbClr val="ED1313"/>
              </a:solidFill>
            </a:endParaRPr>
          </a:p>
        </p:txBody>
      </p:sp>
      <p:sp>
        <p:nvSpPr>
          <p:cNvPr id="3" name="Content Placeholder 2"/>
          <p:cNvSpPr>
            <a:spLocks noGrp="1"/>
          </p:cNvSpPr>
          <p:nvPr>
            <p:ph sz="quarter" idx="1"/>
          </p:nvPr>
        </p:nvSpPr>
        <p:spPr>
          <a:xfrm>
            <a:off x="152400" y="1447800"/>
            <a:ext cx="8382000" cy="4724400"/>
          </a:xfrm>
        </p:spPr>
        <p:txBody>
          <a:bodyPr>
            <a:normAutofit lnSpcReduction="10000"/>
          </a:bodyPr>
          <a:lstStyle/>
          <a:p>
            <a:r>
              <a:rPr lang="en-US" dirty="0" smtClean="0"/>
              <a:t>A nursing mother should continue to take sufficient amount of nourishing and wholesome food to meet her nutritional requirements to have sufficient milk for her child.</a:t>
            </a:r>
          </a:p>
          <a:p>
            <a:r>
              <a:rPr lang="en-US" dirty="0" smtClean="0"/>
              <a:t> A nursing mother needs more proteins (high quality) for milk production. She should have more of whole grain cereals pulses/</a:t>
            </a:r>
            <a:r>
              <a:rPr lang="en-US" dirty="0" err="1" smtClean="0"/>
              <a:t>dals</a:t>
            </a:r>
            <a:r>
              <a:rPr lang="en-US" dirty="0" smtClean="0"/>
              <a:t>, milk, curd. Green leafy vegetables and fruits.</a:t>
            </a:r>
          </a:p>
          <a:p>
            <a:r>
              <a:rPr lang="en-US" dirty="0" smtClean="0"/>
              <a:t> Iodized salt should be used.</a:t>
            </a:r>
          </a:p>
          <a:p>
            <a:r>
              <a:rPr lang="en-US" dirty="0" smtClean="0"/>
              <a:t> If a nursing mother does not consume nutritious diet, her own body stores will be used up for production of milk, thus affecting her health.</a:t>
            </a:r>
            <a:endParaRPr lang="en-US" dirty="0"/>
          </a:p>
        </p:txBody>
      </p:sp>
      <p:pic>
        <p:nvPicPr>
          <p:cNvPr id="7170" name="Picture 2"/>
          <p:cNvPicPr>
            <a:picLocks noChangeAspect="1" noChangeArrowheads="1"/>
          </p:cNvPicPr>
          <p:nvPr/>
        </p:nvPicPr>
        <p:blipFill>
          <a:blip r:embed="rId2"/>
          <a:srcRect/>
          <a:stretch>
            <a:fillRect/>
          </a:stretch>
        </p:blipFill>
        <p:spPr bwMode="auto">
          <a:xfrm>
            <a:off x="6553200" y="5410200"/>
            <a:ext cx="1600200" cy="1143000"/>
          </a:xfrm>
          <a:prstGeom prst="rect">
            <a:avLst/>
          </a:prstGeom>
          <a:noFill/>
          <a:ln w="9525">
            <a:noFill/>
            <a:miter lim="800000"/>
            <a:headEnd/>
            <a:tailEnd/>
          </a:ln>
          <a:effectLst/>
        </p:spPr>
      </p:pic>
      <p:pic>
        <p:nvPicPr>
          <p:cNvPr id="7171" name="Picture 3" descr="D:\Koushy\preschool\pictures\lact.jpg"/>
          <p:cNvPicPr>
            <a:picLocks noChangeAspect="1" noChangeArrowheads="1"/>
          </p:cNvPicPr>
          <p:nvPr/>
        </p:nvPicPr>
        <p:blipFill>
          <a:blip r:embed="rId3"/>
          <a:srcRect/>
          <a:stretch>
            <a:fillRect/>
          </a:stretch>
        </p:blipFill>
        <p:spPr bwMode="auto">
          <a:xfrm>
            <a:off x="8034337" y="381000"/>
            <a:ext cx="1033463" cy="2838450"/>
          </a:xfrm>
          <a:prstGeom prst="rect">
            <a:avLst/>
          </a:prstGeom>
          <a:noFill/>
        </p:spPr>
      </p:pic>
      <p:pic>
        <p:nvPicPr>
          <p:cNvPr id="7172" name="Picture 4" descr="D:\Koushy\preschool\pictures\huoo.jpg"/>
          <p:cNvPicPr>
            <a:picLocks noChangeAspect="1" noChangeArrowheads="1"/>
          </p:cNvPicPr>
          <p:nvPr/>
        </p:nvPicPr>
        <p:blipFill>
          <a:blip r:embed="rId4"/>
          <a:srcRect/>
          <a:stretch>
            <a:fillRect/>
          </a:stretch>
        </p:blipFill>
        <p:spPr bwMode="auto">
          <a:xfrm>
            <a:off x="304800" y="5562600"/>
            <a:ext cx="2619375" cy="1133475"/>
          </a:xfrm>
          <a:prstGeom prst="rect">
            <a:avLst/>
          </a:prstGeom>
          <a:noFill/>
        </p:spPr>
      </p:pic>
      <p:pic>
        <p:nvPicPr>
          <p:cNvPr id="7173" name="Picture 5"/>
          <p:cNvPicPr>
            <a:picLocks noChangeAspect="1" noChangeArrowheads="1"/>
          </p:cNvPicPr>
          <p:nvPr/>
        </p:nvPicPr>
        <p:blipFill>
          <a:blip r:embed="rId5"/>
          <a:srcRect/>
          <a:stretch>
            <a:fillRect/>
          </a:stretch>
        </p:blipFill>
        <p:spPr bwMode="auto">
          <a:xfrm>
            <a:off x="381000" y="152400"/>
            <a:ext cx="1284073" cy="1219200"/>
          </a:xfrm>
          <a:prstGeom prst="rect">
            <a:avLst/>
          </a:prstGeom>
          <a:noFill/>
          <a:ln w="9525">
            <a:noFill/>
            <a:miter lim="800000"/>
            <a:headEnd/>
            <a:tailEnd/>
          </a:ln>
          <a:effectLst/>
        </p:spPr>
      </p:pic>
      <p:pic>
        <p:nvPicPr>
          <p:cNvPr id="7174" name="Picture 6" descr="D:\Koushy\preschool\pictures\bettervuuu.jpg"/>
          <p:cNvPicPr>
            <a:picLocks noChangeAspect="1" noChangeArrowheads="1"/>
          </p:cNvPicPr>
          <p:nvPr/>
        </p:nvPicPr>
        <p:blipFill>
          <a:blip r:embed="rId6"/>
          <a:srcRect/>
          <a:stretch>
            <a:fillRect/>
          </a:stretch>
        </p:blipFill>
        <p:spPr bwMode="auto">
          <a:xfrm>
            <a:off x="7467600" y="3429000"/>
            <a:ext cx="1290543" cy="1033463"/>
          </a:xfrm>
          <a:prstGeom prst="rect">
            <a:avLst/>
          </a:prstGeom>
          <a:noFill/>
        </p:spPr>
      </p:pic>
      <p:pic>
        <p:nvPicPr>
          <p:cNvPr id="7175" name="Picture 7" descr="D:\Koushy\preschool\pictures\fooooddddd.jpg"/>
          <p:cNvPicPr>
            <a:picLocks noChangeAspect="1" noChangeArrowheads="1"/>
          </p:cNvPicPr>
          <p:nvPr/>
        </p:nvPicPr>
        <p:blipFill>
          <a:blip r:embed="rId7"/>
          <a:srcRect/>
          <a:stretch>
            <a:fillRect/>
          </a:stretch>
        </p:blipFill>
        <p:spPr bwMode="auto">
          <a:xfrm>
            <a:off x="3429000" y="5334000"/>
            <a:ext cx="2552700" cy="1295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1143000"/>
          </a:xfrm>
        </p:spPr>
        <p:txBody>
          <a:bodyPr>
            <a:normAutofit fontScale="90000"/>
          </a:bodyPr>
          <a:lstStyle/>
          <a:p>
            <a:r>
              <a:rPr lang="en-US" b="1" dirty="0" smtClean="0">
                <a:solidFill>
                  <a:srgbClr val="11C5DD"/>
                </a:solidFill>
              </a:rPr>
              <a:t>Do’s and Don’ts during Pregnancy</a:t>
            </a:r>
            <a:br>
              <a:rPr lang="en-US" b="1" dirty="0" smtClean="0">
                <a:solidFill>
                  <a:srgbClr val="11C5DD"/>
                </a:solidFill>
              </a:rPr>
            </a:br>
            <a:endParaRPr lang="en-US" dirty="0">
              <a:solidFill>
                <a:srgbClr val="11C5DD"/>
              </a:solidFill>
            </a:endParaRPr>
          </a:p>
        </p:txBody>
      </p:sp>
      <p:sp>
        <p:nvSpPr>
          <p:cNvPr id="3" name="Content Placeholder 2"/>
          <p:cNvSpPr>
            <a:spLocks noGrp="1"/>
          </p:cNvSpPr>
          <p:nvPr>
            <p:ph sz="quarter" idx="1"/>
          </p:nvPr>
        </p:nvSpPr>
        <p:spPr>
          <a:xfrm>
            <a:off x="304800" y="1371600"/>
            <a:ext cx="7772400" cy="4572000"/>
          </a:xfrm>
        </p:spPr>
        <p:txBody>
          <a:bodyPr>
            <a:normAutofit fontScale="92500" lnSpcReduction="10000"/>
          </a:bodyPr>
          <a:lstStyle/>
          <a:p>
            <a:r>
              <a:rPr lang="en-US" dirty="0" smtClean="0">
                <a:solidFill>
                  <a:srgbClr val="0070C0"/>
                </a:solidFill>
              </a:rPr>
              <a:t>A pregnant women should</a:t>
            </a:r>
            <a:r>
              <a:rPr lang="en-US" dirty="0" smtClean="0"/>
              <a:t>:</a:t>
            </a:r>
          </a:p>
          <a:p>
            <a:r>
              <a:rPr lang="en-US" dirty="0" smtClean="0"/>
              <a:t> Get registered with a PHC/nursing home</a:t>
            </a:r>
          </a:p>
          <a:p>
            <a:r>
              <a:rPr lang="en-US" dirty="0" smtClean="0"/>
              <a:t> Go for antenatal check-ups</a:t>
            </a:r>
          </a:p>
          <a:p>
            <a:r>
              <a:rPr lang="en-US" dirty="0" smtClean="0"/>
              <a:t> Maintain personal and genital hygiene</a:t>
            </a:r>
          </a:p>
          <a:p>
            <a:r>
              <a:rPr lang="en-US" dirty="0" smtClean="0"/>
              <a:t> Take right kind of fluids and foods (energy giving, body-building and protective)</a:t>
            </a:r>
          </a:p>
          <a:p>
            <a:r>
              <a:rPr lang="en-US" dirty="0" smtClean="0"/>
              <a:t> </a:t>
            </a:r>
            <a:r>
              <a:rPr lang="en-US" dirty="0" smtClean="0">
                <a:solidFill>
                  <a:srgbClr val="0070C0"/>
                </a:solidFill>
              </a:rPr>
              <a:t>A pregnant women should not:</a:t>
            </a:r>
          </a:p>
          <a:p>
            <a:r>
              <a:rPr lang="en-US" dirty="0" smtClean="0"/>
              <a:t> Lift/ carry heavy loads</a:t>
            </a:r>
          </a:p>
          <a:p>
            <a:r>
              <a:rPr lang="en-US" dirty="0" smtClean="0"/>
              <a:t> Drink alcohol or smoke cigarettes</a:t>
            </a:r>
          </a:p>
          <a:p>
            <a:r>
              <a:rPr lang="en-US" dirty="0" smtClean="0"/>
              <a:t> Take medicines or herbs without doctors’ prescription</a:t>
            </a:r>
          </a:p>
          <a:p>
            <a:r>
              <a:rPr lang="en-US" dirty="0" smtClean="0"/>
              <a:t> Engage with untrained person for delivery</a:t>
            </a:r>
            <a:endParaRPr lang="en-US" dirty="0"/>
          </a:p>
        </p:txBody>
      </p:sp>
      <p:pic>
        <p:nvPicPr>
          <p:cNvPr id="8195" name="Picture 3"/>
          <p:cNvPicPr>
            <a:picLocks noChangeAspect="1" noChangeArrowheads="1"/>
          </p:cNvPicPr>
          <p:nvPr/>
        </p:nvPicPr>
        <p:blipFill>
          <a:blip r:embed="rId2"/>
          <a:srcRect/>
          <a:stretch>
            <a:fillRect/>
          </a:stretch>
        </p:blipFill>
        <p:spPr bwMode="auto">
          <a:xfrm>
            <a:off x="7239000" y="457200"/>
            <a:ext cx="1676400" cy="2438400"/>
          </a:xfrm>
          <a:prstGeom prst="rect">
            <a:avLst/>
          </a:prstGeom>
          <a:noFill/>
          <a:ln w="9525">
            <a:noFill/>
            <a:miter lim="800000"/>
            <a:headEnd/>
            <a:tailEnd/>
          </a:ln>
          <a:effectLst/>
        </p:spPr>
      </p:pic>
      <p:pic>
        <p:nvPicPr>
          <p:cNvPr id="5" name="Picture 3" descr="D:\Koushy\preschool\pictures\preg.jpg"/>
          <p:cNvPicPr>
            <a:picLocks noChangeAspect="1" noChangeArrowheads="1"/>
          </p:cNvPicPr>
          <p:nvPr/>
        </p:nvPicPr>
        <p:blipFill>
          <a:blip r:embed="rId3"/>
          <a:srcRect/>
          <a:stretch>
            <a:fillRect/>
          </a:stretch>
        </p:blipFill>
        <p:spPr bwMode="auto">
          <a:xfrm>
            <a:off x="6858000" y="4114800"/>
            <a:ext cx="1838325" cy="2590799"/>
          </a:xfrm>
          <a:prstGeom prst="rect">
            <a:avLst/>
          </a:prstGeom>
          <a:noFill/>
        </p:spPr>
      </p:pic>
      <p:pic>
        <p:nvPicPr>
          <p:cNvPr id="23554" name="Picture 2"/>
          <p:cNvPicPr>
            <a:picLocks noChangeAspect="1" noChangeArrowheads="1"/>
          </p:cNvPicPr>
          <p:nvPr/>
        </p:nvPicPr>
        <p:blipFill>
          <a:blip r:embed="rId4"/>
          <a:srcRect/>
          <a:stretch>
            <a:fillRect/>
          </a:stretch>
        </p:blipFill>
        <p:spPr bwMode="auto">
          <a:xfrm>
            <a:off x="4495800" y="3352800"/>
            <a:ext cx="1676400" cy="15144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1143000"/>
          </a:xfrm>
        </p:spPr>
        <p:txBody>
          <a:bodyPr>
            <a:noAutofit/>
          </a:bodyPr>
          <a:lstStyle/>
          <a:p>
            <a:r>
              <a:rPr lang="en-US" b="1" dirty="0" smtClean="0">
                <a:solidFill>
                  <a:srgbClr val="C00000"/>
                </a:solidFill>
                <a:latin typeface="Times New Roman" pitchFamily="18" charset="0"/>
                <a:cs typeface="Times New Roman" pitchFamily="18" charset="0"/>
              </a:rPr>
              <a:t>Breastfeeding</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447800"/>
            <a:ext cx="8305800" cy="4572000"/>
          </a:xfrm>
        </p:spPr>
        <p:txBody>
          <a:bodyPr>
            <a:normAutofit/>
          </a:bodyPr>
          <a:lstStyle/>
          <a:p>
            <a:r>
              <a:rPr lang="en-US" sz="2400" b="1" dirty="0" smtClean="0">
                <a:solidFill>
                  <a:srgbClr val="FF0066"/>
                </a:solidFill>
              </a:rPr>
              <a:t>National Guidelines on Infant and Young Child Feeding</a:t>
            </a:r>
          </a:p>
          <a:p>
            <a:r>
              <a:rPr lang="en-US" dirty="0" smtClean="0"/>
              <a:t>Optimal feeding includes:</a:t>
            </a:r>
          </a:p>
          <a:p>
            <a:r>
              <a:rPr lang="en-US" dirty="0" smtClean="0"/>
              <a:t> Early Initiation of breastfeeding preferably within first hour.</a:t>
            </a:r>
          </a:p>
          <a:p>
            <a:r>
              <a:rPr lang="en-US" dirty="0" smtClean="0"/>
              <a:t> Exclusive breastfeeding from birth to six months of age.</a:t>
            </a:r>
          </a:p>
          <a:p>
            <a:r>
              <a:rPr lang="en-US" dirty="0" smtClean="0"/>
              <a:t> Continued breastfeeding for two years or beyond with adequate, safe and proper additional foods and liquids to meet nutritional needs.</a:t>
            </a:r>
            <a:endParaRPr lang="en-US" dirty="0"/>
          </a:p>
        </p:txBody>
      </p:sp>
      <p:pic>
        <p:nvPicPr>
          <p:cNvPr id="15362" name="Picture 2"/>
          <p:cNvPicPr>
            <a:picLocks noChangeAspect="1" noChangeArrowheads="1"/>
          </p:cNvPicPr>
          <p:nvPr/>
        </p:nvPicPr>
        <p:blipFill>
          <a:blip r:embed="rId2"/>
          <a:srcRect/>
          <a:stretch>
            <a:fillRect/>
          </a:stretch>
        </p:blipFill>
        <p:spPr bwMode="auto">
          <a:xfrm>
            <a:off x="4038600" y="4343400"/>
            <a:ext cx="4343400" cy="20955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019800" y="228600"/>
            <a:ext cx="2133600" cy="1219200"/>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1524000" y="4572000"/>
            <a:ext cx="1319893" cy="18478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normAutofit/>
          </a:bodyPr>
          <a:lstStyle/>
          <a:p>
            <a:r>
              <a:rPr lang="en-US" sz="3600" b="1" dirty="0" err="1" smtClean="0">
                <a:solidFill>
                  <a:srgbClr val="7030A0"/>
                </a:solidFill>
                <a:latin typeface="Times New Roman" pitchFamily="18" charset="0"/>
                <a:cs typeface="Times New Roman" pitchFamily="18" charset="0"/>
              </a:rPr>
              <a:t>Colostrum</a:t>
            </a:r>
            <a:r>
              <a:rPr lang="en-US" sz="3600" b="1" dirty="0" smtClean="0">
                <a:solidFill>
                  <a:srgbClr val="7030A0"/>
                </a:solidFill>
                <a:latin typeface="Times New Roman" pitchFamily="18" charset="0"/>
                <a:cs typeface="Times New Roman" pitchFamily="18" charset="0"/>
              </a:rPr>
              <a:t> and its Importance</a:t>
            </a:r>
            <a:r>
              <a:rPr lang="en-US" sz="2000" b="1" dirty="0" smtClean="0"/>
              <a:t/>
            </a:r>
            <a:br>
              <a:rPr lang="en-US" sz="2000" b="1" dirty="0" smtClean="0"/>
            </a:br>
            <a:endParaRPr lang="en-US" sz="2000" dirty="0"/>
          </a:p>
        </p:txBody>
      </p:sp>
      <p:sp>
        <p:nvSpPr>
          <p:cNvPr id="3" name="Content Placeholder 2"/>
          <p:cNvSpPr>
            <a:spLocks noGrp="1"/>
          </p:cNvSpPr>
          <p:nvPr>
            <p:ph sz="quarter" idx="1"/>
          </p:nvPr>
        </p:nvSpPr>
        <p:spPr>
          <a:xfrm>
            <a:off x="304800" y="1143000"/>
            <a:ext cx="7772400" cy="4572000"/>
          </a:xfrm>
        </p:spPr>
        <p:txBody>
          <a:bodyPr>
            <a:normAutofit/>
          </a:bodyPr>
          <a:lstStyle/>
          <a:p>
            <a:r>
              <a:rPr lang="en-US" sz="2400" dirty="0" err="1" smtClean="0"/>
              <a:t>Colostrum</a:t>
            </a:r>
            <a:r>
              <a:rPr lang="en-US" sz="2400" dirty="0" smtClean="0"/>
              <a:t> is the first milk for the child.</a:t>
            </a:r>
          </a:p>
          <a:p>
            <a:r>
              <a:rPr lang="en-US" sz="2400" dirty="0" smtClean="0"/>
              <a:t> </a:t>
            </a:r>
            <a:r>
              <a:rPr lang="en-US" sz="2400" dirty="0" err="1" smtClean="0"/>
              <a:t>Colostrum</a:t>
            </a:r>
            <a:r>
              <a:rPr lang="en-US" sz="2400" dirty="0" smtClean="0"/>
              <a:t> is a thick yellow </a:t>
            </a:r>
            <a:r>
              <a:rPr lang="en-US" sz="2400" dirty="0" err="1" smtClean="0"/>
              <a:t>coloured</a:t>
            </a:r>
            <a:r>
              <a:rPr lang="en-US" sz="2400" dirty="0" smtClean="0"/>
              <a:t> secretion and is rich in proteins and vitamins.</a:t>
            </a:r>
          </a:p>
          <a:p>
            <a:r>
              <a:rPr lang="en-US" sz="2400" dirty="0" smtClean="0"/>
              <a:t> This is the source of fats, proteins, sugar, vitamin and minerals for the child.</a:t>
            </a:r>
          </a:p>
          <a:p>
            <a:r>
              <a:rPr lang="en-US" sz="2400" dirty="0" smtClean="0"/>
              <a:t> It gives protection from various infections in the new born.</a:t>
            </a:r>
            <a:endParaRPr lang="en-US" sz="2400" dirty="0"/>
          </a:p>
        </p:txBody>
      </p:sp>
      <p:pic>
        <p:nvPicPr>
          <p:cNvPr id="16386" name="Picture 2" descr="D:\Koushy\preschool\pictures\ice cream.jpg"/>
          <p:cNvPicPr>
            <a:picLocks noChangeAspect="1" noChangeArrowheads="1"/>
          </p:cNvPicPr>
          <p:nvPr/>
        </p:nvPicPr>
        <p:blipFill>
          <a:blip r:embed="rId2"/>
          <a:srcRect/>
          <a:stretch>
            <a:fillRect/>
          </a:stretch>
        </p:blipFill>
        <p:spPr bwMode="auto">
          <a:xfrm>
            <a:off x="5486400" y="4038600"/>
            <a:ext cx="3076575" cy="2362200"/>
          </a:xfrm>
          <a:prstGeom prst="rect">
            <a:avLst/>
          </a:prstGeom>
          <a:noFill/>
        </p:spPr>
      </p:pic>
      <p:pic>
        <p:nvPicPr>
          <p:cNvPr id="24578" name="Picture 2"/>
          <p:cNvPicPr>
            <a:picLocks noChangeAspect="1" noChangeArrowheads="1"/>
          </p:cNvPicPr>
          <p:nvPr/>
        </p:nvPicPr>
        <p:blipFill>
          <a:blip r:embed="rId3"/>
          <a:srcRect/>
          <a:stretch>
            <a:fillRect/>
          </a:stretch>
        </p:blipFill>
        <p:spPr bwMode="auto">
          <a:xfrm>
            <a:off x="609600" y="4343400"/>
            <a:ext cx="2305050" cy="19812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a:stretch>
            <a:fillRect/>
          </a:stretch>
        </p:blipFill>
        <p:spPr bwMode="auto">
          <a:xfrm>
            <a:off x="7543800" y="152400"/>
            <a:ext cx="1319893" cy="184785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5"/>
          <a:srcRect/>
          <a:stretch>
            <a:fillRect/>
          </a:stretch>
        </p:blipFill>
        <p:spPr bwMode="auto">
          <a:xfrm>
            <a:off x="3505200" y="3886200"/>
            <a:ext cx="1914525" cy="23907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Autofit/>
          </a:bodyPr>
          <a:lstStyle/>
          <a:p>
            <a:pPr algn="ctr"/>
            <a:r>
              <a:rPr lang="en-US" sz="3200" b="1" dirty="0" smtClean="0">
                <a:solidFill>
                  <a:srgbClr val="4708C6"/>
                </a:solidFill>
                <a:latin typeface="Times New Roman" pitchFamily="18" charset="0"/>
                <a:cs typeface="Times New Roman" pitchFamily="18" charset="0"/>
              </a:rPr>
              <a:t/>
            </a:r>
            <a:br>
              <a:rPr lang="en-US" sz="3200" b="1" dirty="0" smtClean="0">
                <a:solidFill>
                  <a:srgbClr val="4708C6"/>
                </a:solidFill>
                <a:latin typeface="Times New Roman" pitchFamily="18" charset="0"/>
                <a:cs typeface="Times New Roman" pitchFamily="18" charset="0"/>
              </a:rPr>
            </a:br>
            <a:r>
              <a:rPr lang="en-US" sz="3200" b="1" dirty="0" smtClean="0">
                <a:solidFill>
                  <a:srgbClr val="4708C6"/>
                </a:solidFill>
                <a:latin typeface="Times New Roman" pitchFamily="18" charset="0"/>
                <a:cs typeface="Times New Roman" pitchFamily="18" charset="0"/>
              </a:rPr>
              <a:t>WHO Recommendations for Feeding</a:t>
            </a:r>
            <a:br>
              <a:rPr lang="en-US" sz="3200" b="1" dirty="0" smtClean="0">
                <a:solidFill>
                  <a:srgbClr val="4708C6"/>
                </a:solidFill>
                <a:latin typeface="Times New Roman" pitchFamily="18" charset="0"/>
                <a:cs typeface="Times New Roman" pitchFamily="18" charset="0"/>
              </a:rPr>
            </a:br>
            <a:r>
              <a:rPr lang="en-US" sz="3200" b="1" dirty="0" smtClean="0">
                <a:solidFill>
                  <a:srgbClr val="4708C6"/>
                </a:solidFill>
                <a:latin typeface="Times New Roman" pitchFamily="18" charset="0"/>
                <a:cs typeface="Times New Roman" pitchFamily="18" charset="0"/>
              </a:rPr>
              <a:t>Young Children</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b="1" dirty="0" smtClean="0"/>
              <a:t>At Birth:</a:t>
            </a:r>
          </a:p>
          <a:p>
            <a:r>
              <a:rPr lang="en-US" dirty="0" smtClean="0"/>
              <a:t> Initiate breastfeeding as early as possible, preferably within first hour.</a:t>
            </a:r>
          </a:p>
          <a:p>
            <a:r>
              <a:rPr lang="en-US" dirty="0" smtClean="0"/>
              <a:t> Do not give pre-lacteals such as water, honey or any milk, other than breast milk.</a:t>
            </a:r>
          </a:p>
          <a:p>
            <a:r>
              <a:rPr lang="en-US" dirty="0" smtClean="0"/>
              <a:t> Do not discard first secretion of breast </a:t>
            </a:r>
            <a:r>
              <a:rPr lang="en-US" dirty="0" err="1" smtClean="0"/>
              <a:t>i.e.colostrum</a:t>
            </a:r>
            <a:r>
              <a:rPr lang="en-US" dirty="0" smtClean="0"/>
              <a:t>.</a:t>
            </a:r>
            <a:endParaRPr lang="en-US" dirty="0"/>
          </a:p>
        </p:txBody>
      </p:sp>
      <p:pic>
        <p:nvPicPr>
          <p:cNvPr id="6146" name="Picture 2"/>
          <p:cNvPicPr>
            <a:picLocks noChangeAspect="1" noChangeArrowheads="1"/>
          </p:cNvPicPr>
          <p:nvPr/>
        </p:nvPicPr>
        <p:blipFill>
          <a:blip r:embed="rId2"/>
          <a:srcRect/>
          <a:stretch>
            <a:fillRect/>
          </a:stretch>
        </p:blipFill>
        <p:spPr bwMode="auto">
          <a:xfrm>
            <a:off x="8001000" y="762000"/>
            <a:ext cx="990600" cy="11525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04800" y="4800600"/>
            <a:ext cx="2362200" cy="16002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3733800" y="4419600"/>
            <a:ext cx="4343400" cy="20955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228600" y="228600"/>
            <a:ext cx="1143000" cy="13906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normAutofit fontScale="90000"/>
          </a:bodyPr>
          <a:lstStyle/>
          <a:p>
            <a:r>
              <a:rPr lang="en-US" b="1" dirty="0" smtClean="0">
                <a:solidFill>
                  <a:srgbClr val="F60EF6"/>
                </a:solidFill>
              </a:rPr>
              <a:t>Infants from Birth to 6 Months</a:t>
            </a:r>
            <a:r>
              <a:rPr lang="en-US" b="1" dirty="0" smtClean="0">
                <a:solidFill>
                  <a:srgbClr val="CB7A03"/>
                </a:solidFill>
              </a:rPr>
              <a:t/>
            </a:r>
            <a:br>
              <a:rPr lang="en-US" b="1" dirty="0" smtClean="0">
                <a:solidFill>
                  <a:srgbClr val="CB7A03"/>
                </a:solidFill>
              </a:rPr>
            </a:br>
            <a:endParaRPr lang="en-US" dirty="0">
              <a:solidFill>
                <a:srgbClr val="CB7A03"/>
              </a:solidFill>
            </a:endParaRPr>
          </a:p>
        </p:txBody>
      </p:sp>
      <p:sp>
        <p:nvSpPr>
          <p:cNvPr id="3" name="Content Placeholder 2"/>
          <p:cNvSpPr>
            <a:spLocks noGrp="1"/>
          </p:cNvSpPr>
          <p:nvPr>
            <p:ph sz="quarter" idx="1"/>
          </p:nvPr>
        </p:nvSpPr>
        <p:spPr>
          <a:xfrm>
            <a:off x="304800" y="990600"/>
            <a:ext cx="7772400" cy="4572000"/>
          </a:xfrm>
        </p:spPr>
        <p:txBody>
          <a:bodyPr>
            <a:normAutofit fontScale="92500"/>
          </a:bodyPr>
          <a:lstStyle/>
          <a:p>
            <a:r>
              <a:rPr lang="en-US" dirty="0" smtClean="0"/>
              <a:t> ‘Exclusive’ breastfeeding until the child is 6 months old. Not to give the child anything other than breast milk, not even water.</a:t>
            </a:r>
          </a:p>
          <a:p>
            <a:r>
              <a:rPr lang="en-US" dirty="0" smtClean="0"/>
              <a:t> Breastfeed as frequently as the child wants during day and night, </a:t>
            </a:r>
            <a:r>
              <a:rPr lang="en-US" dirty="0" err="1" smtClean="0"/>
              <a:t>atleast</a:t>
            </a:r>
            <a:r>
              <a:rPr lang="en-US" dirty="0" smtClean="0"/>
              <a:t> 8 times in 24 hours.</a:t>
            </a:r>
          </a:p>
          <a:p>
            <a:r>
              <a:rPr lang="en-US" dirty="0" smtClean="0"/>
              <a:t> When a child begins to fuss, sucks fingers or moves lips, it indicate that he/she is hungry.</a:t>
            </a:r>
          </a:p>
          <a:p>
            <a:r>
              <a:rPr lang="en-US" dirty="0" smtClean="0"/>
              <a:t> Ensure that one breast is emptied completely, before shifting to the other.</a:t>
            </a:r>
          </a:p>
          <a:p>
            <a:r>
              <a:rPr lang="en-US" dirty="0" smtClean="0"/>
              <a:t> The child does not require water or any other fluids, as breast milk quenches ‘thirst’ as well as ‘hunger’.</a:t>
            </a:r>
            <a:endParaRPr lang="en-US" dirty="0"/>
          </a:p>
        </p:txBody>
      </p:sp>
      <p:pic>
        <p:nvPicPr>
          <p:cNvPr id="17410" name="Picture 2"/>
          <p:cNvPicPr>
            <a:picLocks noChangeAspect="1" noChangeArrowheads="1"/>
          </p:cNvPicPr>
          <p:nvPr/>
        </p:nvPicPr>
        <p:blipFill>
          <a:blip r:embed="rId2"/>
          <a:srcRect/>
          <a:stretch>
            <a:fillRect/>
          </a:stretch>
        </p:blipFill>
        <p:spPr bwMode="auto">
          <a:xfrm>
            <a:off x="609600" y="5486400"/>
            <a:ext cx="1600200" cy="838200"/>
          </a:xfrm>
          <a:prstGeom prst="rect">
            <a:avLst/>
          </a:prstGeom>
          <a:noFill/>
          <a:ln w="9525">
            <a:noFill/>
            <a:miter lim="800000"/>
            <a:headEnd/>
            <a:tailEnd/>
          </a:ln>
          <a:effectLst/>
        </p:spPr>
      </p:pic>
      <p:pic>
        <p:nvPicPr>
          <p:cNvPr id="17411" name="Picture 3" descr="D:\Koushy\preschool\pictures\kid.jpg"/>
          <p:cNvPicPr>
            <a:picLocks noChangeAspect="1" noChangeArrowheads="1"/>
          </p:cNvPicPr>
          <p:nvPr/>
        </p:nvPicPr>
        <p:blipFill>
          <a:blip r:embed="rId3"/>
          <a:srcRect/>
          <a:stretch>
            <a:fillRect/>
          </a:stretch>
        </p:blipFill>
        <p:spPr bwMode="auto">
          <a:xfrm>
            <a:off x="6858000" y="4953000"/>
            <a:ext cx="2046834" cy="1676400"/>
          </a:xfrm>
          <a:prstGeom prst="rect">
            <a:avLst/>
          </a:prstGeom>
          <a:noFill/>
        </p:spPr>
      </p:pic>
      <p:pic>
        <p:nvPicPr>
          <p:cNvPr id="17412" name="Picture 4" descr="D:\Koushy\preschool\pictures\eat wee.jpg"/>
          <p:cNvPicPr>
            <a:picLocks noChangeAspect="1" noChangeArrowheads="1"/>
          </p:cNvPicPr>
          <p:nvPr/>
        </p:nvPicPr>
        <p:blipFill>
          <a:blip r:embed="rId4"/>
          <a:srcRect/>
          <a:stretch>
            <a:fillRect/>
          </a:stretch>
        </p:blipFill>
        <p:spPr bwMode="auto">
          <a:xfrm>
            <a:off x="3962400" y="5334000"/>
            <a:ext cx="1404257" cy="1219200"/>
          </a:xfrm>
          <a:prstGeom prst="rect">
            <a:avLst/>
          </a:prstGeom>
          <a:noFill/>
        </p:spPr>
      </p:pic>
      <p:pic>
        <p:nvPicPr>
          <p:cNvPr id="25602" name="Picture 2"/>
          <p:cNvPicPr>
            <a:picLocks noChangeAspect="1" noChangeArrowheads="1"/>
          </p:cNvPicPr>
          <p:nvPr/>
        </p:nvPicPr>
        <p:blipFill>
          <a:blip r:embed="rId5"/>
          <a:srcRect/>
          <a:stretch>
            <a:fillRect/>
          </a:stretch>
        </p:blipFill>
        <p:spPr bwMode="auto">
          <a:xfrm>
            <a:off x="8001000" y="1828800"/>
            <a:ext cx="910850" cy="124040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normAutofit fontScale="90000"/>
          </a:bodyPr>
          <a:lstStyle/>
          <a:p>
            <a:r>
              <a:rPr lang="en-US" b="1" dirty="0" smtClean="0">
                <a:solidFill>
                  <a:srgbClr val="F60EF6"/>
                </a:solidFill>
              </a:rPr>
              <a:t>6 Months to 1 Year</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a:bodyPr>
          <a:lstStyle/>
          <a:p>
            <a:pPr>
              <a:buNone/>
            </a:pPr>
            <a:endParaRPr lang="en-US" b="1" dirty="0" smtClean="0"/>
          </a:p>
          <a:p>
            <a:r>
              <a:rPr lang="en-US" dirty="0" smtClean="0"/>
              <a:t> Continue breastfeeding as often and as long as the child wants.</a:t>
            </a:r>
          </a:p>
          <a:p>
            <a:r>
              <a:rPr lang="en-US" dirty="0" smtClean="0"/>
              <a:t> At 6 months age, initiate complementary feeding by giving ‘other foods’ in small quantities, in semi solid form.</a:t>
            </a:r>
          </a:p>
          <a:p>
            <a:r>
              <a:rPr lang="en-US" dirty="0" smtClean="0"/>
              <a:t> Start with one type of food, wait for a few days to be sure that the child tolerates the same before introducing another type of food</a:t>
            </a:r>
            <a:endParaRPr lang="en-US" dirty="0"/>
          </a:p>
        </p:txBody>
      </p:sp>
      <p:pic>
        <p:nvPicPr>
          <p:cNvPr id="12290" name="Picture 2"/>
          <p:cNvPicPr>
            <a:picLocks noChangeAspect="1" noChangeArrowheads="1"/>
          </p:cNvPicPr>
          <p:nvPr/>
        </p:nvPicPr>
        <p:blipFill>
          <a:blip r:embed="rId2"/>
          <a:srcRect/>
          <a:stretch>
            <a:fillRect/>
          </a:stretch>
        </p:blipFill>
        <p:spPr bwMode="auto">
          <a:xfrm>
            <a:off x="6629400" y="304800"/>
            <a:ext cx="1447800" cy="13716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1676400" y="5181600"/>
            <a:ext cx="1285875" cy="1295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7315200" y="4953000"/>
            <a:ext cx="1288016" cy="169545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5"/>
          <a:srcRect/>
          <a:stretch>
            <a:fillRect/>
          </a:stretch>
        </p:blipFill>
        <p:spPr bwMode="auto">
          <a:xfrm>
            <a:off x="3810000" y="4876800"/>
            <a:ext cx="2161782" cy="16192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143000"/>
          </a:xfrm>
        </p:spPr>
        <p:txBody>
          <a:bodyPr>
            <a:normAutofit fontScale="90000"/>
          </a:bodyPr>
          <a:lstStyle/>
          <a:p>
            <a:r>
              <a:rPr lang="en-US" b="1" dirty="0" smtClean="0">
                <a:solidFill>
                  <a:srgbClr val="00B0F0"/>
                </a:solidFill>
                <a:latin typeface="Times New Roman" pitchFamily="18" charset="0"/>
                <a:cs typeface="Times New Roman" pitchFamily="18" charset="0"/>
              </a:rPr>
              <a:t>Personal hygiene and sanitation</a:t>
            </a:r>
            <a:r>
              <a:rPr lang="en-US" b="1" dirty="0" smtClean="0">
                <a:solidFill>
                  <a:srgbClr val="00B0F0"/>
                </a:solidFill>
              </a:rPr>
              <a:t/>
            </a:r>
            <a:br>
              <a:rPr lang="en-US" b="1" dirty="0" smtClean="0">
                <a:solidFill>
                  <a:srgbClr val="00B0F0"/>
                </a:solidFill>
              </a:rPr>
            </a:br>
            <a:endParaRPr lang="en-US" dirty="0">
              <a:solidFill>
                <a:srgbClr val="00B0F0"/>
              </a:solidFill>
            </a:endParaRPr>
          </a:p>
        </p:txBody>
      </p:sp>
      <p:sp>
        <p:nvSpPr>
          <p:cNvPr id="3" name="Content Placeholder 2"/>
          <p:cNvSpPr>
            <a:spLocks noGrp="1"/>
          </p:cNvSpPr>
          <p:nvPr>
            <p:ph sz="quarter" idx="1"/>
          </p:nvPr>
        </p:nvSpPr>
        <p:spPr/>
        <p:txBody>
          <a:bodyPr>
            <a:normAutofit/>
          </a:bodyPr>
          <a:lstStyle/>
          <a:p>
            <a:r>
              <a:rPr lang="en-US" dirty="0" smtClean="0"/>
              <a:t>More than half of all the illnesses and death among children and adolescents are caused by germs</a:t>
            </a:r>
          </a:p>
          <a:p>
            <a:endParaRPr lang="en-US" dirty="0" smtClean="0"/>
          </a:p>
          <a:p>
            <a:r>
              <a:rPr lang="en-US" dirty="0" smtClean="0"/>
              <a:t> They enter the body through contaminated food water and dirty hands</a:t>
            </a:r>
          </a:p>
          <a:p>
            <a:pPr>
              <a:buNone/>
            </a:pPr>
            <a:r>
              <a:rPr lang="en-US" dirty="0" smtClean="0"/>
              <a:t> </a:t>
            </a:r>
            <a:endParaRPr lang="en-US" dirty="0"/>
          </a:p>
        </p:txBody>
      </p:sp>
      <p:pic>
        <p:nvPicPr>
          <p:cNvPr id="1026" name="Picture 2"/>
          <p:cNvPicPr>
            <a:picLocks noChangeAspect="1" noChangeArrowheads="1"/>
          </p:cNvPicPr>
          <p:nvPr/>
        </p:nvPicPr>
        <p:blipFill>
          <a:blip r:embed="rId2"/>
          <a:srcRect/>
          <a:stretch>
            <a:fillRect/>
          </a:stretch>
        </p:blipFill>
        <p:spPr bwMode="auto">
          <a:xfrm>
            <a:off x="7239000" y="3505200"/>
            <a:ext cx="1428750" cy="17526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419600" y="3962400"/>
            <a:ext cx="1809750" cy="1323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239000" y="304800"/>
            <a:ext cx="1143000" cy="1133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219200" y="4419600"/>
            <a:ext cx="1981200" cy="1219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772400" cy="1143000"/>
          </a:xfrm>
        </p:spPr>
        <p:txBody>
          <a:bodyPr>
            <a:normAutofit fontScale="90000"/>
          </a:bodyPr>
          <a:lstStyle/>
          <a:p>
            <a:r>
              <a:rPr lang="en-US" b="1" dirty="0" smtClean="0">
                <a:solidFill>
                  <a:srgbClr val="F60EF6"/>
                </a:solidFill>
              </a:rPr>
              <a:t>Contd.</a:t>
            </a:r>
            <a:br>
              <a:rPr lang="en-US" b="1" dirty="0" smtClean="0">
                <a:solidFill>
                  <a:srgbClr val="F60EF6"/>
                </a:solidFill>
              </a:rPr>
            </a:br>
            <a:endParaRPr lang="en-US" dirty="0">
              <a:solidFill>
                <a:srgbClr val="F60EF6"/>
              </a:solidFill>
            </a:endParaRPr>
          </a:p>
        </p:txBody>
      </p:sp>
      <p:sp>
        <p:nvSpPr>
          <p:cNvPr id="3" name="Content Placeholder 2"/>
          <p:cNvSpPr>
            <a:spLocks noGrp="1"/>
          </p:cNvSpPr>
          <p:nvPr>
            <p:ph sz="quarter" idx="1"/>
          </p:nvPr>
        </p:nvSpPr>
        <p:spPr/>
        <p:txBody>
          <a:bodyPr>
            <a:normAutofit/>
          </a:bodyPr>
          <a:lstStyle/>
          <a:p>
            <a:r>
              <a:rPr lang="en-US" dirty="0" smtClean="0"/>
              <a:t>Give food that has cereals, pulses, fruits, green leafy vegetables and yellow </a:t>
            </a:r>
            <a:r>
              <a:rPr lang="en-US" dirty="0" err="1" smtClean="0"/>
              <a:t>coloured</a:t>
            </a:r>
            <a:r>
              <a:rPr lang="en-US" dirty="0" smtClean="0"/>
              <a:t> vegetables, oils &amp; fats, groundnut paste, and animal foods such as meat, fish, liver, egg, milk products such as curd, cheese, etc. wherever culturally acceptable.</a:t>
            </a:r>
          </a:p>
          <a:p>
            <a:r>
              <a:rPr lang="en-US" dirty="0" smtClean="0"/>
              <a:t> Feed from a cup with spoon, both of which are thoroughly cleaned.</a:t>
            </a:r>
          </a:p>
          <a:p>
            <a:r>
              <a:rPr lang="en-US" dirty="0" smtClean="0"/>
              <a:t> Do not give left over foods, milk and milk products.</a:t>
            </a:r>
            <a:endParaRPr lang="en-US" dirty="0"/>
          </a:p>
        </p:txBody>
      </p:sp>
      <p:pic>
        <p:nvPicPr>
          <p:cNvPr id="13314" name="Picture 2"/>
          <p:cNvPicPr>
            <a:picLocks noChangeAspect="1" noChangeArrowheads="1"/>
          </p:cNvPicPr>
          <p:nvPr/>
        </p:nvPicPr>
        <p:blipFill>
          <a:blip r:embed="rId2"/>
          <a:srcRect/>
          <a:stretch>
            <a:fillRect/>
          </a:stretch>
        </p:blipFill>
        <p:spPr bwMode="auto">
          <a:xfrm>
            <a:off x="7010400" y="228600"/>
            <a:ext cx="1905000" cy="13017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7315200" y="4720331"/>
            <a:ext cx="1581150" cy="1880494"/>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4876800" y="152400"/>
            <a:ext cx="1676400" cy="128651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685800" y="5257800"/>
            <a:ext cx="1885950" cy="114300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6"/>
          <a:srcRect/>
          <a:stretch>
            <a:fillRect/>
          </a:stretch>
        </p:blipFill>
        <p:spPr bwMode="auto">
          <a:xfrm>
            <a:off x="3886200" y="5181600"/>
            <a:ext cx="2552700" cy="1371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r>
              <a:rPr lang="en-US" b="1" dirty="0" smtClean="0">
                <a:solidFill>
                  <a:srgbClr val="F60EF6"/>
                </a:solidFill>
              </a:rPr>
              <a:t>At 6-9 Months</a:t>
            </a:r>
            <a:br>
              <a:rPr lang="en-US" b="1" dirty="0" smtClean="0">
                <a:solidFill>
                  <a:srgbClr val="F60EF6"/>
                </a:solidFill>
              </a:rPr>
            </a:br>
            <a:endParaRPr lang="en-US" dirty="0">
              <a:solidFill>
                <a:srgbClr val="F60EF6"/>
              </a:solidFill>
            </a:endParaRPr>
          </a:p>
        </p:txBody>
      </p:sp>
      <p:sp>
        <p:nvSpPr>
          <p:cNvPr id="3" name="Content Placeholder 2"/>
          <p:cNvSpPr>
            <a:spLocks noGrp="1"/>
          </p:cNvSpPr>
          <p:nvPr>
            <p:ph sz="quarter" idx="1"/>
          </p:nvPr>
        </p:nvSpPr>
        <p:spPr/>
        <p:txBody>
          <a:bodyPr>
            <a:normAutofit/>
          </a:bodyPr>
          <a:lstStyle/>
          <a:p>
            <a:r>
              <a:rPr lang="en-US" dirty="0" smtClean="0"/>
              <a:t>Start by offering 2-3 tablespoons of thick porridge/ mashed food 2-3 times a day.</a:t>
            </a:r>
          </a:p>
          <a:p>
            <a:r>
              <a:rPr lang="en-US" dirty="0" smtClean="0"/>
              <a:t> Gradually increase the quantity to ½ cup (125 ml)</a:t>
            </a:r>
          </a:p>
          <a:p>
            <a:r>
              <a:rPr lang="en-US" dirty="0" smtClean="0"/>
              <a:t> At 8 months help the child to feed him/herself with his/her fingers.</a:t>
            </a:r>
          </a:p>
          <a:p>
            <a:r>
              <a:rPr lang="en-US" dirty="0" smtClean="0"/>
              <a:t> Avoid foods, such as nuts, grapes, raw carrots etc., as they can cause ‘choking’.</a:t>
            </a:r>
          </a:p>
          <a:p>
            <a:r>
              <a:rPr lang="en-US" dirty="0" smtClean="0"/>
              <a:t> Give 1-2 snack foods in between meals, depending on the appetite</a:t>
            </a:r>
            <a:endParaRPr lang="en-US" dirty="0"/>
          </a:p>
        </p:txBody>
      </p:sp>
      <p:pic>
        <p:nvPicPr>
          <p:cNvPr id="14338" name="Picture 2"/>
          <p:cNvPicPr>
            <a:picLocks noChangeAspect="1" noChangeArrowheads="1"/>
          </p:cNvPicPr>
          <p:nvPr/>
        </p:nvPicPr>
        <p:blipFill>
          <a:blip r:embed="rId2"/>
          <a:srcRect/>
          <a:stretch>
            <a:fillRect/>
          </a:stretch>
        </p:blipFill>
        <p:spPr bwMode="auto">
          <a:xfrm>
            <a:off x="3124200" y="5257800"/>
            <a:ext cx="1752600" cy="12700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a:srcRect/>
          <a:stretch>
            <a:fillRect/>
          </a:stretch>
        </p:blipFill>
        <p:spPr bwMode="auto">
          <a:xfrm>
            <a:off x="6400800" y="5069482"/>
            <a:ext cx="1828800" cy="1559918"/>
          </a:xfrm>
          <a:prstGeom prst="rect">
            <a:avLst/>
          </a:prstGeom>
          <a:noFill/>
          <a:ln w="9525">
            <a:noFill/>
            <a:miter lim="800000"/>
            <a:headEnd/>
            <a:tailEnd/>
          </a:ln>
          <a:effectLst/>
        </p:spPr>
      </p:pic>
      <p:pic>
        <p:nvPicPr>
          <p:cNvPr id="14341" name="Picture 5"/>
          <p:cNvPicPr>
            <a:picLocks noChangeAspect="1" noChangeArrowheads="1"/>
          </p:cNvPicPr>
          <p:nvPr/>
        </p:nvPicPr>
        <p:blipFill>
          <a:blip r:embed="rId4"/>
          <a:srcRect/>
          <a:stretch>
            <a:fillRect/>
          </a:stretch>
        </p:blipFill>
        <p:spPr bwMode="auto">
          <a:xfrm>
            <a:off x="4800600" y="228600"/>
            <a:ext cx="1333500" cy="12573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normAutofit fontScale="90000"/>
          </a:bodyPr>
          <a:lstStyle/>
          <a:p>
            <a:r>
              <a:rPr lang="en-US" b="1" dirty="0" smtClean="0">
                <a:solidFill>
                  <a:srgbClr val="00B0F0"/>
                </a:solidFill>
              </a:rPr>
              <a:t>At 9-12 Months</a:t>
            </a:r>
            <a:r>
              <a:rPr lang="en-US" b="1" dirty="0" smtClean="0"/>
              <a:t/>
            </a:r>
            <a:br>
              <a:rPr lang="en-US" b="1" dirty="0" smtClean="0"/>
            </a:br>
            <a:endParaRPr lang="en-US" dirty="0"/>
          </a:p>
        </p:txBody>
      </p:sp>
      <p:sp>
        <p:nvSpPr>
          <p:cNvPr id="3" name="Content Placeholder 2"/>
          <p:cNvSpPr>
            <a:spLocks noGrp="1"/>
          </p:cNvSpPr>
          <p:nvPr>
            <p:ph sz="quarter" idx="1"/>
          </p:nvPr>
        </p:nvSpPr>
        <p:spPr>
          <a:xfrm>
            <a:off x="381000" y="1447800"/>
            <a:ext cx="8305800" cy="4572000"/>
          </a:xfrm>
        </p:spPr>
        <p:txBody>
          <a:bodyPr>
            <a:normAutofit fontScale="92500" lnSpcReduction="10000"/>
          </a:bodyPr>
          <a:lstStyle/>
          <a:p>
            <a:r>
              <a:rPr lang="en-US" dirty="0" smtClean="0"/>
              <a:t>Offer finely chopped or mashed foods that child can pick up about ½ cup, 3-4 times a day.</a:t>
            </a:r>
          </a:p>
          <a:p>
            <a:r>
              <a:rPr lang="en-US" dirty="0" smtClean="0"/>
              <a:t> Give 1-2 snacks in between meals depending on his/her appetite.</a:t>
            </a:r>
          </a:p>
          <a:p>
            <a:r>
              <a:rPr lang="en-US" dirty="0" smtClean="0"/>
              <a:t> Feed him/her from his/her own bowl patiently, talking to him/ her and looking into his/her eyes, lovingly.</a:t>
            </a:r>
          </a:p>
          <a:p>
            <a:r>
              <a:rPr lang="en-US" dirty="0" smtClean="0"/>
              <a:t> Remove distractions, if any, to keep the child interested in meals.</a:t>
            </a:r>
          </a:p>
          <a:p>
            <a:r>
              <a:rPr lang="en-US" dirty="0" smtClean="0"/>
              <a:t> Do not force feed. Do not feed left-</a:t>
            </a:r>
            <a:r>
              <a:rPr lang="en-US" dirty="0" err="1" smtClean="0"/>
              <a:t>overs</a:t>
            </a:r>
            <a:r>
              <a:rPr lang="en-US" dirty="0" smtClean="0"/>
              <a:t>.</a:t>
            </a:r>
          </a:p>
          <a:p>
            <a:r>
              <a:rPr lang="en-US" dirty="0" smtClean="0"/>
              <a:t> To increase energy density of foods, add 1-2 tsp of ghee/oil to the food supplement. If the preparation is thin, then 2/3 to ¾ cup should be given each time.</a:t>
            </a:r>
            <a:endParaRPr lang="en-US" dirty="0"/>
          </a:p>
        </p:txBody>
      </p:sp>
      <p:pic>
        <p:nvPicPr>
          <p:cNvPr id="15362" name="Picture 2"/>
          <p:cNvPicPr>
            <a:picLocks noChangeAspect="1" noChangeArrowheads="1"/>
          </p:cNvPicPr>
          <p:nvPr/>
        </p:nvPicPr>
        <p:blipFill>
          <a:blip r:embed="rId2"/>
          <a:srcRect/>
          <a:stretch>
            <a:fillRect/>
          </a:stretch>
        </p:blipFill>
        <p:spPr bwMode="auto">
          <a:xfrm>
            <a:off x="6934200" y="228600"/>
            <a:ext cx="1924050" cy="12192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5562600" y="5486400"/>
            <a:ext cx="1447800" cy="102870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4648200" y="165735"/>
            <a:ext cx="2057400" cy="112966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normAutofit fontScale="90000"/>
          </a:bodyPr>
          <a:lstStyle/>
          <a:p>
            <a:r>
              <a:rPr lang="en-US" b="1" dirty="0" smtClean="0">
                <a:solidFill>
                  <a:srgbClr val="05790B"/>
                </a:solidFill>
              </a:rPr>
              <a:t>1-2 Years</a:t>
            </a:r>
            <a:br>
              <a:rPr lang="en-US" b="1" dirty="0" smtClean="0">
                <a:solidFill>
                  <a:srgbClr val="05790B"/>
                </a:solidFill>
              </a:rPr>
            </a:br>
            <a:endParaRPr lang="en-US" dirty="0">
              <a:solidFill>
                <a:srgbClr val="05790B"/>
              </a:solidFill>
            </a:endParaRPr>
          </a:p>
        </p:txBody>
      </p:sp>
      <p:sp>
        <p:nvSpPr>
          <p:cNvPr id="3" name="Content Placeholder 2"/>
          <p:cNvSpPr>
            <a:spLocks noGrp="1"/>
          </p:cNvSpPr>
          <p:nvPr>
            <p:ph sz="quarter" idx="1"/>
          </p:nvPr>
        </p:nvSpPr>
        <p:spPr/>
        <p:txBody>
          <a:bodyPr>
            <a:normAutofit/>
          </a:bodyPr>
          <a:lstStyle/>
          <a:p>
            <a:r>
              <a:rPr lang="en-US" dirty="0" smtClean="0"/>
              <a:t>Breastfeed as often as the child wants, up to the age of 2 years or beyond.</a:t>
            </a:r>
          </a:p>
          <a:p>
            <a:r>
              <a:rPr lang="en-US" dirty="0" smtClean="0"/>
              <a:t> Continue to give 3-4 meals of nutritious foods chopped/ mashed if</a:t>
            </a:r>
          </a:p>
          <a:p>
            <a:r>
              <a:rPr lang="en-US" dirty="0" smtClean="0"/>
              <a:t>necessary, ¾ - 1 cup (250 ml) at each meal. Also give 1-2 snacks per day in between meals.</a:t>
            </a:r>
          </a:p>
          <a:p>
            <a:r>
              <a:rPr lang="en-US" dirty="0" smtClean="0"/>
              <a:t> Give variety of foods.</a:t>
            </a:r>
          </a:p>
          <a:p>
            <a:r>
              <a:rPr lang="en-US" dirty="0" smtClean="0"/>
              <a:t> Actively help the child to eat.. .</a:t>
            </a:r>
            <a:endParaRPr lang="en-US" dirty="0"/>
          </a:p>
        </p:txBody>
      </p:sp>
      <p:pic>
        <p:nvPicPr>
          <p:cNvPr id="16387" name="Picture 3"/>
          <p:cNvPicPr>
            <a:picLocks noChangeAspect="1" noChangeArrowheads="1"/>
          </p:cNvPicPr>
          <p:nvPr/>
        </p:nvPicPr>
        <p:blipFill>
          <a:blip r:embed="rId2"/>
          <a:srcRect/>
          <a:stretch>
            <a:fillRect/>
          </a:stretch>
        </p:blipFill>
        <p:spPr bwMode="auto">
          <a:xfrm>
            <a:off x="3429000" y="5029200"/>
            <a:ext cx="2628900" cy="158115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a:srcRect/>
          <a:stretch>
            <a:fillRect/>
          </a:stretch>
        </p:blipFill>
        <p:spPr bwMode="auto">
          <a:xfrm>
            <a:off x="381000" y="5105400"/>
            <a:ext cx="2076450" cy="159067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a:srcRect/>
          <a:stretch>
            <a:fillRect/>
          </a:stretch>
        </p:blipFill>
        <p:spPr bwMode="auto">
          <a:xfrm>
            <a:off x="4953000" y="228600"/>
            <a:ext cx="1990725" cy="129540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5"/>
          <a:srcRect/>
          <a:stretch>
            <a:fillRect/>
          </a:stretch>
        </p:blipFill>
        <p:spPr bwMode="auto">
          <a:xfrm>
            <a:off x="6553200" y="4038600"/>
            <a:ext cx="1981200" cy="20859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708C6"/>
                </a:solidFill>
              </a:rPr>
              <a:t>2- 5 Years</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a:bodyPr>
          <a:lstStyle/>
          <a:p>
            <a:r>
              <a:rPr lang="en-US" dirty="0" smtClean="0"/>
              <a:t>Give family food, 3 meals each day. Also give nutritious snacks, twice daily, in between meals.</a:t>
            </a:r>
          </a:p>
          <a:p>
            <a:r>
              <a:rPr lang="en-US" dirty="0" smtClean="0"/>
              <a:t> Give variety of foods, if the child refuses, offer him/her ‘tastes’ of the food several times.</a:t>
            </a:r>
          </a:p>
          <a:p>
            <a:r>
              <a:rPr lang="en-US" dirty="0" smtClean="0"/>
              <a:t> Do not force feed the child. Give realistic portions depending on his age, size and activity.</a:t>
            </a:r>
          </a:p>
          <a:p>
            <a:r>
              <a:rPr lang="en-US" dirty="0" smtClean="0"/>
              <a:t> Increase the quantity of food as child grows older.</a:t>
            </a:r>
            <a:endParaRPr lang="en-US" dirty="0"/>
          </a:p>
        </p:txBody>
      </p:sp>
      <p:pic>
        <p:nvPicPr>
          <p:cNvPr id="4098" name="Picture 2"/>
          <p:cNvPicPr>
            <a:picLocks noChangeAspect="1" noChangeArrowheads="1"/>
          </p:cNvPicPr>
          <p:nvPr/>
        </p:nvPicPr>
        <p:blipFill>
          <a:blip r:embed="rId2"/>
          <a:srcRect/>
          <a:stretch>
            <a:fillRect/>
          </a:stretch>
        </p:blipFill>
        <p:spPr bwMode="auto">
          <a:xfrm>
            <a:off x="5943600" y="4495800"/>
            <a:ext cx="3048000" cy="21717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6553200" y="228600"/>
            <a:ext cx="2093778" cy="13049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a:srcRect/>
          <a:stretch>
            <a:fillRect/>
          </a:stretch>
        </p:blipFill>
        <p:spPr bwMode="auto">
          <a:xfrm>
            <a:off x="3352800" y="228601"/>
            <a:ext cx="2771775" cy="1219199"/>
          </a:xfrm>
          <a:prstGeom prst="rect">
            <a:avLst/>
          </a:prstGeom>
          <a:noFill/>
          <a:ln w="9525">
            <a:noFill/>
            <a:miter lim="800000"/>
            <a:headEnd/>
            <a:tailEnd/>
          </a:ln>
          <a:effectLst/>
        </p:spPr>
      </p:pic>
      <p:pic>
        <p:nvPicPr>
          <p:cNvPr id="17412" name="Picture 4"/>
          <p:cNvPicPr>
            <a:picLocks noChangeAspect="1" noChangeArrowheads="1"/>
          </p:cNvPicPr>
          <p:nvPr/>
        </p:nvPicPr>
        <p:blipFill>
          <a:blip r:embed="rId5"/>
          <a:srcRect/>
          <a:stretch>
            <a:fillRect/>
          </a:stretch>
        </p:blipFill>
        <p:spPr bwMode="auto">
          <a:xfrm>
            <a:off x="2209800" y="4953000"/>
            <a:ext cx="2476500" cy="16287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Autofit/>
          </a:bodyPr>
          <a:lstStyle/>
          <a:p>
            <a:pPr algn="ctr"/>
            <a:r>
              <a:rPr lang="en-US" sz="2400" b="1" dirty="0" smtClean="0">
                <a:solidFill>
                  <a:srgbClr val="C00000"/>
                </a:solidFill>
                <a:latin typeface="Times New Roman" pitchFamily="18" charset="0"/>
                <a:cs typeface="Times New Roman" pitchFamily="18" charset="0"/>
              </a:rPr>
              <a:t>Key Messages to Mother about Care of</a:t>
            </a:r>
            <a:br>
              <a:rPr lang="en-US" sz="2400" b="1" dirty="0" smtClean="0">
                <a:solidFill>
                  <a:srgbClr val="C00000"/>
                </a:solidFill>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Young Child at All Times</a:t>
            </a:r>
            <a:br>
              <a:rPr lang="en-US" sz="2400" b="1" dirty="0" smtClean="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447800"/>
            <a:ext cx="8153400" cy="4572000"/>
          </a:xfrm>
        </p:spPr>
        <p:txBody>
          <a:bodyPr>
            <a:normAutofit/>
          </a:bodyPr>
          <a:lstStyle/>
          <a:p>
            <a:r>
              <a:rPr lang="en-US" sz="2400" dirty="0" smtClean="0">
                <a:latin typeface="Times New Roman" pitchFamily="18" charset="0"/>
                <a:cs typeface="Times New Roman" pitchFamily="18" charset="0"/>
              </a:rPr>
              <a:t>Brain development is most rapid during first two years of life. So young children need to be stimulated by playing with others, moving around, hearing sounds, having things to see, touch and explore.</a:t>
            </a:r>
          </a:p>
          <a:p>
            <a:r>
              <a:rPr lang="en-US" sz="2400" dirty="0" smtClean="0">
                <a:latin typeface="Times New Roman" pitchFamily="18" charset="0"/>
                <a:cs typeface="Times New Roman" pitchFamily="18" charset="0"/>
              </a:rPr>
              <a:t> Teach the child to communicate by speaking, listening and playing with him/her.</a:t>
            </a:r>
          </a:p>
          <a:p>
            <a:r>
              <a:rPr lang="en-US" sz="2400" dirty="0" smtClean="0">
                <a:latin typeface="Times New Roman" pitchFamily="18" charset="0"/>
                <a:cs typeface="Times New Roman" pitchFamily="18" charset="0"/>
              </a:rPr>
              <a:t> Illness interferes with normal growth and development. To prevent illness, immunize the child, when sick, take to the nearest health care provider for treatment.</a:t>
            </a:r>
          </a:p>
          <a:p>
            <a:r>
              <a:rPr lang="en-US" sz="2400" dirty="0" smtClean="0">
                <a:latin typeface="Times New Roman" pitchFamily="18" charset="0"/>
                <a:cs typeface="Times New Roman" pitchFamily="18" charset="0"/>
              </a:rPr>
              <a:t> Protecting children from physical and emotional distress helps them gain confidence to explore and learn</a:t>
            </a:r>
            <a:endParaRPr lang="en-US" sz="24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8229600" y="2438400"/>
            <a:ext cx="685800" cy="25050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304800" y="228600"/>
            <a:ext cx="1104900" cy="12954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6096000" y="5410200"/>
            <a:ext cx="1524000" cy="12192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7467601" y="152401"/>
            <a:ext cx="1295400" cy="1295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normAutofit/>
          </a:bodyPr>
          <a:lstStyle/>
          <a:p>
            <a:r>
              <a:rPr lang="en-US" sz="3200" b="1" dirty="0" smtClean="0">
                <a:solidFill>
                  <a:srgbClr val="4708C6"/>
                </a:solidFill>
                <a:latin typeface="Times New Roman" pitchFamily="18" charset="0"/>
                <a:cs typeface="Times New Roman" pitchFamily="18" charset="0"/>
              </a:rPr>
              <a:t>Awareness about Legal Rights</a:t>
            </a:r>
            <a:r>
              <a:rPr lang="en-US" sz="2400" b="1" dirty="0" smtClean="0">
                <a:solidFill>
                  <a:srgbClr val="4708C6"/>
                </a:solidFill>
              </a:rPr>
              <a:t/>
            </a:r>
            <a:br>
              <a:rPr lang="en-US" sz="2400" b="1" dirty="0" smtClean="0">
                <a:solidFill>
                  <a:srgbClr val="4708C6"/>
                </a:solidFill>
              </a:rPr>
            </a:br>
            <a:endParaRPr lang="en-US" sz="2400" dirty="0">
              <a:solidFill>
                <a:srgbClr val="4708C6"/>
              </a:solidFill>
            </a:endParaRPr>
          </a:p>
        </p:txBody>
      </p:sp>
      <p:sp>
        <p:nvSpPr>
          <p:cNvPr id="3" name="Content Placeholder 2"/>
          <p:cNvSpPr>
            <a:spLocks noGrp="1"/>
          </p:cNvSpPr>
          <p:nvPr>
            <p:ph sz="quarter" idx="1"/>
          </p:nvPr>
        </p:nvSpPr>
        <p:spPr>
          <a:xfrm>
            <a:off x="304800" y="1447800"/>
            <a:ext cx="8382000" cy="4572000"/>
          </a:xfrm>
        </p:spPr>
        <p:txBody>
          <a:bodyPr>
            <a:normAutofit lnSpcReduction="10000"/>
          </a:bodyPr>
          <a:lstStyle/>
          <a:p>
            <a:r>
              <a:rPr lang="en-US" dirty="0" smtClean="0"/>
              <a:t>Our Constitution gives every citizen the fundamental right to conserve her language, script and culture.</a:t>
            </a:r>
          </a:p>
          <a:p>
            <a:pPr>
              <a:buNone/>
            </a:pPr>
            <a:r>
              <a:rPr lang="en-US" sz="3200" b="1" dirty="0" smtClean="0">
                <a:solidFill>
                  <a:srgbClr val="FF3300"/>
                </a:solidFill>
                <a:latin typeface="Times New Roman" pitchFamily="18" charset="0"/>
                <a:cs typeface="Times New Roman" pitchFamily="18" charset="0"/>
              </a:rPr>
              <a:t>Cultural and educational rights</a:t>
            </a:r>
          </a:p>
          <a:p>
            <a:r>
              <a:rPr lang="en-US" dirty="0" smtClean="0"/>
              <a:t> Our Constitution gives every citizen the fundamental right to get admission to any government or government-aided educational institution without discrimination on grounds of religion, race, caste or language.</a:t>
            </a:r>
          </a:p>
          <a:p>
            <a:r>
              <a:rPr lang="en-US" dirty="0" smtClean="0"/>
              <a:t> Our Constitution gives religious and linguistic minorities the fundamental right to establish and administer educational institutions of their choice</a:t>
            </a:r>
            <a:endParaRPr lang="en-US" dirty="0"/>
          </a:p>
        </p:txBody>
      </p:sp>
      <p:pic>
        <p:nvPicPr>
          <p:cNvPr id="19458" name="Picture 2"/>
          <p:cNvPicPr>
            <a:picLocks noChangeAspect="1" noChangeArrowheads="1"/>
          </p:cNvPicPr>
          <p:nvPr/>
        </p:nvPicPr>
        <p:blipFill>
          <a:blip r:embed="rId2"/>
          <a:srcRect/>
          <a:stretch>
            <a:fillRect/>
          </a:stretch>
        </p:blipFill>
        <p:spPr bwMode="auto">
          <a:xfrm>
            <a:off x="6810375" y="304800"/>
            <a:ext cx="2105025" cy="165735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7772400" y="4114800"/>
            <a:ext cx="1143000" cy="2493676"/>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6172200" y="1828800"/>
            <a:ext cx="1090613" cy="10477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r>
              <a:rPr lang="en-US" sz="4400" b="1" dirty="0" smtClean="0">
                <a:solidFill>
                  <a:srgbClr val="009900"/>
                </a:solidFill>
                <a:latin typeface="Times New Roman" pitchFamily="18" charset="0"/>
                <a:cs typeface="Times New Roman" pitchFamily="18" charset="0"/>
              </a:rPr>
              <a:t>Right to Equality</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Our Constitution gives every citizen the fundamental right to equality before law and equal protection of laws. This means that</a:t>
            </a:r>
          </a:p>
          <a:p>
            <a:r>
              <a:rPr lang="en-US" dirty="0" smtClean="0"/>
              <a:t>all citizens are equal in law, irrespective of religion, race, caste, sex or place of birth.</a:t>
            </a:r>
          </a:p>
          <a:p>
            <a:r>
              <a:rPr lang="en-US" dirty="0" smtClean="0"/>
              <a:t> Our Constitution gives all citizens the fundamental right to equal opportunity in employment under the government.</a:t>
            </a:r>
          </a:p>
          <a:p>
            <a:pPr>
              <a:buNone/>
            </a:pPr>
            <a:r>
              <a:rPr lang="en-US" sz="3900" b="1" dirty="0" smtClean="0">
                <a:solidFill>
                  <a:srgbClr val="CB7A03"/>
                </a:solidFill>
                <a:latin typeface="Times New Roman" pitchFamily="18" charset="0"/>
                <a:cs typeface="Times New Roman" pitchFamily="18" charset="0"/>
              </a:rPr>
              <a:t>Right to life and personal liberty</a:t>
            </a:r>
          </a:p>
          <a:p>
            <a:r>
              <a:rPr lang="en-US" dirty="0" smtClean="0"/>
              <a:t> Our Constitution gives every citizen the fundamental right to protection against arrest and detention. This means that arrest and detention can only be in accordance with the procedure laid down by law.</a:t>
            </a:r>
            <a:endParaRPr lang="en-US" dirty="0"/>
          </a:p>
        </p:txBody>
      </p:sp>
      <p:pic>
        <p:nvPicPr>
          <p:cNvPr id="20482" name="Picture 2"/>
          <p:cNvPicPr>
            <a:picLocks noChangeAspect="1" noChangeArrowheads="1"/>
          </p:cNvPicPr>
          <p:nvPr/>
        </p:nvPicPr>
        <p:blipFill>
          <a:blip r:embed="rId3"/>
          <a:srcRect/>
          <a:stretch>
            <a:fillRect/>
          </a:stretch>
        </p:blipFill>
        <p:spPr bwMode="auto">
          <a:xfrm>
            <a:off x="6858000" y="0"/>
            <a:ext cx="2038350" cy="9906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6477000" y="5638800"/>
            <a:ext cx="2119313" cy="954273"/>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a:srcRect/>
          <a:stretch>
            <a:fillRect/>
          </a:stretch>
        </p:blipFill>
        <p:spPr bwMode="auto">
          <a:xfrm>
            <a:off x="228600" y="2819400"/>
            <a:ext cx="762000" cy="1800225"/>
          </a:xfrm>
          <a:prstGeom prst="rect">
            <a:avLst/>
          </a:prstGeom>
          <a:noFill/>
          <a:ln w="9525">
            <a:noFill/>
            <a:miter lim="800000"/>
            <a:headEnd/>
            <a:tailEnd/>
          </a:ln>
          <a:effectLst/>
        </p:spPr>
      </p:pic>
      <p:pic>
        <p:nvPicPr>
          <p:cNvPr id="20485" name="Picture 5"/>
          <p:cNvPicPr>
            <a:picLocks noChangeAspect="1" noChangeArrowheads="1"/>
          </p:cNvPicPr>
          <p:nvPr/>
        </p:nvPicPr>
        <p:blipFill>
          <a:blip r:embed="rId6"/>
          <a:srcRect/>
          <a:stretch>
            <a:fillRect/>
          </a:stretch>
        </p:blipFill>
        <p:spPr bwMode="auto">
          <a:xfrm>
            <a:off x="228600" y="4953000"/>
            <a:ext cx="914400" cy="1524000"/>
          </a:xfrm>
          <a:prstGeom prst="rect">
            <a:avLst/>
          </a:prstGeom>
          <a:noFill/>
          <a:ln w="9525">
            <a:noFill/>
            <a:miter lim="800000"/>
            <a:headEnd/>
            <a:tailEnd/>
          </a:ln>
          <a:effectLst/>
        </p:spPr>
      </p:pic>
      <p:pic>
        <p:nvPicPr>
          <p:cNvPr id="20486" name="Picture 6"/>
          <p:cNvPicPr>
            <a:picLocks noChangeAspect="1" noChangeArrowheads="1"/>
          </p:cNvPicPr>
          <p:nvPr/>
        </p:nvPicPr>
        <p:blipFill>
          <a:blip r:embed="rId7"/>
          <a:srcRect/>
          <a:stretch>
            <a:fillRect/>
          </a:stretch>
        </p:blipFill>
        <p:spPr bwMode="auto">
          <a:xfrm>
            <a:off x="4953000" y="228600"/>
            <a:ext cx="1494692" cy="1295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normAutofit/>
          </a:bodyPr>
          <a:lstStyle/>
          <a:p>
            <a:r>
              <a:rPr lang="en-US" dirty="0" smtClean="0">
                <a:solidFill>
                  <a:srgbClr val="FF0066"/>
                </a:solidFill>
                <a:latin typeface="Times New Roman" pitchFamily="18" charset="0"/>
                <a:cs typeface="Times New Roman" pitchFamily="18" charset="0"/>
              </a:rPr>
              <a:t>Fundamental rights to freedom</a:t>
            </a:r>
            <a:endParaRPr lang="en-US" dirty="0">
              <a:solidFill>
                <a:srgbClr val="FF0066"/>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524000"/>
            <a:ext cx="7772400" cy="4572000"/>
          </a:xfrm>
        </p:spPr>
        <p:txBody>
          <a:bodyPr>
            <a:normAutofit fontScale="77500" lnSpcReduction="20000"/>
          </a:bodyPr>
          <a:lstStyle/>
          <a:p>
            <a:r>
              <a:rPr lang="en-US" dirty="0" smtClean="0">
                <a:latin typeface="Times New Roman" pitchFamily="18" charset="0"/>
                <a:cs typeface="Times New Roman" pitchFamily="18" charset="0"/>
              </a:rPr>
              <a:t>Our Constitution gives the following fundamental rights to freedom:</a:t>
            </a:r>
          </a:p>
          <a:p>
            <a:r>
              <a:rPr lang="en-US" dirty="0" smtClean="0">
                <a:latin typeface="Times New Roman" pitchFamily="18" charset="0"/>
                <a:cs typeface="Times New Roman" pitchFamily="18" charset="0"/>
              </a:rPr>
              <a:t> Right to freedom of speech and expression</a:t>
            </a:r>
          </a:p>
          <a:p>
            <a:r>
              <a:rPr lang="en-US" dirty="0" smtClean="0">
                <a:latin typeface="Times New Roman" pitchFamily="18" charset="0"/>
                <a:cs typeface="Times New Roman" pitchFamily="18" charset="0"/>
              </a:rPr>
              <a:t> Right to assemble peacefully and without arms</a:t>
            </a:r>
          </a:p>
          <a:p>
            <a:r>
              <a:rPr lang="en-US" dirty="0" smtClean="0">
                <a:latin typeface="Times New Roman" pitchFamily="18" charset="0"/>
                <a:cs typeface="Times New Roman" pitchFamily="18" charset="0"/>
              </a:rPr>
              <a:t> Right to form associations and unions</a:t>
            </a:r>
          </a:p>
          <a:p>
            <a:r>
              <a:rPr lang="en-US" dirty="0" smtClean="0">
                <a:latin typeface="Times New Roman" pitchFamily="18" charset="0"/>
                <a:cs typeface="Times New Roman" pitchFamily="18" charset="0"/>
              </a:rPr>
              <a:t> Right to move freely throughout India</a:t>
            </a:r>
          </a:p>
          <a:p>
            <a:r>
              <a:rPr lang="en-US" dirty="0" smtClean="0">
                <a:latin typeface="Times New Roman" pitchFamily="18" charset="0"/>
                <a:cs typeface="Times New Roman" pitchFamily="18" charset="0"/>
              </a:rPr>
              <a:t> Right to practice any profession or occupation or to carry on any trade and business</a:t>
            </a:r>
          </a:p>
          <a:p>
            <a:pPr>
              <a:buNone/>
            </a:pPr>
            <a:r>
              <a:rPr lang="en-US" sz="4700" b="1" dirty="0" smtClean="0">
                <a:solidFill>
                  <a:srgbClr val="11C5DD"/>
                </a:solidFill>
                <a:latin typeface="Times New Roman" pitchFamily="18" charset="0"/>
                <a:cs typeface="Times New Roman" pitchFamily="18" charset="0"/>
              </a:rPr>
              <a:t>Right to Vote</a:t>
            </a:r>
          </a:p>
          <a:p>
            <a:pPr algn="just"/>
            <a:r>
              <a:rPr lang="en-US" dirty="0" smtClean="0">
                <a:latin typeface="Times New Roman" pitchFamily="18" charset="0"/>
                <a:cs typeface="Times New Roman" pitchFamily="18" charset="0"/>
              </a:rPr>
              <a:t> Every citizen of India who is 18 years or more of age can vote at elections.</a:t>
            </a:r>
          </a:p>
          <a:p>
            <a:pPr algn="just"/>
            <a:r>
              <a:rPr lang="en-US" dirty="0" smtClean="0">
                <a:latin typeface="Times New Roman" pitchFamily="18" charset="0"/>
                <a:cs typeface="Times New Roman" pitchFamily="18" charset="0"/>
              </a:rPr>
              <a:t> In case your name is not registered as a voter, or you have shifted to a new place, you can apply to the Electoral Registration Officer to get your name registered.</a:t>
            </a:r>
            <a:endParaRPr lang="en-US"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srcRect/>
          <a:stretch>
            <a:fillRect/>
          </a:stretch>
        </p:blipFill>
        <p:spPr bwMode="auto">
          <a:xfrm>
            <a:off x="7924800" y="3810000"/>
            <a:ext cx="1066800" cy="18288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7572375" y="304800"/>
            <a:ext cx="1571625" cy="29051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72400" cy="1143000"/>
          </a:xfrm>
        </p:spPr>
        <p:txBody>
          <a:bodyPr>
            <a:noAutofit/>
          </a:bodyPr>
          <a:lstStyle/>
          <a:p>
            <a:r>
              <a:rPr lang="en-US" b="1" dirty="0" smtClean="0">
                <a:solidFill>
                  <a:srgbClr val="0070C0"/>
                </a:solidFill>
                <a:latin typeface="Times New Roman" pitchFamily="18" charset="0"/>
                <a:cs typeface="Times New Roman" pitchFamily="18" charset="0"/>
              </a:rPr>
              <a:t>Right to Information</a:t>
            </a:r>
            <a:br>
              <a:rPr lang="en-US" b="1" dirty="0" smtClean="0">
                <a:solidFill>
                  <a:srgbClr val="0070C0"/>
                </a:solidFill>
                <a:latin typeface="Times New Roman" pitchFamily="18" charset="0"/>
                <a:cs typeface="Times New Roman" pitchFamily="18" charset="0"/>
              </a:rPr>
            </a:b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7772400" cy="4572000"/>
          </a:xfrm>
        </p:spPr>
        <p:txBody>
          <a:bodyPr>
            <a:normAutofit fontScale="92500" lnSpcReduction="20000"/>
          </a:bodyPr>
          <a:lstStyle/>
          <a:p>
            <a:pPr algn="just"/>
            <a:r>
              <a:rPr lang="en-US" dirty="0" smtClean="0">
                <a:latin typeface="Times New Roman" pitchFamily="18" charset="0"/>
                <a:cs typeface="Times New Roman" pitchFamily="18" charset="0"/>
              </a:rPr>
              <a:t>The Right to Information Act gives all citizens the right to access information held by any government, municipal body, </a:t>
            </a:r>
            <a:r>
              <a:rPr lang="en-US" dirty="0" err="1" smtClean="0">
                <a:latin typeface="Times New Roman" pitchFamily="18" charset="0"/>
                <a:cs typeface="Times New Roman" pitchFamily="18" charset="0"/>
              </a:rPr>
              <a:t>panchayat</a:t>
            </a:r>
            <a:r>
              <a:rPr lang="en-US" dirty="0" smtClean="0">
                <a:latin typeface="Times New Roman" pitchFamily="18" charset="0"/>
                <a:cs typeface="Times New Roman" pitchFamily="18" charset="0"/>
              </a:rPr>
              <a:t> or government-aided body by paying a fee of Rs. 10/- per request and giving an application addressed to the Public Information Officer of the office concerned. No fee is required to be paid by persons who live below the poverty line and furnish certificate for the same</a:t>
            </a:r>
            <a:r>
              <a:rPr lang="en-US" dirty="0" smtClean="0"/>
              <a:t>.</a:t>
            </a:r>
          </a:p>
          <a:p>
            <a:pPr>
              <a:buNone/>
            </a:pPr>
            <a:r>
              <a:rPr lang="en-US" sz="4300" b="1" dirty="0" smtClean="0">
                <a:solidFill>
                  <a:srgbClr val="05790B"/>
                </a:solidFill>
              </a:rPr>
              <a:t>Right to Education</a:t>
            </a:r>
          </a:p>
          <a:p>
            <a:pPr algn="just"/>
            <a:r>
              <a:rPr lang="en-US" dirty="0" smtClean="0"/>
              <a:t> The Right to Education is understood to establish the right to free, compulsory primary education for all children, an obligation to develop secondary education accessible to all children as well as equitable access to higher education.</a:t>
            </a:r>
            <a:endParaRPr lang="en-US" dirty="0"/>
          </a:p>
        </p:txBody>
      </p:sp>
      <p:pic>
        <p:nvPicPr>
          <p:cNvPr id="2050" name="Picture 2"/>
          <p:cNvPicPr>
            <a:picLocks noChangeAspect="1" noChangeArrowheads="1"/>
          </p:cNvPicPr>
          <p:nvPr/>
        </p:nvPicPr>
        <p:blipFill>
          <a:blip r:embed="rId2"/>
          <a:srcRect/>
          <a:stretch>
            <a:fillRect/>
          </a:stretch>
        </p:blipFill>
        <p:spPr bwMode="auto">
          <a:xfrm>
            <a:off x="6324600" y="152400"/>
            <a:ext cx="2590800" cy="1352550"/>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a:srcRect/>
          <a:stretch>
            <a:fillRect/>
          </a:stretch>
        </p:blipFill>
        <p:spPr bwMode="auto">
          <a:xfrm>
            <a:off x="7848600" y="3048000"/>
            <a:ext cx="1066800" cy="14573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7696200" y="5488450"/>
            <a:ext cx="1068107" cy="108247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Contd..</a:t>
            </a:r>
            <a:endParaRPr lang="en-US" dirty="0">
              <a:solidFill>
                <a:srgbClr val="00B0F0"/>
              </a:solidFill>
            </a:endParaRPr>
          </a:p>
        </p:txBody>
      </p:sp>
      <p:sp>
        <p:nvSpPr>
          <p:cNvPr id="3" name="Content Placeholder 2"/>
          <p:cNvSpPr>
            <a:spLocks noGrp="1"/>
          </p:cNvSpPr>
          <p:nvPr>
            <p:ph sz="quarter" idx="1"/>
          </p:nvPr>
        </p:nvSpPr>
        <p:spPr/>
        <p:txBody>
          <a:bodyPr/>
          <a:lstStyle/>
          <a:p>
            <a:r>
              <a:rPr lang="en-US" dirty="0" smtClean="0"/>
              <a:t>Germs can be spread through flies, cockroaches and rats which thrive in refuse such as food scraps and peelings from fruits and vegetables</a:t>
            </a:r>
          </a:p>
          <a:p>
            <a:r>
              <a:rPr lang="en-US" dirty="0" smtClean="0"/>
              <a:t> Keeping the household and nearby areas clean and free from </a:t>
            </a:r>
            <a:r>
              <a:rPr lang="en-US" dirty="0" err="1" smtClean="0"/>
              <a:t>faeces</a:t>
            </a:r>
            <a:r>
              <a:rPr lang="en-US" dirty="0" smtClean="0"/>
              <a:t>, refuse and waste water can help prevent</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6324600" y="4352400"/>
            <a:ext cx="2114550" cy="16483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590800" y="3962400"/>
            <a:ext cx="3352800" cy="2667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304800" y="4038600"/>
            <a:ext cx="1847850" cy="24765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95400"/>
            <a:ext cx="7924800" cy="5105400"/>
          </a:xfrm>
        </p:spPr>
        <p:txBody>
          <a:bodyPr>
            <a:normAutofit/>
          </a:bodyPr>
          <a:lstStyle/>
          <a:p>
            <a:pPr>
              <a:buNone/>
            </a:pPr>
            <a:r>
              <a:rPr lang="en-US" sz="4000" b="1" dirty="0" smtClean="0">
                <a:solidFill>
                  <a:srgbClr val="FF0066"/>
                </a:solidFill>
                <a:latin typeface="Times New Roman" pitchFamily="18" charset="0"/>
                <a:cs typeface="Times New Roman" pitchFamily="18" charset="0"/>
              </a:rPr>
              <a:t>Prohibition of Child Marriage Act</a:t>
            </a:r>
          </a:p>
          <a:p>
            <a:r>
              <a:rPr lang="en-US" dirty="0" smtClean="0"/>
              <a:t>A child marriage is a marriage where either the girl is below 18 years of age or the boy is below 21 years of age.</a:t>
            </a:r>
          </a:p>
          <a:p>
            <a:r>
              <a:rPr lang="en-US" dirty="0" smtClean="0"/>
              <a:t> Any man who is older than 21 years of age and who marries a girl who is less than 18 years old is punishable under law with imprisonment up to two years and/or fine up to Rupees one </a:t>
            </a:r>
            <a:r>
              <a:rPr lang="en-US" dirty="0" err="1" smtClean="0"/>
              <a:t>lakh</a:t>
            </a:r>
            <a:r>
              <a:rPr lang="en-US" dirty="0" smtClean="0"/>
              <a:t>.</a:t>
            </a:r>
          </a:p>
          <a:p>
            <a:pPr>
              <a:buNone/>
            </a:pPr>
            <a:r>
              <a:rPr lang="en-US" b="1" dirty="0" smtClean="0"/>
              <a:t> </a:t>
            </a:r>
            <a:endParaRPr lang="en-US" dirty="0"/>
          </a:p>
        </p:txBody>
      </p:sp>
      <p:pic>
        <p:nvPicPr>
          <p:cNvPr id="3074" name="Picture 2"/>
          <p:cNvPicPr>
            <a:picLocks noChangeAspect="1" noChangeArrowheads="1"/>
          </p:cNvPicPr>
          <p:nvPr/>
        </p:nvPicPr>
        <p:blipFill>
          <a:blip r:embed="rId2"/>
          <a:srcRect/>
          <a:stretch>
            <a:fillRect/>
          </a:stretch>
        </p:blipFill>
        <p:spPr bwMode="auto">
          <a:xfrm>
            <a:off x="6589294" y="152400"/>
            <a:ext cx="2249905" cy="1295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172200" y="4419600"/>
            <a:ext cx="2714625" cy="22202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990600" y="5029200"/>
            <a:ext cx="2743200" cy="15716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657600" y="4114800"/>
            <a:ext cx="2143125" cy="18383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7772400" cy="1143000"/>
          </a:xfrm>
        </p:spPr>
        <p:txBody>
          <a:bodyPr>
            <a:noAutofit/>
          </a:bodyPr>
          <a:lstStyle/>
          <a:p>
            <a:r>
              <a:rPr lang="en-US" b="1" dirty="0" smtClean="0">
                <a:solidFill>
                  <a:srgbClr val="FF0066"/>
                </a:solidFill>
                <a:latin typeface="Times New Roman" pitchFamily="18" charset="0"/>
                <a:cs typeface="Times New Roman" pitchFamily="18" charset="0"/>
              </a:rPr>
              <a:t>Child </a:t>
            </a:r>
            <a:r>
              <a:rPr lang="en-US" b="1" dirty="0" err="1" smtClean="0">
                <a:solidFill>
                  <a:srgbClr val="FF0066"/>
                </a:solidFill>
                <a:latin typeface="Times New Roman" pitchFamily="18" charset="0"/>
                <a:cs typeface="Times New Roman" pitchFamily="18" charset="0"/>
              </a:rPr>
              <a:t>Labour</a:t>
            </a:r>
            <a:r>
              <a:rPr lang="en-US" b="1" dirty="0" smtClean="0">
                <a:solidFill>
                  <a:srgbClr val="FF0066"/>
                </a:solidFill>
                <a:latin typeface="Times New Roman" pitchFamily="18" charset="0"/>
                <a:cs typeface="Times New Roman" pitchFamily="18" charset="0"/>
              </a:rPr>
              <a:t> Act</a:t>
            </a:r>
            <a:br>
              <a:rPr lang="en-US" b="1" dirty="0" smtClean="0">
                <a:solidFill>
                  <a:srgbClr val="FF0066"/>
                </a:solidFill>
                <a:latin typeface="Times New Roman" pitchFamily="18" charset="0"/>
                <a:cs typeface="Times New Roman" pitchFamily="18" charset="0"/>
              </a:rPr>
            </a:br>
            <a:endParaRPr lang="en-US" dirty="0">
              <a:solidFill>
                <a:srgbClr val="FF0066"/>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buNone/>
            </a:pPr>
            <a:r>
              <a:rPr lang="en-US" sz="2400" dirty="0" smtClean="0"/>
              <a:t>   </a:t>
            </a:r>
            <a:r>
              <a:rPr lang="en-US" sz="2400" dirty="0" smtClean="0">
                <a:latin typeface="Times New Roman" pitchFamily="18" charset="0"/>
                <a:cs typeface="Times New Roman" pitchFamily="18" charset="0"/>
              </a:rPr>
              <a:t>Employment of a child below 14 years of age is banned in 13 occupations and 57 processes and any person employing a child in the banned occupations/processes is punishable by law with imprisonment for between three months to a year and/or with fine between Rs. 10,000 to Rs. 20,000.</a:t>
            </a:r>
          </a:p>
          <a:p>
            <a:pPr algn="just">
              <a:buNone/>
            </a:pPr>
            <a:r>
              <a:rPr lang="en-US" sz="2400" dirty="0" smtClean="0">
                <a:latin typeface="Times New Roman" pitchFamily="18" charset="0"/>
                <a:cs typeface="Times New Roman" pitchFamily="18" charset="0"/>
              </a:rPr>
              <a:t>    Children should not be employed in such hazardous occupations which can endanger the physical, mental and social health of the child.</a:t>
            </a:r>
          </a:p>
          <a:p>
            <a:pPr algn="just"/>
            <a:endParaRPr lang="en-US"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6096000" y="4572000"/>
            <a:ext cx="2667000" cy="2057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315200" y="152400"/>
            <a:ext cx="1524000" cy="13716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304800" y="5029200"/>
            <a:ext cx="2514600" cy="1519719"/>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152400" y="381000"/>
            <a:ext cx="1143000" cy="10477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3429000" y="4648200"/>
            <a:ext cx="1981200" cy="1447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772400" cy="4572000"/>
          </a:xfrm>
        </p:spPr>
        <p:txBody>
          <a:bodyPr>
            <a:normAutofit/>
          </a:bodyPr>
          <a:lstStyle/>
          <a:p>
            <a:endParaRPr lang="en-US" sz="3200" b="1" dirty="0" smtClean="0">
              <a:solidFill>
                <a:srgbClr val="FF0066"/>
              </a:solidFill>
              <a:latin typeface="Times New Roman" pitchFamily="18" charset="0"/>
              <a:cs typeface="Times New Roman" pitchFamily="18" charset="0"/>
            </a:endParaRPr>
          </a:p>
          <a:p>
            <a:pPr>
              <a:buNone/>
            </a:pPr>
            <a:r>
              <a:rPr lang="en-US" sz="3200" b="1" dirty="0" smtClean="0">
                <a:solidFill>
                  <a:srgbClr val="FF0066"/>
                </a:solidFill>
                <a:latin typeface="Times New Roman" pitchFamily="18" charset="0"/>
                <a:cs typeface="Times New Roman" pitchFamily="18" charset="0"/>
              </a:rPr>
              <a:t>Immoral Traffic (Prevention) Act</a:t>
            </a:r>
          </a:p>
          <a:p>
            <a:endParaRPr lang="en-US" dirty="0" smtClean="0"/>
          </a:p>
          <a:p>
            <a:pPr>
              <a:buNone/>
            </a:pPr>
            <a:r>
              <a:rPr lang="en-US" dirty="0" smtClean="0"/>
              <a:t> Under this law, procuring, inducting, taking, recruiting, transporting, transferring, harboring or receiving a person for prostitution is punishable.</a:t>
            </a:r>
          </a:p>
        </p:txBody>
      </p:sp>
      <p:pic>
        <p:nvPicPr>
          <p:cNvPr id="3074" name="Picture 2"/>
          <p:cNvPicPr>
            <a:picLocks noChangeAspect="1" noChangeArrowheads="1"/>
          </p:cNvPicPr>
          <p:nvPr/>
        </p:nvPicPr>
        <p:blipFill>
          <a:blip r:embed="rId2"/>
          <a:srcRect/>
          <a:stretch>
            <a:fillRect/>
          </a:stretch>
        </p:blipFill>
        <p:spPr bwMode="auto">
          <a:xfrm>
            <a:off x="457200" y="4572000"/>
            <a:ext cx="2495550" cy="1828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858000" y="3810000"/>
            <a:ext cx="1971675" cy="26193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657600" y="4648200"/>
            <a:ext cx="2286000" cy="1905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010400" y="152400"/>
            <a:ext cx="1752600" cy="16668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4648200" y="3124200"/>
            <a:ext cx="1553994" cy="1066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normAutofit fontScale="90000"/>
          </a:bodyPr>
          <a:lstStyle/>
          <a:p>
            <a:r>
              <a:rPr lang="en-US" sz="3600" b="1" dirty="0" smtClean="0">
                <a:solidFill>
                  <a:srgbClr val="FF0066"/>
                </a:solidFill>
                <a:latin typeface="Times New Roman" pitchFamily="18" charset="0"/>
                <a:cs typeface="Times New Roman" pitchFamily="18" charset="0"/>
              </a:rPr>
              <a:t>Domestic Violence Act</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latin typeface="Times New Roman" pitchFamily="18" charset="0"/>
                <a:cs typeface="Times New Roman" pitchFamily="18" charset="0"/>
              </a:rPr>
              <a:t>This law is for protecting and giving relief to women who are victims of domestic violence. Any such woman can file a complaint in the court of a Judicial Magistrate of the First Class (or a Metropolitan Magistrate, in case of metropolises). The law offers protection against—</a:t>
            </a:r>
          </a:p>
          <a:p>
            <a:pPr algn="just"/>
            <a:r>
              <a:rPr lang="en-US" dirty="0" smtClean="0">
                <a:latin typeface="Times New Roman" pitchFamily="18" charset="0"/>
                <a:cs typeface="Times New Roman" pitchFamily="18" charset="0"/>
              </a:rPr>
              <a:t> Threat of harm or actual harm, injury or danger to her health, safety, life, limb, mental or physical well-being, including protection against physical, sexual verbal, emotional or economic abuse, and</a:t>
            </a:r>
          </a:p>
          <a:p>
            <a:pPr algn="just"/>
            <a:r>
              <a:rPr lang="en-US" dirty="0" smtClean="0">
                <a:latin typeface="Times New Roman" pitchFamily="18" charset="0"/>
                <a:cs typeface="Times New Roman" pitchFamily="18" charset="0"/>
              </a:rPr>
              <a:t>Threat of actual harassment, harm, injury or danger for forcing her or her relatives to meet demand for dowry or other property.</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5410200" y="5257800"/>
            <a:ext cx="2895600" cy="1371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81000" y="5562600"/>
            <a:ext cx="2175656" cy="1066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724400" y="228600"/>
            <a:ext cx="1143000" cy="1212761"/>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6172200" y="152400"/>
            <a:ext cx="2447925" cy="1295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8153400" cy="4572000"/>
          </a:xfrm>
        </p:spPr>
        <p:txBody>
          <a:bodyPr>
            <a:normAutofit/>
          </a:bodyPr>
          <a:lstStyle/>
          <a:p>
            <a:pPr>
              <a:buNone/>
            </a:pPr>
            <a:endParaRPr lang="en-US" b="1" dirty="0" smtClean="0"/>
          </a:p>
          <a:p>
            <a:pPr>
              <a:buNone/>
            </a:pPr>
            <a:r>
              <a:rPr lang="en-US" sz="4000" b="1" dirty="0" smtClean="0">
                <a:solidFill>
                  <a:srgbClr val="FF0066"/>
                </a:solidFill>
                <a:latin typeface="Times New Roman" pitchFamily="18" charset="0"/>
                <a:cs typeface="Times New Roman" pitchFamily="18" charset="0"/>
              </a:rPr>
              <a:t>Dowry Prohibition Act</a:t>
            </a:r>
          </a:p>
          <a:p>
            <a:pPr>
              <a:buNone/>
            </a:pPr>
            <a:endParaRPr lang="en-US" dirty="0" smtClean="0"/>
          </a:p>
          <a:p>
            <a:r>
              <a:rPr lang="en-US" sz="2400" dirty="0" smtClean="0">
                <a:latin typeface="Times New Roman" pitchFamily="18" charset="0"/>
                <a:cs typeface="Times New Roman" pitchFamily="18" charset="0"/>
              </a:rPr>
              <a:t>Giving and taking dowry is punishable under law.</a:t>
            </a:r>
          </a:p>
          <a:p>
            <a:r>
              <a:rPr lang="en-US" sz="2400" dirty="0" smtClean="0">
                <a:latin typeface="Times New Roman" pitchFamily="18" charset="0"/>
                <a:cs typeface="Times New Roman" pitchFamily="18" charset="0"/>
              </a:rPr>
              <a:t> Asking for or helping giving/taking dowry is also punishable under law.</a:t>
            </a:r>
          </a:p>
          <a:p>
            <a:r>
              <a:rPr lang="en-US" sz="2400" dirty="0" smtClean="0">
                <a:latin typeface="Times New Roman" pitchFamily="18" charset="0"/>
                <a:cs typeface="Times New Roman" pitchFamily="18" charset="0"/>
              </a:rPr>
              <a:t>Punishment can be up to five years of jail and / or fine up to </a:t>
            </a:r>
            <a:r>
              <a:rPr lang="en-US" dirty="0" smtClean="0"/>
              <a:t>Rs. 15,000/-.</a:t>
            </a:r>
          </a:p>
        </p:txBody>
      </p:sp>
      <p:pic>
        <p:nvPicPr>
          <p:cNvPr id="5122" name="Picture 2"/>
          <p:cNvPicPr>
            <a:picLocks noChangeAspect="1" noChangeArrowheads="1"/>
          </p:cNvPicPr>
          <p:nvPr/>
        </p:nvPicPr>
        <p:blipFill>
          <a:blip r:embed="rId2"/>
          <a:srcRect/>
          <a:stretch>
            <a:fillRect/>
          </a:stretch>
        </p:blipFill>
        <p:spPr bwMode="auto">
          <a:xfrm>
            <a:off x="6858000" y="3657600"/>
            <a:ext cx="1799104" cy="14859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4800" y="4267200"/>
            <a:ext cx="2143125" cy="21431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276600" y="3581400"/>
            <a:ext cx="2705100" cy="2486025"/>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5181600" y="5029200"/>
            <a:ext cx="1524000" cy="15240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7924800" y="228600"/>
            <a:ext cx="914400" cy="13716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96200" cy="1417638"/>
          </a:xfrm>
        </p:spPr>
        <p:txBody>
          <a:bodyPr>
            <a:noAutofit/>
          </a:bodyPr>
          <a:lstStyle/>
          <a:p>
            <a:r>
              <a:rPr lang="en-US" sz="3200" b="1" dirty="0" smtClean="0">
                <a:solidFill>
                  <a:srgbClr val="FF0066"/>
                </a:solidFill>
                <a:latin typeface="Times New Roman" pitchFamily="18" charset="0"/>
                <a:cs typeface="Times New Roman" pitchFamily="18" charset="0"/>
              </a:rPr>
              <a:t>Preconception and Prenatal Diagnostic Techniques Act (PC-PNDT ) </a:t>
            </a:r>
            <a:br>
              <a:rPr lang="en-US" sz="3200" b="1" dirty="0" smtClean="0">
                <a:solidFill>
                  <a:srgbClr val="FF0066"/>
                </a:solidFill>
                <a:latin typeface="Times New Roman" pitchFamily="18" charset="0"/>
                <a:cs typeface="Times New Roman" pitchFamily="18" charset="0"/>
              </a:rPr>
            </a:br>
            <a:endParaRPr lang="en-US" sz="3200" dirty="0">
              <a:solidFill>
                <a:srgbClr val="FF0066"/>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838200" y="1752600"/>
            <a:ext cx="7772400" cy="4572000"/>
          </a:xfrm>
        </p:spPr>
        <p:txBody>
          <a:bodyPr/>
          <a:lstStyle/>
          <a:p>
            <a:pPr algn="just"/>
            <a:r>
              <a:rPr lang="en-US" dirty="0" smtClean="0"/>
              <a:t>Determining the sex of the unborn child is punishable under law with imprisonment up to three years and / or fine up to Rs. 10,000.</a:t>
            </a:r>
          </a:p>
          <a:p>
            <a:pPr algn="just"/>
            <a:r>
              <a:rPr lang="en-US" dirty="0" smtClean="0"/>
              <a:t> Any member of the family, including the father, the mother and the in-laws, can be punished if they seek to break this law.</a:t>
            </a:r>
          </a:p>
          <a:p>
            <a:pPr algn="just"/>
            <a:r>
              <a:rPr lang="en-US" dirty="0" smtClean="0"/>
              <a:t> Even a doctor/assistant who leaks the sex determination report can be punished.</a:t>
            </a:r>
          </a:p>
          <a:p>
            <a:pPr algn="just"/>
            <a:endParaRPr lang="en-US" dirty="0"/>
          </a:p>
        </p:txBody>
      </p:sp>
      <p:pic>
        <p:nvPicPr>
          <p:cNvPr id="6146" name="Picture 2"/>
          <p:cNvPicPr>
            <a:picLocks noChangeAspect="1" noChangeArrowheads="1"/>
          </p:cNvPicPr>
          <p:nvPr/>
        </p:nvPicPr>
        <p:blipFill>
          <a:blip r:embed="rId2"/>
          <a:srcRect/>
          <a:stretch>
            <a:fillRect/>
          </a:stretch>
        </p:blipFill>
        <p:spPr bwMode="auto">
          <a:xfrm>
            <a:off x="6934200" y="4876800"/>
            <a:ext cx="1905000" cy="1676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800600" y="5257800"/>
            <a:ext cx="1905000" cy="13589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6477000" y="757581"/>
            <a:ext cx="2019300" cy="995018"/>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304800" y="5181600"/>
            <a:ext cx="1828800" cy="15240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cstate="print"/>
          <a:srcRect/>
          <a:stretch>
            <a:fillRect/>
          </a:stretch>
        </p:blipFill>
        <p:spPr bwMode="auto">
          <a:xfrm>
            <a:off x="228600" y="1066800"/>
            <a:ext cx="838200" cy="838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sz="quarter" idx="1"/>
          </p:nvPr>
        </p:nvPicPr>
        <p:blipFill>
          <a:blip r:embed="rId2"/>
          <a:srcRect/>
          <a:stretch>
            <a:fillRect/>
          </a:stretch>
        </p:blipFill>
        <p:spPr bwMode="auto">
          <a:xfrm>
            <a:off x="1524000" y="1752600"/>
            <a:ext cx="6400800" cy="3810000"/>
          </a:xfrm>
          <a:prstGeom prst="rect">
            <a:avLst/>
          </a:prstGeom>
          <a:noFill/>
          <a:ln w="9525">
            <a:noFill/>
            <a:miter lim="800000"/>
            <a:headEnd/>
            <a:tailEnd/>
          </a:ln>
          <a:effectLst/>
        </p:spPr>
      </p:pic>
      <p:sp>
        <p:nvSpPr>
          <p:cNvPr id="3" name="Rectangle 2"/>
          <p:cNvSpPr/>
          <p:nvPr/>
        </p:nvSpPr>
        <p:spPr>
          <a:xfrm>
            <a:off x="3810000" y="5334000"/>
            <a:ext cx="4572000" cy="923330"/>
          </a:xfrm>
          <a:prstGeom prst="rect">
            <a:avLst/>
          </a:prstGeom>
        </p:spPr>
        <p:txBody>
          <a:bodyPr>
            <a:spAutoFit/>
          </a:bodyPr>
          <a:lstStyle/>
          <a:p>
            <a:r>
              <a:rPr lang="en-US" b="1" dirty="0" smtClean="0">
                <a:solidFill>
                  <a:srgbClr val="FF0066"/>
                </a:solidFill>
                <a:latin typeface="Times New Roman" pitchFamily="18" charset="0"/>
                <a:cs typeface="Times New Roman" pitchFamily="18" charset="0"/>
              </a:rPr>
              <a:t>SARAVANA SELVI C</a:t>
            </a:r>
          </a:p>
          <a:p>
            <a:r>
              <a:rPr lang="en-US" b="1" dirty="0" smtClean="0">
                <a:solidFill>
                  <a:srgbClr val="FF0066"/>
                </a:solidFill>
                <a:latin typeface="Times New Roman" pitchFamily="18" charset="0"/>
                <a:cs typeface="Times New Roman" pitchFamily="18" charset="0"/>
              </a:rPr>
              <a:t>M.PHIL., RESEARCH SCHOLAR</a:t>
            </a:r>
          </a:p>
          <a:p>
            <a:r>
              <a:rPr lang="en-US" b="1" dirty="0" smtClean="0">
                <a:solidFill>
                  <a:srgbClr val="FF0066"/>
                </a:solidFill>
                <a:latin typeface="Times New Roman" pitchFamily="18" charset="0"/>
                <a:cs typeface="Times New Roman" pitchFamily="18" charset="0"/>
              </a:rPr>
              <a:t>Prepared for my Research </a:t>
            </a:r>
            <a:r>
              <a:rPr lang="en-US" b="1" dirty="0" err="1" smtClean="0">
                <a:solidFill>
                  <a:srgbClr val="FF0066"/>
                </a:solidFill>
                <a:latin typeface="Times New Roman" pitchFamily="18" charset="0"/>
                <a:cs typeface="Times New Roman" pitchFamily="18" charset="0"/>
              </a:rPr>
              <a:t>Pupose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Hands should always be washed before preparing, serving and eating food</a:t>
            </a:r>
          </a:p>
          <a:p>
            <a:r>
              <a:rPr lang="en-US" dirty="0" smtClean="0"/>
              <a:t> Should take bath at least once a day and wear clean clothes</a:t>
            </a:r>
          </a:p>
          <a:p>
            <a:r>
              <a:rPr lang="en-US" dirty="0" smtClean="0"/>
              <a:t> Brush your teeth regularly and rinse your mouth with water after each meal</a:t>
            </a:r>
            <a:endParaRPr lang="en-US" dirty="0"/>
          </a:p>
        </p:txBody>
      </p:sp>
      <p:pic>
        <p:nvPicPr>
          <p:cNvPr id="8194" name="Picture 2"/>
          <p:cNvPicPr>
            <a:picLocks noChangeAspect="1" noChangeArrowheads="1"/>
          </p:cNvPicPr>
          <p:nvPr/>
        </p:nvPicPr>
        <p:blipFill>
          <a:blip r:embed="rId2"/>
          <a:srcRect/>
          <a:stretch>
            <a:fillRect/>
          </a:stretch>
        </p:blipFill>
        <p:spPr bwMode="auto">
          <a:xfrm>
            <a:off x="914400" y="4343400"/>
            <a:ext cx="2381250" cy="19145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5867400" y="381000"/>
            <a:ext cx="1981200" cy="9906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6477000" y="3352800"/>
            <a:ext cx="2162175" cy="2114550"/>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a:srcRect/>
          <a:stretch>
            <a:fillRect/>
          </a:stretch>
        </p:blipFill>
        <p:spPr bwMode="auto">
          <a:xfrm>
            <a:off x="3200400" y="3505200"/>
            <a:ext cx="2266950" cy="2019300"/>
          </a:xfrm>
          <a:prstGeom prst="rect">
            <a:avLst/>
          </a:prstGeom>
          <a:noFill/>
          <a:ln w="9525">
            <a:noFill/>
            <a:miter lim="800000"/>
            <a:headEnd/>
            <a:tailEnd/>
          </a:ln>
          <a:effectLst/>
        </p:spPr>
      </p:pic>
      <p:pic>
        <p:nvPicPr>
          <p:cNvPr id="9" name="Picture 2"/>
          <p:cNvPicPr>
            <a:picLocks noChangeAspect="1" noChangeArrowheads="1"/>
          </p:cNvPicPr>
          <p:nvPr/>
        </p:nvPicPr>
        <p:blipFill>
          <a:blip r:embed="rId6"/>
          <a:srcRect/>
          <a:stretch>
            <a:fillRect/>
          </a:stretch>
        </p:blipFill>
        <p:spPr bwMode="auto">
          <a:xfrm>
            <a:off x="5257800" y="5181600"/>
            <a:ext cx="1295400" cy="1214120"/>
          </a:xfrm>
          <a:prstGeom prst="rect">
            <a:avLst/>
          </a:prstGeom>
          <a:noFill/>
          <a:ln w="9525">
            <a:noFill/>
            <a:miter lim="800000"/>
            <a:headEnd/>
            <a:tailEnd/>
          </a:ln>
          <a:effectLst/>
        </p:spPr>
      </p:pic>
      <p:sp>
        <p:nvSpPr>
          <p:cNvPr id="8" name="Rectangle 7"/>
          <p:cNvSpPr/>
          <p:nvPr/>
        </p:nvSpPr>
        <p:spPr>
          <a:xfrm>
            <a:off x="1219200" y="609600"/>
            <a:ext cx="2971800" cy="707886"/>
          </a:xfrm>
          <a:prstGeom prst="rect">
            <a:avLst/>
          </a:prstGeom>
        </p:spPr>
        <p:txBody>
          <a:bodyPr wrap="square">
            <a:spAutoFit/>
          </a:bodyPr>
          <a:lstStyle/>
          <a:p>
            <a:r>
              <a:rPr lang="en-US" sz="4000" dirty="0" smtClean="0">
                <a:solidFill>
                  <a:srgbClr val="00B0F0"/>
                </a:solidFill>
                <a:latin typeface="+mj-lt"/>
              </a:rPr>
              <a:t>Cont…</a:t>
            </a:r>
            <a:endParaRPr lang="en-US" sz="40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Contd..</a:t>
            </a:r>
            <a:endParaRPr lang="en-US" dirty="0">
              <a:solidFill>
                <a:srgbClr val="00B0F0"/>
              </a:solidFill>
            </a:endParaRPr>
          </a:p>
        </p:txBody>
      </p:sp>
      <p:sp>
        <p:nvSpPr>
          <p:cNvPr id="3" name="Content Placeholder 2"/>
          <p:cNvSpPr>
            <a:spLocks noGrp="1"/>
          </p:cNvSpPr>
          <p:nvPr>
            <p:ph sz="quarter" idx="1"/>
          </p:nvPr>
        </p:nvSpPr>
        <p:spPr>
          <a:xfrm>
            <a:off x="914400" y="1447800"/>
            <a:ext cx="7924800" cy="4572000"/>
          </a:xfrm>
        </p:spPr>
        <p:txBody>
          <a:bodyPr>
            <a:normAutofit/>
          </a:bodyPr>
          <a:lstStyle/>
          <a:p>
            <a:r>
              <a:rPr lang="en-US" dirty="0" smtClean="0"/>
              <a:t>Always use sanitary toilets for defecation</a:t>
            </a:r>
          </a:p>
          <a:p>
            <a:r>
              <a:rPr lang="en-US" dirty="0" smtClean="0"/>
              <a:t> Many illnesses, especially </a:t>
            </a:r>
            <a:r>
              <a:rPr lang="en-US" dirty="0" err="1" smtClean="0"/>
              <a:t>diarrhoea</a:t>
            </a:r>
            <a:r>
              <a:rPr lang="en-US" dirty="0" smtClean="0"/>
              <a:t> can be prevented by good hygienic practices</a:t>
            </a:r>
          </a:p>
          <a:p>
            <a:r>
              <a:rPr lang="en-US" dirty="0" smtClean="0"/>
              <a:t> It is important to wash hands with soap and water after defecation</a:t>
            </a:r>
          </a:p>
          <a:p>
            <a:pPr>
              <a:buNone/>
            </a:pPr>
            <a:r>
              <a:rPr lang="en-US" dirty="0" smtClean="0"/>
              <a:t> </a:t>
            </a:r>
            <a:endParaRPr lang="en-US" dirty="0"/>
          </a:p>
        </p:txBody>
      </p:sp>
      <p:pic>
        <p:nvPicPr>
          <p:cNvPr id="2050" name="Picture 2"/>
          <p:cNvPicPr>
            <a:picLocks noChangeAspect="1" noChangeArrowheads="1"/>
          </p:cNvPicPr>
          <p:nvPr/>
        </p:nvPicPr>
        <p:blipFill>
          <a:blip r:embed="rId2"/>
          <a:srcRect/>
          <a:stretch>
            <a:fillRect/>
          </a:stretch>
        </p:blipFill>
        <p:spPr bwMode="auto">
          <a:xfrm>
            <a:off x="304800" y="4038600"/>
            <a:ext cx="1905000" cy="24384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3276600" y="4419600"/>
            <a:ext cx="1752600" cy="1905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3505200" y="381000"/>
            <a:ext cx="1143000" cy="9906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5"/>
          <a:srcRect/>
          <a:stretch>
            <a:fillRect/>
          </a:stretch>
        </p:blipFill>
        <p:spPr bwMode="auto">
          <a:xfrm>
            <a:off x="6477000" y="381000"/>
            <a:ext cx="1990725" cy="10477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6"/>
          <a:srcRect/>
          <a:stretch>
            <a:fillRect/>
          </a:stretch>
        </p:blipFill>
        <p:spPr bwMode="auto">
          <a:xfrm>
            <a:off x="6248400" y="3886200"/>
            <a:ext cx="2581275" cy="2667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Contd..</a:t>
            </a:r>
            <a:endParaRPr lang="en-US" dirty="0">
              <a:solidFill>
                <a:srgbClr val="00B0F0"/>
              </a:solidFill>
            </a:endParaRPr>
          </a:p>
        </p:txBody>
      </p:sp>
      <p:sp>
        <p:nvSpPr>
          <p:cNvPr id="3" name="Content Placeholder 2"/>
          <p:cNvSpPr>
            <a:spLocks noGrp="1"/>
          </p:cNvSpPr>
          <p:nvPr>
            <p:ph sz="quarter" idx="1"/>
          </p:nvPr>
        </p:nvSpPr>
        <p:spPr/>
        <p:txBody>
          <a:bodyPr/>
          <a:lstStyle/>
          <a:p>
            <a:r>
              <a:rPr lang="en-US" dirty="0" smtClean="0"/>
              <a:t>The hair should be kept clean to avoid infestation of head louse</a:t>
            </a:r>
          </a:p>
          <a:p>
            <a:r>
              <a:rPr lang="en-US" dirty="0" smtClean="0"/>
              <a:t> Should cut their nails regularly and keep them clean</a:t>
            </a:r>
          </a:p>
          <a:p>
            <a:r>
              <a:rPr lang="en-US" dirty="0" smtClean="0"/>
              <a:t> A clean cloth or sanitary pads should be used during menstruation (the period of their monthly cycle)</a:t>
            </a:r>
          </a:p>
          <a:p>
            <a:r>
              <a:rPr lang="en-US" dirty="0" smtClean="0"/>
              <a:t> Don’t walk barefoot; always use a foot wear</a:t>
            </a:r>
            <a:endParaRPr lang="en-US" dirty="0"/>
          </a:p>
        </p:txBody>
      </p:sp>
      <p:pic>
        <p:nvPicPr>
          <p:cNvPr id="13314" name="Picture 2"/>
          <p:cNvPicPr>
            <a:picLocks noChangeAspect="1" noChangeArrowheads="1"/>
          </p:cNvPicPr>
          <p:nvPr/>
        </p:nvPicPr>
        <p:blipFill>
          <a:blip r:embed="rId2"/>
          <a:srcRect/>
          <a:stretch>
            <a:fillRect/>
          </a:stretch>
        </p:blipFill>
        <p:spPr bwMode="auto">
          <a:xfrm>
            <a:off x="6858000" y="228600"/>
            <a:ext cx="1752600" cy="11620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191000" y="152400"/>
            <a:ext cx="1800225" cy="12192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7162800" y="4152900"/>
            <a:ext cx="1600200" cy="240030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1447800" y="4572000"/>
            <a:ext cx="3505200" cy="1905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5790B"/>
                </a:solidFill>
              </a:rPr>
              <a:t>Environmental Sanitation</a:t>
            </a:r>
            <a:br>
              <a:rPr lang="en-US" b="1" dirty="0" smtClean="0">
                <a:solidFill>
                  <a:srgbClr val="05790B"/>
                </a:solidFill>
              </a:rPr>
            </a:br>
            <a:endParaRPr lang="en-US" b="1" dirty="0">
              <a:solidFill>
                <a:srgbClr val="05790B"/>
              </a:solidFill>
            </a:endParaRPr>
          </a:p>
        </p:txBody>
      </p:sp>
      <p:sp>
        <p:nvSpPr>
          <p:cNvPr id="3" name="Content Placeholder 2"/>
          <p:cNvSpPr>
            <a:spLocks noGrp="1"/>
          </p:cNvSpPr>
          <p:nvPr>
            <p:ph sz="quarter" idx="1"/>
          </p:nvPr>
        </p:nvSpPr>
        <p:spPr>
          <a:xfrm>
            <a:off x="228600" y="1447800"/>
            <a:ext cx="8458200" cy="4724400"/>
          </a:xfrm>
        </p:spPr>
        <p:txBody>
          <a:bodyPr>
            <a:normAutofit/>
          </a:bodyPr>
          <a:lstStyle/>
          <a:p>
            <a:r>
              <a:rPr lang="en-US" dirty="0" smtClean="0"/>
              <a:t>Latrines and toilets should be cleaned regularly</a:t>
            </a:r>
          </a:p>
          <a:p>
            <a:r>
              <a:rPr lang="en-US" dirty="0" smtClean="0"/>
              <a:t> Household waste water can be disposed safely by making a soak pit or a channel to kitchen garden or to the field</a:t>
            </a:r>
          </a:p>
          <a:p>
            <a:r>
              <a:rPr lang="en-US" dirty="0" smtClean="0"/>
              <a:t> Household garbage should be collected in a garbage bin and disposed into a compost pit or in to community bin if available</a:t>
            </a:r>
          </a:p>
          <a:p>
            <a:pPr>
              <a:buNone/>
            </a:pPr>
            <a:r>
              <a:rPr lang="en-US" dirty="0" smtClean="0"/>
              <a:t> </a:t>
            </a:r>
            <a:endParaRPr lang="en-US" dirty="0"/>
          </a:p>
        </p:txBody>
      </p:sp>
      <p:pic>
        <p:nvPicPr>
          <p:cNvPr id="3074" name="Picture 2"/>
          <p:cNvPicPr>
            <a:picLocks noChangeAspect="1" noChangeArrowheads="1"/>
          </p:cNvPicPr>
          <p:nvPr/>
        </p:nvPicPr>
        <p:blipFill>
          <a:blip r:embed="rId2"/>
          <a:srcRect/>
          <a:stretch>
            <a:fillRect/>
          </a:stretch>
        </p:blipFill>
        <p:spPr bwMode="auto">
          <a:xfrm>
            <a:off x="7543800" y="304800"/>
            <a:ext cx="1143000" cy="11430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381000" y="4495800"/>
            <a:ext cx="2590800" cy="22098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3962400" y="4191000"/>
            <a:ext cx="1876425" cy="24288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6324600" y="4419600"/>
            <a:ext cx="2486025" cy="18383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dirty="0" smtClean="0"/>
              <a:t>Prevent stagnation of water around houses and hand pumps to prevent breeding of mosquitoes</a:t>
            </a:r>
          </a:p>
          <a:p>
            <a:pPr algn="just"/>
            <a:r>
              <a:rPr lang="en-US" dirty="0" smtClean="0"/>
              <a:t> Chemicals such as pesticides, fertilizers/insecticides and herbicides can be very dangerous if they get into the water supply or food so they should not be used around household or near a water source</a:t>
            </a:r>
          </a:p>
          <a:p>
            <a:pPr algn="just"/>
            <a:endParaRPr lang="en-US" dirty="0"/>
          </a:p>
        </p:txBody>
      </p:sp>
      <p:pic>
        <p:nvPicPr>
          <p:cNvPr id="11266" name="Picture 2"/>
          <p:cNvPicPr>
            <a:picLocks noChangeAspect="1" noChangeArrowheads="1"/>
          </p:cNvPicPr>
          <p:nvPr/>
        </p:nvPicPr>
        <p:blipFill>
          <a:blip r:embed="rId2"/>
          <a:srcRect/>
          <a:stretch>
            <a:fillRect/>
          </a:stretch>
        </p:blipFill>
        <p:spPr bwMode="auto">
          <a:xfrm>
            <a:off x="6934200" y="4038600"/>
            <a:ext cx="1847850" cy="24669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7239000" y="152400"/>
            <a:ext cx="1524000" cy="131379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a:srcRect/>
          <a:stretch>
            <a:fillRect/>
          </a:stretch>
        </p:blipFill>
        <p:spPr bwMode="auto">
          <a:xfrm>
            <a:off x="1295400" y="4495800"/>
            <a:ext cx="3657600" cy="2133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Basics of Nutrition</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Nutrition is essential for good health</a:t>
            </a:r>
          </a:p>
          <a:p>
            <a:r>
              <a:rPr lang="en-US" dirty="0" smtClean="0"/>
              <a:t> Food helps in physical growth, mental development and maintenance of the body at all developmental stages of life.</a:t>
            </a:r>
          </a:p>
          <a:p>
            <a:r>
              <a:rPr lang="en-US" dirty="0" smtClean="0"/>
              <a:t> Balanced diets are those which contain different types of food in such quantities and proportions that the daily needs for energy, protein, minerals are met for proper growth, development and maintenance of the body processes.</a:t>
            </a:r>
          </a:p>
          <a:p>
            <a:pPr>
              <a:buNone/>
            </a:pPr>
            <a:endParaRPr lang="en-US" dirty="0"/>
          </a:p>
        </p:txBody>
      </p:sp>
      <p:pic>
        <p:nvPicPr>
          <p:cNvPr id="9219" name="Picture 3" descr="D:\Koushy\preschool\pictures\food.jpg"/>
          <p:cNvPicPr>
            <a:picLocks noChangeAspect="1" noChangeArrowheads="1"/>
          </p:cNvPicPr>
          <p:nvPr/>
        </p:nvPicPr>
        <p:blipFill>
          <a:blip r:embed="rId2"/>
          <a:srcRect/>
          <a:stretch>
            <a:fillRect/>
          </a:stretch>
        </p:blipFill>
        <p:spPr bwMode="auto">
          <a:xfrm>
            <a:off x="6172200" y="4495800"/>
            <a:ext cx="2733675" cy="2009775"/>
          </a:xfrm>
          <a:prstGeom prst="rect">
            <a:avLst/>
          </a:prstGeom>
          <a:noFill/>
        </p:spPr>
      </p:pic>
      <p:pic>
        <p:nvPicPr>
          <p:cNvPr id="9220" name="Picture 4" descr="D:\Koushy\preschool\pictures\huoo.jpg"/>
          <p:cNvPicPr>
            <a:picLocks noChangeAspect="1" noChangeArrowheads="1"/>
          </p:cNvPicPr>
          <p:nvPr/>
        </p:nvPicPr>
        <p:blipFill>
          <a:blip r:embed="rId3"/>
          <a:srcRect/>
          <a:stretch>
            <a:fillRect/>
          </a:stretch>
        </p:blipFill>
        <p:spPr bwMode="auto">
          <a:xfrm>
            <a:off x="3124200" y="4648200"/>
            <a:ext cx="2619375" cy="1743075"/>
          </a:xfrm>
          <a:prstGeom prst="rect">
            <a:avLst/>
          </a:prstGeom>
          <a:noFill/>
        </p:spPr>
      </p:pic>
      <p:pic>
        <p:nvPicPr>
          <p:cNvPr id="9221" name="Picture 5" descr="D:\Koushy\preschool\pictures\health.jpg"/>
          <p:cNvPicPr>
            <a:picLocks noChangeAspect="1" noChangeArrowheads="1"/>
          </p:cNvPicPr>
          <p:nvPr/>
        </p:nvPicPr>
        <p:blipFill>
          <a:blip r:embed="rId4"/>
          <a:srcRect/>
          <a:stretch>
            <a:fillRect/>
          </a:stretch>
        </p:blipFill>
        <p:spPr bwMode="auto">
          <a:xfrm>
            <a:off x="6819458" y="457201"/>
            <a:ext cx="2057841" cy="1219200"/>
          </a:xfrm>
          <a:prstGeom prst="rect">
            <a:avLst/>
          </a:prstGeom>
          <a:noFill/>
        </p:spPr>
      </p:pic>
      <p:pic>
        <p:nvPicPr>
          <p:cNvPr id="9222" name="Picture 6" descr="D:\Koushy\preschool\pictures\fruitssssssssss.jpg"/>
          <p:cNvPicPr>
            <a:picLocks noChangeAspect="1" noChangeArrowheads="1"/>
          </p:cNvPicPr>
          <p:nvPr/>
        </p:nvPicPr>
        <p:blipFill>
          <a:blip r:embed="rId5"/>
          <a:srcRect/>
          <a:stretch>
            <a:fillRect/>
          </a:stretch>
        </p:blipFill>
        <p:spPr bwMode="auto">
          <a:xfrm>
            <a:off x="533400" y="4724400"/>
            <a:ext cx="1981200" cy="14287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369</TotalTime>
  <Words>2590</Words>
  <Application>Microsoft Office PowerPoint</Application>
  <PresentationFormat>On-screen Show (4:3)</PresentationFormat>
  <Paragraphs>205</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Equity</vt:lpstr>
      <vt:lpstr>HEALTH CARE PRACTICES FOR WOMEN AND CHILDREN</vt:lpstr>
      <vt:lpstr>Personal hygiene and sanitation </vt:lpstr>
      <vt:lpstr>Contd..</vt:lpstr>
      <vt:lpstr>Slide 4</vt:lpstr>
      <vt:lpstr>Contd..</vt:lpstr>
      <vt:lpstr>Contd..</vt:lpstr>
      <vt:lpstr>Environmental Sanitation </vt:lpstr>
      <vt:lpstr>Slide 8</vt:lpstr>
      <vt:lpstr>Basics of Nutrition </vt:lpstr>
      <vt:lpstr>Sources and Functions of  Nutrients</vt:lpstr>
      <vt:lpstr>Cont…</vt:lpstr>
      <vt:lpstr>Nutrition During Pregnancy </vt:lpstr>
      <vt:lpstr>Nutrition during Lactation </vt:lpstr>
      <vt:lpstr>Do’s and Don’ts during Pregnancy </vt:lpstr>
      <vt:lpstr>Breastfeeding </vt:lpstr>
      <vt:lpstr>Colostrum and its Importance </vt:lpstr>
      <vt:lpstr> WHO Recommendations for Feeding Young Children </vt:lpstr>
      <vt:lpstr>Infants from Birth to 6 Months </vt:lpstr>
      <vt:lpstr>6 Months to 1 Year </vt:lpstr>
      <vt:lpstr>Contd. </vt:lpstr>
      <vt:lpstr>At 6-9 Months </vt:lpstr>
      <vt:lpstr>At 9-12 Months </vt:lpstr>
      <vt:lpstr>1-2 Years </vt:lpstr>
      <vt:lpstr>2- 5 Years </vt:lpstr>
      <vt:lpstr>Key Messages to Mother about Care of Young Child at All Times </vt:lpstr>
      <vt:lpstr>Awareness about Legal Rights </vt:lpstr>
      <vt:lpstr>Right to Equality </vt:lpstr>
      <vt:lpstr>Fundamental rights to freedom</vt:lpstr>
      <vt:lpstr>Right to Information </vt:lpstr>
      <vt:lpstr>Slide 30</vt:lpstr>
      <vt:lpstr>Child Labour Act </vt:lpstr>
      <vt:lpstr>Slide 32</vt:lpstr>
      <vt:lpstr>Domestic Violence Act </vt:lpstr>
      <vt:lpstr>Slide 34</vt:lpstr>
      <vt:lpstr>Preconception and Prenatal Diagnostic Techniques Act (PC-PNDT )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PRACTICES FOR WOMEN AND CHILDREN</dc:title>
  <dc:creator>Vasanth</dc:creator>
  <cp:lastModifiedBy>God is Great</cp:lastModifiedBy>
  <cp:revision>211</cp:revision>
  <dcterms:created xsi:type="dcterms:W3CDTF">2014-07-09T09:34:32Z</dcterms:created>
  <dcterms:modified xsi:type="dcterms:W3CDTF">2026-02-23T08:56:07Z</dcterms:modified>
</cp:coreProperties>
</file>