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313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ll Foster, MD (IMNE)" initials="JFM(" lastIdx="16" clrIdx="0">
    <p:extLst>
      <p:ext uri="{19B8F6BF-5375-455C-9EA6-DF929625EA0E}">
        <p15:presenceInfo xmlns:p15="http://schemas.microsoft.com/office/powerpoint/2012/main" userId="S::Jill.Foster@imne.com::0b1f2f81-c81b-481d-a8b0-0bb8a6bb9597" providerId="AD"/>
      </p:ext>
    </p:extLst>
  </p:cmAuthor>
  <p:cmAuthor id="2" name="Jill Foster" initials="JF" lastIdx="1" clrIdx="1">
    <p:extLst>
      <p:ext uri="{19B8F6BF-5375-455C-9EA6-DF929625EA0E}">
        <p15:presenceInfo xmlns:p15="http://schemas.microsoft.com/office/powerpoint/2012/main" userId="f1df99482efebe49" providerId="Windows Live"/>
      </p:ext>
    </p:extLst>
  </p:cmAuthor>
  <p:cmAuthor id="3" name="Amy Groves (IMNE)" initials="AG(" lastIdx="2" clrIdx="2">
    <p:extLst>
      <p:ext uri="{19B8F6BF-5375-455C-9EA6-DF929625EA0E}">
        <p15:presenceInfo xmlns:p15="http://schemas.microsoft.com/office/powerpoint/2012/main" userId="S::amy.groves@imne.com::2609cc3e-8ebb-43f1-ac55-dfac14eaa2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B87"/>
    <a:srgbClr val="BE1C1C"/>
    <a:srgbClr val="8CD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440" y="64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llf\Sync\Documents\IMNE\SAA%20Manuscript\Survey%20Data\Final%20Tabs%20n186%20for%20manuscript-JAF-I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First Symptom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67C-4522-B7BB-A319F0EDED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67C-4522-B7BB-A319F0EDED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67C-4522-B7BB-A319F0EDED2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67C-4522-B7BB-A319F0EDED2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F67C-4522-B7BB-A319F0EDED2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F67C-4522-B7BB-A319F0EDED2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F67C-4522-B7BB-A319F0EDED2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F67C-4522-B7BB-A319F0EDED2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A-F67C-4522-B7BB-A319F0EDED2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D-F67C-4522-B7BB-A319F0EDED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Figures1!$B$72:$B$81</c:f>
              <c:strCache>
                <c:ptCount val="10"/>
                <c:pt idx="0">
                  <c:v>Back, buttock or hip pain</c:v>
                </c:pt>
                <c:pt idx="1">
                  <c:v>Back stiffness upon waking</c:v>
                </c:pt>
                <c:pt idx="2">
                  <c:v>Severe unexplained fatigue</c:v>
                </c:pt>
                <c:pt idx="3">
                  <c:v>Joint pain and swelling</c:v>
                </c:pt>
                <c:pt idx="4">
                  <c:v>Heel pain </c:v>
                </c:pt>
                <c:pt idx="5">
                  <c:v>Toe or finger swelling</c:v>
                </c:pt>
                <c:pt idx="6">
                  <c:v>Chest wall pain, tenderness</c:v>
                </c:pt>
                <c:pt idx="7">
                  <c:v>Inflammatory bowel disease</c:v>
                </c:pt>
                <c:pt idx="8">
                  <c:v>Uveitis or iritis</c:v>
                </c:pt>
                <c:pt idx="9">
                  <c:v>Psoriasis</c:v>
                </c:pt>
              </c:strCache>
            </c:strRef>
          </c:cat>
          <c:val>
            <c:numRef>
              <c:f>Figures1!$D$72:$D$81</c:f>
              <c:numCache>
                <c:formatCode>0%</c:formatCode>
                <c:ptCount val="10"/>
                <c:pt idx="0">
                  <c:v>0.27419354838709675</c:v>
                </c:pt>
                <c:pt idx="1">
                  <c:v>0.13440860215053763</c:v>
                </c:pt>
                <c:pt idx="2">
                  <c:v>0.10215053763440859</c:v>
                </c:pt>
                <c:pt idx="3">
                  <c:v>0.13978494623655913</c:v>
                </c:pt>
                <c:pt idx="4">
                  <c:v>0.10215053763440859</c:v>
                </c:pt>
                <c:pt idx="5">
                  <c:v>8.0645161290322578E-2</c:v>
                </c:pt>
                <c:pt idx="6">
                  <c:v>4.301075268817204E-2</c:v>
                </c:pt>
                <c:pt idx="7">
                  <c:v>6.4516129032258063E-2</c:v>
                </c:pt>
                <c:pt idx="8">
                  <c:v>3.2258064516129031E-2</c:v>
                </c:pt>
                <c:pt idx="9">
                  <c:v>2.688172043010752E-2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D-48E0-9721-AB90A6FA7619}"/>
            </c:ext>
          </c:extLst>
        </c:ser>
        <c:ser>
          <c:idx val="1"/>
          <c:order val="1"/>
          <c:tx>
            <c:v>Second Symptom</c:v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67C-4522-B7BB-A319F0EDED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67C-4522-B7BB-A319F0EDED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67C-4522-B7BB-A319F0EDED2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67C-4522-B7BB-A319F0EDED2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67C-4522-B7BB-A319F0EDED2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F67C-4522-B7BB-A319F0EDED2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F67C-4522-B7BB-A319F0EDED2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F67C-4522-B7BB-A319F0EDED2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9-F67C-4522-B7BB-A319F0EDED2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C-F67C-4522-B7BB-A319F0EDED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Figures1!$B$72:$B$81</c:f>
              <c:strCache>
                <c:ptCount val="10"/>
                <c:pt idx="0">
                  <c:v>Back, buttock or hip pain</c:v>
                </c:pt>
                <c:pt idx="1">
                  <c:v>Back stiffness upon waking</c:v>
                </c:pt>
                <c:pt idx="2">
                  <c:v>Severe unexplained fatigue</c:v>
                </c:pt>
                <c:pt idx="3">
                  <c:v>Joint pain and swelling</c:v>
                </c:pt>
                <c:pt idx="4">
                  <c:v>Heel pain </c:v>
                </c:pt>
                <c:pt idx="5">
                  <c:v>Toe or finger swelling</c:v>
                </c:pt>
                <c:pt idx="6">
                  <c:v>Chest wall pain, tenderness</c:v>
                </c:pt>
                <c:pt idx="7">
                  <c:v>Inflammatory bowel disease</c:v>
                </c:pt>
                <c:pt idx="8">
                  <c:v>Uveitis or iritis</c:v>
                </c:pt>
                <c:pt idx="9">
                  <c:v>Psoriasis</c:v>
                </c:pt>
              </c:strCache>
            </c:strRef>
          </c:cat>
          <c:val>
            <c:numRef>
              <c:f>Figures1!$E$72:$E$81</c:f>
              <c:numCache>
                <c:formatCode>0%</c:formatCode>
                <c:ptCount val="10"/>
                <c:pt idx="0">
                  <c:v>0.20430107526881719</c:v>
                </c:pt>
                <c:pt idx="1">
                  <c:v>0.23118279569892472</c:v>
                </c:pt>
                <c:pt idx="2">
                  <c:v>0.15053763440860216</c:v>
                </c:pt>
                <c:pt idx="3">
                  <c:v>0.15591397849462366</c:v>
                </c:pt>
                <c:pt idx="4">
                  <c:v>8.0645161290322578E-2</c:v>
                </c:pt>
                <c:pt idx="5">
                  <c:v>4.301075268817204E-2</c:v>
                </c:pt>
                <c:pt idx="6">
                  <c:v>3.2258064516129031E-2</c:v>
                </c:pt>
                <c:pt idx="7">
                  <c:v>4.301075268817204E-2</c:v>
                </c:pt>
                <c:pt idx="8">
                  <c:v>3.7634408602150539E-2</c:v>
                </c:pt>
                <c:pt idx="9">
                  <c:v>1.075268817204301E-2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3D-48E0-9721-AB90A6FA7619}"/>
            </c:ext>
          </c:extLst>
        </c:ser>
        <c:ser>
          <c:idx val="2"/>
          <c:order val="2"/>
          <c:tx>
            <c:v>Third Symptom</c:v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67C-4522-B7BB-A319F0EDED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67C-4522-B7BB-A319F0EDED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67C-4522-B7BB-A319F0EDED2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67C-4522-B7BB-A319F0EDED2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67C-4522-B7BB-A319F0EDED2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F67C-4522-B7BB-A319F0EDED2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F67C-4522-B7BB-A319F0EDED2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F67C-4522-B7BB-A319F0EDED2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F67C-4522-B7BB-A319F0EDED2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B-F67C-4522-B7BB-A319F0EDED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Figures1!$B$72:$B$81</c:f>
              <c:strCache>
                <c:ptCount val="10"/>
                <c:pt idx="0">
                  <c:v>Back, buttock or hip pain</c:v>
                </c:pt>
                <c:pt idx="1">
                  <c:v>Back stiffness upon waking</c:v>
                </c:pt>
                <c:pt idx="2">
                  <c:v>Severe unexplained fatigue</c:v>
                </c:pt>
                <c:pt idx="3">
                  <c:v>Joint pain and swelling</c:v>
                </c:pt>
                <c:pt idx="4">
                  <c:v>Heel pain </c:v>
                </c:pt>
                <c:pt idx="5">
                  <c:v>Toe or finger swelling</c:v>
                </c:pt>
                <c:pt idx="6">
                  <c:v>Chest wall pain, tenderness</c:v>
                </c:pt>
                <c:pt idx="7">
                  <c:v>Inflammatory bowel disease</c:v>
                </c:pt>
                <c:pt idx="8">
                  <c:v>Uveitis or iritis</c:v>
                </c:pt>
                <c:pt idx="9">
                  <c:v>Psoriasis</c:v>
                </c:pt>
              </c:strCache>
            </c:strRef>
          </c:cat>
          <c:val>
            <c:numRef>
              <c:f>Figures1!$F$72:$F$81</c:f>
              <c:numCache>
                <c:formatCode>0%</c:formatCode>
                <c:ptCount val="10"/>
                <c:pt idx="0">
                  <c:v>0.16666666666666669</c:v>
                </c:pt>
                <c:pt idx="1">
                  <c:v>0.16129032258064516</c:v>
                </c:pt>
                <c:pt idx="2">
                  <c:v>0.19354838709677419</c:v>
                </c:pt>
                <c:pt idx="3">
                  <c:v>8.0645161290322578E-2</c:v>
                </c:pt>
                <c:pt idx="4">
                  <c:v>5.3763440860215048E-2</c:v>
                </c:pt>
                <c:pt idx="5">
                  <c:v>9.1397849462365593E-2</c:v>
                </c:pt>
                <c:pt idx="6">
                  <c:v>8.0645161290322578E-2</c:v>
                </c:pt>
                <c:pt idx="7">
                  <c:v>4.301075268817204E-2</c:v>
                </c:pt>
                <c:pt idx="8">
                  <c:v>2.688172043010752E-2</c:v>
                </c:pt>
                <c:pt idx="9">
                  <c:v>3.7634408602150539E-2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3D-48E0-9721-AB90A6FA7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07473712"/>
        <c:axId val="660036320"/>
      </c:barChart>
      <c:catAx>
        <c:axId val="607473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0036320"/>
        <c:crosses val="autoZero"/>
        <c:auto val="1"/>
        <c:lblAlgn val="ctr"/>
        <c:lblOffset val="100"/>
        <c:noMultiLvlLbl val="0"/>
      </c:catAx>
      <c:valAx>
        <c:axId val="6600363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0747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47418907718327535"/>
          <c:y val="0.26627213765702651"/>
          <c:w val="0.44754399032268904"/>
          <c:h val="0.22750465384136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7BF9381-84B8-4A9F-8596-E76960CCA118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E2D0C27-2A0F-4267-8F2C-4DAC79CB1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5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DE0E-3B30-4EA7-8657-DBC796EC4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4C62F-9D8D-490F-AF69-F1EAA7499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92DC6-273C-4C8B-A665-371663CA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2496E-3252-46AE-997C-ECDC4772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C3F9C-D72C-468C-8852-01BEF918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8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EC013-AA81-4039-A079-14B93FAC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7365C-D772-4675-82EF-DCBA49415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23D56-1434-4859-BD11-D3932D6A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82E31-B3B5-4549-BF60-4133A982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072E6-B560-43AD-9E76-AD2A6452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5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A792-AE2D-4BE6-9B3D-639F4BB0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FDF0B-53B7-486E-9C7A-77BD5814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2C2A8-BF33-49EB-AF41-7652A8C8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61167-987D-4416-AFBE-57CA17C2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42C4A-AC6A-4750-8FB7-B53AD380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6D00-EF7A-4C9B-998A-2AF86439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F66E0-82C7-4E3D-B3CC-F30C26E82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EED37-F1D5-4A57-893D-5BF39AB76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2D6C9-2FBA-4CB0-9F56-780DBB79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A6449-CCA2-46A9-984E-01B93518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BF167-3255-45DF-B469-45AB6786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3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FCBC-2A17-44E5-B10B-B4BDFDEB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25348-FB5F-42A0-9626-D57116AEF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226F5-1E2E-4359-AA07-A61550278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D787E-A6E2-42DF-9415-56F15FC6A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95664-517F-45A0-93D9-D7FB9C6B3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3599D-C2B1-4A91-A00E-6A8B22C37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9896AE-FCBD-4287-9402-8C326D4D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CBA17-1BCA-4273-A7F7-B8D5EF2C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65A7-7170-4440-8E16-D85BF514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00063-CF66-464F-91FB-D0EB56535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F41F4-152D-4629-B20C-D0884D64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6BB7BB-39AC-4708-B7E3-85A1B7B8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7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7F7C6-A3BC-49CA-B2CF-B298F024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84571-8F4B-43DA-B3A8-E3CFCA6D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75AA5-0B7B-4ED1-AF48-337887E4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62C1-C75C-4BFE-9851-2BB58F4E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1C2AC-0ED1-45AD-9525-65CED2C7D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5A3AD-4AD1-4C0B-9412-F8D5EEB95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84BD5-17F5-44A9-8176-B3024275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A964E-AFA5-47CF-9658-19E7B138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22C17-1D81-43B1-9682-D0FD2BA8C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8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B114-1A05-4D2C-88BC-8FBED18B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A4217B-32A6-4558-AAFF-B26EFB2DA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38CE8-4988-4944-8233-4FAF85F0E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F0911-A2D5-4505-BF50-51E9A8E1B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74687-8D1E-4414-B53E-0DFB7005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ED90-3DFE-45CA-B0D4-689E79290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0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568D-79EA-43A8-BDC7-5782B05F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A2FBF-BA27-4E9A-9619-E1B0345C8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D2F96-E203-46CA-B0ED-5DAF7976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B75DD-4586-41B2-A130-3C8D27A8D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5C4DD-716E-4757-967F-72C131BB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3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C78883-CDE3-4953-AA84-87D9106C6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B36FF-7C9B-4D35-BF0B-4D2B5E7BA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467FF-04B4-4474-9B42-E82A9A23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FA8A3-5FD6-46CF-9087-5FB3AB8C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BF1BF-9ED2-4F7E-A787-9AAB4CBF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1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68EB5C-019E-4593-9185-D92EFBD1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130A9-D0C4-4E4C-B1AB-E9C8C6FDE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9244B-EFE1-49A4-A335-1DAB0E44A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136CE-AD35-4801-BFC8-1BDDD6C74106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BD641-5EB3-4981-AFBA-CB8D3E285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9EE53-A022-4E61-BE45-02592D51C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3E11-F3F0-4AE0-86F7-D9598DC66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E59FB96-1AE2-4F82-B8C2-586C31BF79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026644"/>
              </p:ext>
            </p:extLst>
          </p:nvPr>
        </p:nvGraphicFramePr>
        <p:xfrm>
          <a:off x="838200" y="1097280"/>
          <a:ext cx="10713720" cy="5151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43CDB30-5E30-49C0-90C5-F11386F0BD9D}"/>
              </a:ext>
            </a:extLst>
          </p:cNvPr>
          <p:cNvSpPr txBox="1"/>
          <p:nvPr/>
        </p:nvSpPr>
        <p:spPr>
          <a:xfrm rot="16200000">
            <a:off x="-1031872" y="3816889"/>
            <a:ext cx="302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Surveyed patients, 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030F46-011A-485F-BD50-C2983FFD1EB2}"/>
              </a:ext>
            </a:extLst>
          </p:cNvPr>
          <p:cNvSpPr txBox="1"/>
          <p:nvPr/>
        </p:nvSpPr>
        <p:spPr>
          <a:xfrm>
            <a:off x="574406" y="1375067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2A1A2-A446-4D34-86F0-20D9A1D61D48}"/>
              </a:ext>
            </a:extLst>
          </p:cNvPr>
          <p:cNvSpPr txBox="1"/>
          <p:nvPr/>
        </p:nvSpPr>
        <p:spPr>
          <a:xfrm>
            <a:off x="574406" y="2028318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9B4874-1FBC-4B4F-ACC5-93AC0513BACC}"/>
              </a:ext>
            </a:extLst>
          </p:cNvPr>
          <p:cNvSpPr txBox="1"/>
          <p:nvPr/>
        </p:nvSpPr>
        <p:spPr>
          <a:xfrm>
            <a:off x="574406" y="2681569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FF896B-6C5A-4E12-ABA9-1B085DC008C1}"/>
              </a:ext>
            </a:extLst>
          </p:cNvPr>
          <p:cNvSpPr txBox="1"/>
          <p:nvPr/>
        </p:nvSpPr>
        <p:spPr>
          <a:xfrm>
            <a:off x="574406" y="3334820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14036-2181-42EA-AA71-77F1324FE516}"/>
              </a:ext>
            </a:extLst>
          </p:cNvPr>
          <p:cNvSpPr txBox="1"/>
          <p:nvPr/>
        </p:nvSpPr>
        <p:spPr>
          <a:xfrm>
            <a:off x="574406" y="3988071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9D41C-22CA-4009-B84E-9AE397BF07FB}"/>
              </a:ext>
            </a:extLst>
          </p:cNvPr>
          <p:cNvSpPr txBox="1"/>
          <p:nvPr/>
        </p:nvSpPr>
        <p:spPr>
          <a:xfrm>
            <a:off x="574406" y="4641322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388162-8267-46F4-B2CE-9A9A5A6D3DCE}"/>
              </a:ext>
            </a:extLst>
          </p:cNvPr>
          <p:cNvSpPr txBox="1"/>
          <p:nvPr/>
        </p:nvSpPr>
        <p:spPr>
          <a:xfrm>
            <a:off x="574406" y="5294573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EFBB60-B980-4748-810C-7B629ABC7805}"/>
              </a:ext>
            </a:extLst>
          </p:cNvPr>
          <p:cNvSpPr txBox="1"/>
          <p:nvPr/>
        </p:nvSpPr>
        <p:spPr>
          <a:xfrm>
            <a:off x="574406" y="5947823"/>
            <a:ext cx="542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AC0976-AF71-45E8-8131-99CB46C045E6}"/>
              </a:ext>
            </a:extLst>
          </p:cNvPr>
          <p:cNvSpPr txBox="1"/>
          <p:nvPr/>
        </p:nvSpPr>
        <p:spPr>
          <a:xfrm>
            <a:off x="480256" y="6108911"/>
            <a:ext cx="202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Back, buttock,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 hip pain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74F440-3DFC-416D-9CE9-13F62B30BA86}"/>
              </a:ext>
            </a:extLst>
          </p:cNvPr>
          <p:cNvSpPr txBox="1"/>
          <p:nvPr/>
        </p:nvSpPr>
        <p:spPr>
          <a:xfrm>
            <a:off x="1521630" y="6108911"/>
            <a:ext cx="202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Back stiffness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upon waking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6B304A-6719-45CD-9B3B-3846AC1F15EC}"/>
              </a:ext>
            </a:extLst>
          </p:cNvPr>
          <p:cNvSpPr txBox="1"/>
          <p:nvPr/>
        </p:nvSpPr>
        <p:spPr>
          <a:xfrm>
            <a:off x="2563004" y="6108911"/>
            <a:ext cx="2028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Severe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unexplained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fatigue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3EC630-DA9B-40EE-BDC2-9F0E231118C1}"/>
              </a:ext>
            </a:extLst>
          </p:cNvPr>
          <p:cNvSpPr txBox="1"/>
          <p:nvPr/>
        </p:nvSpPr>
        <p:spPr>
          <a:xfrm>
            <a:off x="3604378" y="6108911"/>
            <a:ext cx="202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Joint pain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swelling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D7939A-9A95-4216-87E5-A131E062B813}"/>
              </a:ext>
            </a:extLst>
          </p:cNvPr>
          <p:cNvSpPr txBox="1"/>
          <p:nvPr/>
        </p:nvSpPr>
        <p:spPr>
          <a:xfrm>
            <a:off x="4645752" y="6108911"/>
            <a:ext cx="2028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Heel pain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7BE4CE-4247-4298-AADB-DA0083EEB394}"/>
              </a:ext>
            </a:extLst>
          </p:cNvPr>
          <p:cNvSpPr txBox="1"/>
          <p:nvPr/>
        </p:nvSpPr>
        <p:spPr>
          <a:xfrm>
            <a:off x="5687126" y="6108911"/>
            <a:ext cx="202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Toe or finger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swelling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DDB114-AD86-4369-BB83-DEC51CEAE9EE}"/>
              </a:ext>
            </a:extLst>
          </p:cNvPr>
          <p:cNvSpPr txBox="1"/>
          <p:nvPr/>
        </p:nvSpPr>
        <p:spPr>
          <a:xfrm>
            <a:off x="6728500" y="6108911"/>
            <a:ext cx="202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Chest wall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pain, tenderness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019C01-9359-496D-8287-74951C480E48}"/>
              </a:ext>
            </a:extLst>
          </p:cNvPr>
          <p:cNvSpPr txBox="1"/>
          <p:nvPr/>
        </p:nvSpPr>
        <p:spPr>
          <a:xfrm>
            <a:off x="7769874" y="6108911"/>
            <a:ext cx="2028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Inflammatory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bowel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2471F0-43AE-4880-A052-603630726103}"/>
              </a:ext>
            </a:extLst>
          </p:cNvPr>
          <p:cNvSpPr txBox="1"/>
          <p:nvPr/>
        </p:nvSpPr>
        <p:spPr>
          <a:xfrm>
            <a:off x="8811248" y="6108911"/>
            <a:ext cx="202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Uveitis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 iritis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1BEE3E-C168-46EC-A435-107043EC3615}"/>
              </a:ext>
            </a:extLst>
          </p:cNvPr>
          <p:cNvSpPr txBox="1"/>
          <p:nvPr/>
        </p:nvSpPr>
        <p:spPr>
          <a:xfrm>
            <a:off x="9852622" y="6108911"/>
            <a:ext cx="2028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Psoriasis</a:t>
            </a:r>
          </a:p>
        </p:txBody>
      </p:sp>
    </p:spTree>
    <p:extLst>
      <p:ext uri="{BB962C8B-B14F-4D97-AF65-F5344CB8AC3E}">
        <p14:creationId xmlns:p14="http://schemas.microsoft.com/office/powerpoint/2010/main" val="4213239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29418</TotalTime>
  <Words>88</Words>
  <Application>Microsoft Office PowerPoint</Application>
  <PresentationFormat>Widescreen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for Rheum to Diagnosis  Manuscript Draft</dc:title>
  <dc:creator>Jill Foster</dc:creator>
  <cp:lastModifiedBy>Amy Groves (IMNE)</cp:lastModifiedBy>
  <cp:revision>166</cp:revision>
  <cp:lastPrinted>2021-03-26T22:38:07Z</cp:lastPrinted>
  <dcterms:created xsi:type="dcterms:W3CDTF">2020-12-14T21:05:39Z</dcterms:created>
  <dcterms:modified xsi:type="dcterms:W3CDTF">2021-08-04T16:21:02Z</dcterms:modified>
</cp:coreProperties>
</file>