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311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ll Foster, MD (IMNE)" initials="JFM(" lastIdx="16" clrIdx="0">
    <p:extLst>
      <p:ext uri="{19B8F6BF-5375-455C-9EA6-DF929625EA0E}">
        <p15:presenceInfo xmlns:p15="http://schemas.microsoft.com/office/powerpoint/2012/main" userId="S::Jill.Foster@imne.com::0b1f2f81-c81b-481d-a8b0-0bb8a6bb9597" providerId="AD"/>
      </p:ext>
    </p:extLst>
  </p:cmAuthor>
  <p:cmAuthor id="2" name="Jill Foster" initials="JF" lastIdx="1" clrIdx="1">
    <p:extLst>
      <p:ext uri="{19B8F6BF-5375-455C-9EA6-DF929625EA0E}">
        <p15:presenceInfo xmlns:p15="http://schemas.microsoft.com/office/powerpoint/2012/main" userId="f1df99482efebe49" providerId="Windows Live"/>
      </p:ext>
    </p:extLst>
  </p:cmAuthor>
  <p:cmAuthor id="3" name="Amy Groves (IMNE)" initials="AG(" lastIdx="2" clrIdx="2">
    <p:extLst>
      <p:ext uri="{19B8F6BF-5375-455C-9EA6-DF929625EA0E}">
        <p15:presenceInfo xmlns:p15="http://schemas.microsoft.com/office/powerpoint/2012/main" userId="S::amy.groves@imne.com::2609cc3e-8ebb-43f1-ac55-dfac14eaa2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B87"/>
    <a:srgbClr val="BE1C1C"/>
    <a:srgbClr val="8CD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5770" autoAdjust="0"/>
  </p:normalViewPr>
  <p:slideViewPr>
    <p:cSldViewPr snapToGrid="0">
      <p:cViewPr varScale="1">
        <p:scale>
          <a:sx n="69" d="100"/>
          <a:sy n="69" d="100"/>
        </p:scale>
        <p:origin x="200" y="56"/>
      </p:cViewPr>
      <p:guideLst>
        <p:guide orient="horz" pos="2184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glocal.com\IMNE\ATL\Projects\Clients\Spondylitis%20Association%20of%20America\Live_Projects\35020228%20-%202020_SPARTAN_ACR_Manuscript\Editorial\ACR\Data%20Map%20Aug%2030%20with%2024%20removed%20GRAPH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33-4BD6-9D2A-960A0D0E3FD3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D33-4BD6-9D2A-960A0D0E3FD3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33-4BD6-9D2A-960A0D0E3FD3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D33-4BD6-9D2A-960A0D0E3FD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33-4BD6-9D2A-960A0D0E3FD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D33-4BD6-9D2A-960A0D0E3FD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D33-4BD6-9D2A-960A0D0E3FD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D33-4BD6-9D2A-960A0D0E3FD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D33-4BD6-9D2A-960A0D0E3FD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D33-4BD6-9D2A-960A0D0E3FD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D33-4BD6-9D2A-960A0D0E3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Figures1!$E$29:$E$34</c:f>
              <c:strCache>
                <c:ptCount val="6"/>
                <c:pt idx="0">
                  <c:v>None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≥5</c:v>
                </c:pt>
              </c:strCache>
            </c:strRef>
          </c:cat>
          <c:val>
            <c:numRef>
              <c:f>Figures1!$F$29:$F$34</c:f>
              <c:numCache>
                <c:formatCode>0%</c:formatCode>
                <c:ptCount val="6"/>
                <c:pt idx="0">
                  <c:v>6.9892473118279563E-2</c:v>
                </c:pt>
                <c:pt idx="1">
                  <c:v>0.45161290322580649</c:v>
                </c:pt>
                <c:pt idx="2">
                  <c:v>0.29032258064516125</c:v>
                </c:pt>
                <c:pt idx="3">
                  <c:v>0.12365591397849462</c:v>
                </c:pt>
                <c:pt idx="4">
                  <c:v>1.075268817204301E-2</c:v>
                </c:pt>
                <c:pt idx="5">
                  <c:v>5.3763440860215048E-2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80-42E9-9A44-B71E74DF4C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7"/>
        <c:axId val="1550497504"/>
        <c:axId val="1185708784"/>
      </c:barChart>
      <c:catAx>
        <c:axId val="155049750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185708784"/>
        <c:crosses val="autoZero"/>
        <c:auto val="1"/>
        <c:lblAlgn val="ctr"/>
        <c:lblOffset val="100"/>
        <c:tickLblSkip val="1"/>
        <c:noMultiLvlLbl val="0"/>
      </c:catAx>
      <c:valAx>
        <c:axId val="1185708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55049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50800"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0C7-4014-AB8A-705B0431B6F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0C7-4014-AB8A-705B0431B6F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0C7-4014-AB8A-705B0431B6F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0C7-4014-AB8A-705B0431B6F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0C7-4014-AB8A-705B0431B6F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0C7-4014-AB8A-705B0431B6F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0C7-4014-AB8A-705B0431B6F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19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0C7-4014-AB8A-705B0431B6F5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80C7-4014-AB8A-705B0431B6F5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0C7-4014-AB8A-705B0431B6F5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15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80C7-4014-AB8A-705B0431B6F5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14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0C7-4014-AB8A-705B0431B6F5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80C7-4014-AB8A-705B0431B6F5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80C7-4014-AB8A-705B0431B6F5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80C7-4014-AB8A-705B0431B6F5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80C7-4014-AB8A-705B0431B6F5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80C7-4014-AB8A-705B0431B6F5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80C7-4014-AB8A-705B0431B6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Figures1!$H$6:$H$23</c:f>
              <c:strCache>
                <c:ptCount val="18"/>
                <c:pt idx="0">
                  <c:v>PCP</c:v>
                </c:pt>
                <c:pt idx="1">
                  <c:v>Chiropractor</c:v>
                </c:pt>
                <c:pt idx="2">
                  <c:v>PT</c:v>
                </c:pt>
                <c:pt idx="3">
                  <c:v>Orthopedist</c:v>
                </c:pt>
                <c:pt idx="4">
                  <c:v>Pain</c:v>
                </c:pt>
                <c:pt idx="5">
                  <c:v>Spine</c:v>
                </c:pt>
                <c:pt idx="6">
                  <c:v>Neurologist</c:v>
                </c:pt>
                <c:pt idx="7">
                  <c:v>PM&amp;R</c:v>
                </c:pt>
                <c:pt idx="8">
                  <c:v>GI</c:v>
                </c:pt>
                <c:pt idx="9">
                  <c:v>Podiatrist</c:v>
                </c:pt>
                <c:pt idx="10">
                  <c:v>Sports</c:v>
                </c:pt>
                <c:pt idx="11">
                  <c:v>NP</c:v>
                </c:pt>
                <c:pt idx="12">
                  <c:v>Ophth</c:v>
                </c:pt>
                <c:pt idx="13">
                  <c:v>Naturopath</c:v>
                </c:pt>
                <c:pt idx="14">
                  <c:v>Osteopath</c:v>
                </c:pt>
                <c:pt idx="15">
                  <c:v>Endo</c:v>
                </c:pt>
                <c:pt idx="16">
                  <c:v>Other</c:v>
                </c:pt>
                <c:pt idx="17">
                  <c:v>None</c:v>
                </c:pt>
              </c:strCache>
            </c:strRef>
          </c:cat>
          <c:val>
            <c:numRef>
              <c:f>Figures1!$I$6:$I$23</c:f>
              <c:numCache>
                <c:formatCode>0%</c:formatCode>
                <c:ptCount val="18"/>
                <c:pt idx="0">
                  <c:v>0.69892473118279563</c:v>
                </c:pt>
                <c:pt idx="1">
                  <c:v>0.43010752688172038</c:v>
                </c:pt>
                <c:pt idx="2">
                  <c:v>0.40322580645161288</c:v>
                </c:pt>
                <c:pt idx="3">
                  <c:v>0.36559139784946237</c:v>
                </c:pt>
                <c:pt idx="4">
                  <c:v>0.29032258064516125</c:v>
                </c:pt>
                <c:pt idx="5">
                  <c:v>0.28494623655913981</c:v>
                </c:pt>
                <c:pt idx="6">
                  <c:v>0.22043010752688172</c:v>
                </c:pt>
                <c:pt idx="7">
                  <c:v>0.18817204301075269</c:v>
                </c:pt>
                <c:pt idx="8">
                  <c:v>0.17204301075268816</c:v>
                </c:pt>
                <c:pt idx="9">
                  <c:v>0.16666666666666669</c:v>
                </c:pt>
                <c:pt idx="10">
                  <c:v>0.14516129032258063</c:v>
                </c:pt>
                <c:pt idx="11">
                  <c:v>0.13978494623655913</c:v>
                </c:pt>
                <c:pt idx="12">
                  <c:v>0.12903225806451613</c:v>
                </c:pt>
                <c:pt idx="13">
                  <c:v>0.12903225806451613</c:v>
                </c:pt>
                <c:pt idx="14">
                  <c:v>9.6774193548387094E-2</c:v>
                </c:pt>
                <c:pt idx="15">
                  <c:v>9.1397849462365593E-2</c:v>
                </c:pt>
                <c:pt idx="16">
                  <c:v>8.0645161290322578E-2</c:v>
                </c:pt>
                <c:pt idx="17">
                  <c:v>5.3763440860214997E-3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A9-4929-BA94-0DF5FF746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-27"/>
        <c:axId val="1711552704"/>
        <c:axId val="910179024"/>
      </c:barChart>
      <c:catAx>
        <c:axId val="1711552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10179024"/>
        <c:crosses val="autoZero"/>
        <c:auto val="1"/>
        <c:lblAlgn val="ctr"/>
        <c:lblOffset val="100"/>
        <c:noMultiLvlLbl val="0"/>
      </c:catAx>
      <c:valAx>
        <c:axId val="9101790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711552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40382224431777E-2"/>
          <c:y val="4.9978177030788273E-2"/>
          <c:w val="0.94119235551136449"/>
          <c:h val="0.809174233155172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C58-4B20-B209-06C10FD3853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58-4B20-B209-06C10FD3853A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C58-4B20-B209-06C10FD3853A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C58-4B20-B209-06C10FD3853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0.5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C58-4B20-B209-06C10FD3853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C58-4B20-B209-06C10FD3853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C58-4B20-B209-06C10FD3853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C58-4B20-B209-06C10FD3853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C58-4B20-B209-06C10FD3853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C58-4B20-B209-06C10FD385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Graphs!$D$4:$D$9</c:f>
              <c:strCach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≥5</c:v>
                </c:pt>
              </c:strCache>
            </c:strRef>
          </c:cat>
          <c:val>
            <c:numRef>
              <c:f>Graphs!$G$4:$G$9</c:f>
              <c:numCache>
                <c:formatCode>0%</c:formatCode>
                <c:ptCount val="6"/>
                <c:pt idx="0" formatCode="0.0%">
                  <c:v>5.0000000000000001E-3</c:v>
                </c:pt>
                <c:pt idx="1">
                  <c:v>0.16666666666666666</c:v>
                </c:pt>
                <c:pt idx="2">
                  <c:v>0.16666666666666666</c:v>
                </c:pt>
                <c:pt idx="3">
                  <c:v>0.15053763440860216</c:v>
                </c:pt>
                <c:pt idx="4">
                  <c:v>0.12903225806451613</c:v>
                </c:pt>
                <c:pt idx="5">
                  <c:v>0.38172043010752688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6-45EC-8DDB-49A9E77B7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-27"/>
        <c:axId val="878753408"/>
        <c:axId val="949012944"/>
      </c:barChart>
      <c:catAx>
        <c:axId val="878753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49012944"/>
        <c:crosses val="autoZero"/>
        <c:auto val="1"/>
        <c:lblAlgn val="ctr"/>
        <c:lblOffset val="100"/>
        <c:noMultiLvlLbl val="0"/>
      </c:catAx>
      <c:valAx>
        <c:axId val="949012944"/>
        <c:scaling>
          <c:orientation val="minMax"/>
          <c:max val="0.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87875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0.02451</cdr:x>
      <cdr:y>0.86069</cdr:y>
    </cdr:from>
    <cdr:to>
      <cdr:x>0.96929</cdr:x>
      <cdr:y>0.86069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5C83D36-E510-4356-B535-17CA69257440}"/>
            </a:ext>
          </a:extLst>
        </cdr:cNvPr>
        <cdr:cNvCxnSpPr/>
      </cdr:nvCxnSpPr>
      <cdr:spPr>
        <a:xfrm xmlns:a="http://schemas.openxmlformats.org/drawingml/2006/main">
          <a:off x="116449" y="2405808"/>
          <a:ext cx="4488728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7BF9381-84B8-4A9F-8596-E76960CCA118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2D0C27-2A0F-4267-8F2C-4DAC79CB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5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DE0E-3B30-4EA7-8657-DBC796EC4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4C62F-9D8D-490F-AF69-F1EAA7499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92DC6-273C-4C8B-A665-371663CA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2496E-3252-46AE-997C-ECDC4772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C3F9C-D72C-468C-8852-01BEF918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8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EC013-AA81-4039-A079-14B93FAC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7365C-D772-4675-82EF-DCBA49415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23D56-1434-4859-BD11-D3932D6A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82E31-B3B5-4549-BF60-4133A982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072E6-B560-43AD-9E76-AD2A6452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A792-AE2D-4BE6-9B3D-639F4BB0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FDF0B-53B7-486E-9C7A-77BD5814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2C2A8-BF33-49EB-AF41-7652A8C8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61167-987D-4416-AFBE-57CA17C2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42C4A-AC6A-4750-8FB7-B53AD380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6D00-EF7A-4C9B-998A-2AF86439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F66E0-82C7-4E3D-B3CC-F30C26E82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EED37-F1D5-4A57-893D-5BF39AB76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2D6C9-2FBA-4CB0-9F56-780DBB79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A6449-CCA2-46A9-984E-01B93518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BF167-3255-45DF-B469-45AB6786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3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FCBC-2A17-44E5-B10B-B4BDFDEB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25348-FB5F-42A0-9626-D57116AEF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226F5-1E2E-4359-AA07-A61550278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D787E-A6E2-42DF-9415-56F15FC6A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95664-517F-45A0-93D9-D7FB9C6B3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3599D-C2B1-4A91-A00E-6A8B22C3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9896AE-FCBD-4287-9402-8C326D4D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CBA17-1BCA-4273-A7F7-B8D5EF2C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65A7-7170-4440-8E16-D85BF514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00063-CF66-464F-91FB-D0EB5653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F41F4-152D-4629-B20C-D0884D64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6BB7BB-39AC-4708-B7E3-85A1B7B8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7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7F7C6-A3BC-49CA-B2CF-B298F024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84571-8F4B-43DA-B3A8-E3CFCA6D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75AA5-0B7B-4ED1-AF48-337887E4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62C1-C75C-4BFE-9851-2BB58F4E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1C2AC-0ED1-45AD-9525-65CED2C7D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5A3AD-4AD1-4C0B-9412-F8D5EEB95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84BD5-17F5-44A9-8176-B3024275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A964E-AFA5-47CF-9658-19E7B138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22C17-1D81-43B1-9682-D0FD2BA8C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8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B114-1A05-4D2C-88BC-8FBED18B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A4217B-32A6-4558-AAFF-B26EFB2DA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38CE8-4988-4944-8233-4FAF85F0E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F0911-A2D5-4505-BF50-51E9A8E1B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74687-8D1E-4414-B53E-0DFB7005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ED90-3DFE-45CA-B0D4-689E79290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568D-79EA-43A8-BDC7-5782B05F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A2FBF-BA27-4E9A-9619-E1B0345C8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D2F96-E203-46CA-B0ED-5DAF7976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B75DD-4586-41B2-A130-3C8D27A8D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5C4DD-716E-4757-967F-72C131BB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C78883-CDE3-4953-AA84-87D9106C6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B36FF-7C9B-4D35-BF0B-4D2B5E7BA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467FF-04B4-4474-9B42-E82A9A23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FA8A3-5FD6-46CF-9087-5FB3AB8C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BF1BF-9ED2-4F7E-A787-9AAB4CBF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1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68EB5C-019E-4593-9185-D92EFBD1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130A9-D0C4-4E4C-B1AB-E9C8C6FDE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9244B-EFE1-49A4-A335-1DAB0E44A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BD641-5EB3-4981-AFBA-CB8D3E285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9EE53-A022-4E61-BE45-02592D51C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4AC023F-3FF6-4502-BAD9-5EE01444D619}"/>
              </a:ext>
            </a:extLst>
          </p:cNvPr>
          <p:cNvSpPr txBox="1"/>
          <p:nvPr/>
        </p:nvSpPr>
        <p:spPr>
          <a:xfrm>
            <a:off x="710839" y="396966"/>
            <a:ext cx="22968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CB3D5F-F7F1-4108-9670-6F7ABB213E3D}"/>
              </a:ext>
            </a:extLst>
          </p:cNvPr>
          <p:cNvSpPr txBox="1"/>
          <p:nvPr/>
        </p:nvSpPr>
        <p:spPr>
          <a:xfrm>
            <a:off x="6458206" y="413544"/>
            <a:ext cx="31706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75CB01-EE23-459B-8297-B48C4ADF4E0D}"/>
              </a:ext>
            </a:extLst>
          </p:cNvPr>
          <p:cNvSpPr txBox="1"/>
          <p:nvPr/>
        </p:nvSpPr>
        <p:spPr>
          <a:xfrm>
            <a:off x="659478" y="3594595"/>
            <a:ext cx="39514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F0A1E58-2663-42F3-B93D-8E18641EE4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770629"/>
              </p:ext>
            </p:extLst>
          </p:nvPr>
        </p:nvGraphicFramePr>
        <p:xfrm>
          <a:off x="824053" y="4086788"/>
          <a:ext cx="4751083" cy="2150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71EA17F-B36C-4798-AFB1-0408F89AF2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54343"/>
              </p:ext>
            </p:extLst>
          </p:nvPr>
        </p:nvGraphicFramePr>
        <p:xfrm>
          <a:off x="6458205" y="1099674"/>
          <a:ext cx="5409119" cy="289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4FEA6AB-CE53-C444-BD72-7C617FA24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280273"/>
              </p:ext>
            </p:extLst>
          </p:nvPr>
        </p:nvGraphicFramePr>
        <p:xfrm>
          <a:off x="824053" y="858629"/>
          <a:ext cx="4751083" cy="2795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605E661-3451-45AD-9527-E2DDB59C79B0}"/>
              </a:ext>
            </a:extLst>
          </p:cNvPr>
          <p:cNvSpPr txBox="1"/>
          <p:nvPr/>
        </p:nvSpPr>
        <p:spPr>
          <a:xfrm>
            <a:off x="679062" y="846709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179ECD-0DF2-460C-AB32-FB101918FEF2}"/>
              </a:ext>
            </a:extLst>
          </p:cNvPr>
          <p:cNvSpPr txBox="1"/>
          <p:nvPr/>
        </p:nvSpPr>
        <p:spPr>
          <a:xfrm>
            <a:off x="679062" y="1227799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83C991-E1BE-468B-BFF1-36BF44258586}"/>
              </a:ext>
            </a:extLst>
          </p:cNvPr>
          <p:cNvSpPr txBox="1"/>
          <p:nvPr/>
        </p:nvSpPr>
        <p:spPr>
          <a:xfrm>
            <a:off x="679062" y="1608889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49C213-D00B-4603-9707-3EE3BA965C27}"/>
              </a:ext>
            </a:extLst>
          </p:cNvPr>
          <p:cNvSpPr txBox="1"/>
          <p:nvPr/>
        </p:nvSpPr>
        <p:spPr>
          <a:xfrm>
            <a:off x="679062" y="1989979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F2949B-15E5-4A53-81B8-3575EC6286DA}"/>
              </a:ext>
            </a:extLst>
          </p:cNvPr>
          <p:cNvSpPr txBox="1"/>
          <p:nvPr/>
        </p:nvSpPr>
        <p:spPr>
          <a:xfrm>
            <a:off x="679062" y="2371069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7EB62C-BF1B-49F0-AB30-86600201ABD9}"/>
              </a:ext>
            </a:extLst>
          </p:cNvPr>
          <p:cNvSpPr txBox="1"/>
          <p:nvPr/>
        </p:nvSpPr>
        <p:spPr>
          <a:xfrm>
            <a:off x="774041" y="2752158"/>
            <a:ext cx="26388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404DD9-7475-4B87-996C-5C217E58A304}"/>
              </a:ext>
            </a:extLst>
          </p:cNvPr>
          <p:cNvSpPr txBox="1"/>
          <p:nvPr/>
        </p:nvSpPr>
        <p:spPr>
          <a:xfrm rot="16200000">
            <a:off x="-298134" y="1813719"/>
            <a:ext cx="17819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Patients, 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9340FB-F466-43DD-8FBB-F12AC707C199}"/>
              </a:ext>
            </a:extLst>
          </p:cNvPr>
          <p:cNvSpPr txBox="1"/>
          <p:nvPr/>
        </p:nvSpPr>
        <p:spPr>
          <a:xfrm rot="16200000">
            <a:off x="5343143" y="2427985"/>
            <a:ext cx="17819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Patients, 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A40040-AD91-47D5-85DA-62C3B50A437C}"/>
              </a:ext>
            </a:extLst>
          </p:cNvPr>
          <p:cNvSpPr txBox="1"/>
          <p:nvPr/>
        </p:nvSpPr>
        <p:spPr>
          <a:xfrm>
            <a:off x="6396023" y="3687085"/>
            <a:ext cx="26388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AAFB99-7E36-4B71-A518-93286107BC6F}"/>
              </a:ext>
            </a:extLst>
          </p:cNvPr>
          <p:cNvSpPr txBox="1"/>
          <p:nvPr/>
        </p:nvSpPr>
        <p:spPr>
          <a:xfrm>
            <a:off x="6301044" y="336159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C8949F-22D5-4FCA-B1D1-23EBEED78DB2}"/>
              </a:ext>
            </a:extLst>
          </p:cNvPr>
          <p:cNvSpPr txBox="1"/>
          <p:nvPr/>
        </p:nvSpPr>
        <p:spPr>
          <a:xfrm>
            <a:off x="6301044" y="303610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85BBFD-31D3-4CB7-9576-755EA92E72C3}"/>
              </a:ext>
            </a:extLst>
          </p:cNvPr>
          <p:cNvSpPr txBox="1"/>
          <p:nvPr/>
        </p:nvSpPr>
        <p:spPr>
          <a:xfrm>
            <a:off x="6301044" y="271061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0CD1AF-ADD7-4709-A4BF-4387F47AD96B}"/>
              </a:ext>
            </a:extLst>
          </p:cNvPr>
          <p:cNvSpPr txBox="1"/>
          <p:nvPr/>
        </p:nvSpPr>
        <p:spPr>
          <a:xfrm>
            <a:off x="6301044" y="238512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225E60-9A48-492D-9E54-4CC88CA48C1F}"/>
              </a:ext>
            </a:extLst>
          </p:cNvPr>
          <p:cNvSpPr txBox="1"/>
          <p:nvPr/>
        </p:nvSpPr>
        <p:spPr>
          <a:xfrm>
            <a:off x="6301044" y="205963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8A4CA6-F8E5-4E8B-9169-EF419BDDCADE}"/>
              </a:ext>
            </a:extLst>
          </p:cNvPr>
          <p:cNvSpPr txBox="1"/>
          <p:nvPr/>
        </p:nvSpPr>
        <p:spPr>
          <a:xfrm>
            <a:off x="6301044" y="173414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5F3989F-B7B6-42C5-9339-DB8C77EEEC6F}"/>
              </a:ext>
            </a:extLst>
          </p:cNvPr>
          <p:cNvSpPr txBox="1"/>
          <p:nvPr/>
        </p:nvSpPr>
        <p:spPr>
          <a:xfrm>
            <a:off x="6301044" y="140865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708F43-868C-475F-85CF-C3D8ABDA51C6}"/>
              </a:ext>
            </a:extLst>
          </p:cNvPr>
          <p:cNvSpPr txBox="1"/>
          <p:nvPr/>
        </p:nvSpPr>
        <p:spPr>
          <a:xfrm>
            <a:off x="6301044" y="108316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85BBB9-349D-4523-9A54-512C23AD117E}"/>
              </a:ext>
            </a:extLst>
          </p:cNvPr>
          <p:cNvSpPr txBox="1"/>
          <p:nvPr/>
        </p:nvSpPr>
        <p:spPr>
          <a:xfrm rot="18879484">
            <a:off x="6348130" y="3975897"/>
            <a:ext cx="59007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0F1D0D-2387-4BDD-BB81-139788FAF45B}"/>
              </a:ext>
            </a:extLst>
          </p:cNvPr>
          <p:cNvSpPr txBox="1"/>
          <p:nvPr/>
        </p:nvSpPr>
        <p:spPr>
          <a:xfrm rot="18879484">
            <a:off x="6202811" y="4145097"/>
            <a:ext cx="10907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Chiropractor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228FB8-8A59-496C-A0C9-67BD38A3AC0F}"/>
              </a:ext>
            </a:extLst>
          </p:cNvPr>
          <p:cNvSpPr txBox="1"/>
          <p:nvPr/>
        </p:nvSpPr>
        <p:spPr>
          <a:xfrm rot="18879484">
            <a:off x="7058332" y="3975897"/>
            <a:ext cx="40835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8CAA64-51FA-4E65-B42C-4495B6E8AA60}"/>
              </a:ext>
            </a:extLst>
          </p:cNvPr>
          <p:cNvSpPr txBox="1"/>
          <p:nvPr/>
        </p:nvSpPr>
        <p:spPr>
          <a:xfrm rot="18879484">
            <a:off x="6730601" y="4124294"/>
            <a:ext cx="127276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Orthopedist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7C84D8-D49A-40C8-892B-FFB53C2A6BE3}"/>
              </a:ext>
            </a:extLst>
          </p:cNvPr>
          <p:cNvSpPr txBox="1"/>
          <p:nvPr/>
        </p:nvSpPr>
        <p:spPr>
          <a:xfrm rot="18879484">
            <a:off x="7414574" y="3989434"/>
            <a:ext cx="7015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D33E75-AF71-41B6-AACC-383DF991FE3D}"/>
              </a:ext>
            </a:extLst>
          </p:cNvPr>
          <p:cNvSpPr txBox="1"/>
          <p:nvPr/>
        </p:nvSpPr>
        <p:spPr>
          <a:xfrm rot="18879484">
            <a:off x="7691177" y="4006675"/>
            <a:ext cx="7015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Spine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00B6D9-ECA6-4D55-A177-82B048D81DD6}"/>
              </a:ext>
            </a:extLst>
          </p:cNvPr>
          <p:cNvSpPr txBox="1"/>
          <p:nvPr/>
        </p:nvSpPr>
        <p:spPr>
          <a:xfrm rot="18879484">
            <a:off x="7508148" y="4151657"/>
            <a:ext cx="137931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Neurologist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5FB05A-6759-4437-B78D-A96CDDBBF880}"/>
              </a:ext>
            </a:extLst>
          </p:cNvPr>
          <p:cNvSpPr txBox="1"/>
          <p:nvPr/>
        </p:nvSpPr>
        <p:spPr>
          <a:xfrm rot="18879484">
            <a:off x="7911442" y="4047781"/>
            <a:ext cx="137931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PM&amp;R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F22EE-FE84-46C7-B801-E5108B08A201}"/>
              </a:ext>
            </a:extLst>
          </p:cNvPr>
          <p:cNvSpPr txBox="1"/>
          <p:nvPr/>
        </p:nvSpPr>
        <p:spPr>
          <a:xfrm rot="18879484">
            <a:off x="8625329" y="3964925"/>
            <a:ext cx="67815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33CCF5-56B3-4BF9-BC7B-5E7E05396C31}"/>
              </a:ext>
            </a:extLst>
          </p:cNvPr>
          <p:cNvSpPr txBox="1"/>
          <p:nvPr/>
        </p:nvSpPr>
        <p:spPr>
          <a:xfrm rot="18879484">
            <a:off x="8635974" y="4079913"/>
            <a:ext cx="95590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Podiatrist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040FD2-FE94-412D-92EB-2354A2E7F65A}"/>
              </a:ext>
            </a:extLst>
          </p:cNvPr>
          <p:cNvSpPr txBox="1"/>
          <p:nvPr/>
        </p:nvSpPr>
        <p:spPr>
          <a:xfrm rot="18879484">
            <a:off x="9020212" y="4034459"/>
            <a:ext cx="95590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Sports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1D5194-D4F5-4A82-AB0A-4A724301E4C5}"/>
              </a:ext>
            </a:extLst>
          </p:cNvPr>
          <p:cNvSpPr txBox="1"/>
          <p:nvPr/>
        </p:nvSpPr>
        <p:spPr>
          <a:xfrm rot="18879484">
            <a:off x="9353740" y="3959117"/>
            <a:ext cx="95590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NP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4227B2-C790-48A2-8910-9BAB82C5D08D}"/>
              </a:ext>
            </a:extLst>
          </p:cNvPr>
          <p:cNvSpPr txBox="1"/>
          <p:nvPr/>
        </p:nvSpPr>
        <p:spPr>
          <a:xfrm rot="18879484">
            <a:off x="9036884" y="4241416"/>
            <a:ext cx="14839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Ophthalmologist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58CBD7C-1F43-41FE-8D65-D91763E963D1}"/>
              </a:ext>
            </a:extLst>
          </p:cNvPr>
          <p:cNvSpPr txBox="1"/>
          <p:nvPr/>
        </p:nvSpPr>
        <p:spPr>
          <a:xfrm rot="18879484">
            <a:off x="9457574" y="4146916"/>
            <a:ext cx="14839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Neuropath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2B7868D-1CC8-4D8F-B341-AAC715E83CB2}"/>
              </a:ext>
            </a:extLst>
          </p:cNvPr>
          <p:cNvSpPr txBox="1"/>
          <p:nvPr/>
        </p:nvSpPr>
        <p:spPr>
          <a:xfrm rot="18879484">
            <a:off x="9763877" y="4140470"/>
            <a:ext cx="14839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Osteopath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2EA8E6-223C-4BB7-9727-70593F93AE43}"/>
              </a:ext>
            </a:extLst>
          </p:cNvPr>
          <p:cNvSpPr txBox="1"/>
          <p:nvPr/>
        </p:nvSpPr>
        <p:spPr>
          <a:xfrm rot="18879484">
            <a:off x="9915024" y="4246450"/>
            <a:ext cx="14839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Endocrinologist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1EB997-9DA9-481E-9900-76F0C85C962F}"/>
              </a:ext>
            </a:extLst>
          </p:cNvPr>
          <p:cNvSpPr txBox="1"/>
          <p:nvPr/>
        </p:nvSpPr>
        <p:spPr>
          <a:xfrm rot="18879484">
            <a:off x="10410807" y="4034458"/>
            <a:ext cx="14839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8BB9BC9-44E7-4A95-8468-43257D92BE1B}"/>
              </a:ext>
            </a:extLst>
          </p:cNvPr>
          <p:cNvSpPr txBox="1"/>
          <p:nvPr/>
        </p:nvSpPr>
        <p:spPr>
          <a:xfrm rot="18879484">
            <a:off x="10709058" y="4006674"/>
            <a:ext cx="14839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98F9E0-8BBA-485E-B769-AD7ACA05620F}"/>
              </a:ext>
            </a:extLst>
          </p:cNvPr>
          <p:cNvSpPr txBox="1"/>
          <p:nvPr/>
        </p:nvSpPr>
        <p:spPr>
          <a:xfrm>
            <a:off x="7504538" y="4989383"/>
            <a:ext cx="30055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HCPs seen for symptoms, type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A0F931E-5C27-40BD-B55B-BDCAED70B3E5}"/>
              </a:ext>
            </a:extLst>
          </p:cNvPr>
          <p:cNvCxnSpPr>
            <a:cxnSpLocks/>
          </p:cNvCxnSpPr>
          <p:nvPr/>
        </p:nvCxnSpPr>
        <p:spPr>
          <a:xfrm flipV="1">
            <a:off x="6659908" y="3856045"/>
            <a:ext cx="5112898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459021B-F0DF-4034-B4DE-43D7339E1B33}"/>
              </a:ext>
            </a:extLst>
          </p:cNvPr>
          <p:cNvSpPr txBox="1"/>
          <p:nvPr/>
        </p:nvSpPr>
        <p:spPr>
          <a:xfrm>
            <a:off x="940521" y="6335542"/>
            <a:ext cx="47510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Rheumatologists seen before nr-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axSpA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diagnosis, 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A316DC-DC2B-4495-B8B6-97545B08DE35}"/>
              </a:ext>
            </a:extLst>
          </p:cNvPr>
          <p:cNvSpPr txBox="1"/>
          <p:nvPr/>
        </p:nvSpPr>
        <p:spPr>
          <a:xfrm>
            <a:off x="652106" y="3931258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94A5AE1-A059-45A2-A0E0-2B351AC0E76C}"/>
              </a:ext>
            </a:extLst>
          </p:cNvPr>
          <p:cNvSpPr txBox="1"/>
          <p:nvPr/>
        </p:nvSpPr>
        <p:spPr>
          <a:xfrm>
            <a:off x="652106" y="4326726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ABE150B-C32E-45DF-AC98-6D2DE9BC3EF4}"/>
              </a:ext>
            </a:extLst>
          </p:cNvPr>
          <p:cNvSpPr txBox="1"/>
          <p:nvPr/>
        </p:nvSpPr>
        <p:spPr>
          <a:xfrm>
            <a:off x="652106" y="4722194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B84DB75-27F9-45EF-B3D0-CEEBECC35EC5}"/>
              </a:ext>
            </a:extLst>
          </p:cNvPr>
          <p:cNvSpPr txBox="1"/>
          <p:nvPr/>
        </p:nvSpPr>
        <p:spPr>
          <a:xfrm>
            <a:off x="652106" y="5117662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B418668-4A27-4E96-BF96-9453D5C4DC27}"/>
              </a:ext>
            </a:extLst>
          </p:cNvPr>
          <p:cNvSpPr txBox="1"/>
          <p:nvPr/>
        </p:nvSpPr>
        <p:spPr>
          <a:xfrm>
            <a:off x="652106" y="5513130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D4FD4AF-5BE0-4DFA-8BF7-304B9FD16F4F}"/>
              </a:ext>
            </a:extLst>
          </p:cNvPr>
          <p:cNvSpPr txBox="1"/>
          <p:nvPr/>
        </p:nvSpPr>
        <p:spPr>
          <a:xfrm>
            <a:off x="747085" y="5908598"/>
            <a:ext cx="26388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D62315E-B39F-4FCA-A421-8919C4397FEA}"/>
              </a:ext>
            </a:extLst>
          </p:cNvPr>
          <p:cNvSpPr txBox="1"/>
          <p:nvPr/>
        </p:nvSpPr>
        <p:spPr>
          <a:xfrm rot="16200000">
            <a:off x="-313429" y="4956469"/>
            <a:ext cx="17819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Patients, 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FDB7B3-C8A3-4B8F-94CF-E692656BDCA9}"/>
              </a:ext>
            </a:extLst>
          </p:cNvPr>
          <p:cNvCxnSpPr/>
          <p:nvPr/>
        </p:nvCxnSpPr>
        <p:spPr>
          <a:xfrm>
            <a:off x="1010970" y="6089918"/>
            <a:ext cx="44754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1F0392B-374E-4589-B377-B6D1B917A4B3}"/>
              </a:ext>
            </a:extLst>
          </p:cNvPr>
          <p:cNvSpPr txBox="1"/>
          <p:nvPr/>
        </p:nvSpPr>
        <p:spPr>
          <a:xfrm>
            <a:off x="1100108" y="3232513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D1AFB04-13A1-44EF-9A9E-2D9F1E7A5E1E}"/>
              </a:ext>
            </a:extLst>
          </p:cNvPr>
          <p:cNvSpPr txBox="1"/>
          <p:nvPr/>
        </p:nvSpPr>
        <p:spPr>
          <a:xfrm>
            <a:off x="1857835" y="3232513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2A118D4-86CD-4820-96BA-E5B81D71D60E}"/>
              </a:ext>
            </a:extLst>
          </p:cNvPr>
          <p:cNvSpPr txBox="1"/>
          <p:nvPr/>
        </p:nvSpPr>
        <p:spPr>
          <a:xfrm>
            <a:off x="2615562" y="3232513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0997DD7-FEB1-4859-A6A7-BA77DD776909}"/>
              </a:ext>
            </a:extLst>
          </p:cNvPr>
          <p:cNvSpPr txBox="1"/>
          <p:nvPr/>
        </p:nvSpPr>
        <p:spPr>
          <a:xfrm>
            <a:off x="3373289" y="3232513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E57C57-D83F-49E6-9CFE-8BC879F2D699}"/>
              </a:ext>
            </a:extLst>
          </p:cNvPr>
          <p:cNvSpPr txBox="1"/>
          <p:nvPr/>
        </p:nvSpPr>
        <p:spPr>
          <a:xfrm>
            <a:off x="4131016" y="3232513"/>
            <a:ext cx="4327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D03873-587B-4519-92AF-722D25ECAFE8}"/>
              </a:ext>
            </a:extLst>
          </p:cNvPr>
          <p:cNvSpPr txBox="1"/>
          <p:nvPr/>
        </p:nvSpPr>
        <p:spPr>
          <a:xfrm>
            <a:off x="4867652" y="3232513"/>
            <a:ext cx="4327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D4A3C4D-CF19-46AB-83CD-ADDF0E385F05}"/>
              </a:ext>
            </a:extLst>
          </p:cNvPr>
          <p:cNvSpPr txBox="1"/>
          <p:nvPr/>
        </p:nvSpPr>
        <p:spPr>
          <a:xfrm>
            <a:off x="947978" y="3442280"/>
            <a:ext cx="47510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HCPs seen for symptoms, 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33BDF3D-6157-4DEE-9AFF-6CF40420B891}"/>
              </a:ext>
            </a:extLst>
          </p:cNvPr>
          <p:cNvSpPr txBox="1"/>
          <p:nvPr/>
        </p:nvSpPr>
        <p:spPr>
          <a:xfrm>
            <a:off x="1106204" y="6091537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434B44F-A946-4E01-92E4-668F5B38C5C1}"/>
              </a:ext>
            </a:extLst>
          </p:cNvPr>
          <p:cNvSpPr txBox="1"/>
          <p:nvPr/>
        </p:nvSpPr>
        <p:spPr>
          <a:xfrm>
            <a:off x="1863931" y="6091537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A603D13-104A-4BD1-AA14-661E0B0BCDF5}"/>
              </a:ext>
            </a:extLst>
          </p:cNvPr>
          <p:cNvSpPr txBox="1"/>
          <p:nvPr/>
        </p:nvSpPr>
        <p:spPr>
          <a:xfrm>
            <a:off x="2621658" y="6091537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6C973FE-FCC8-440E-887D-DD2FDBBB2331}"/>
              </a:ext>
            </a:extLst>
          </p:cNvPr>
          <p:cNvSpPr txBox="1"/>
          <p:nvPr/>
        </p:nvSpPr>
        <p:spPr>
          <a:xfrm>
            <a:off x="3379385" y="6091537"/>
            <a:ext cx="4538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1F2D273-32A5-4238-B8CD-4BB13382C2A0}"/>
              </a:ext>
            </a:extLst>
          </p:cNvPr>
          <p:cNvSpPr txBox="1"/>
          <p:nvPr/>
        </p:nvSpPr>
        <p:spPr>
          <a:xfrm>
            <a:off x="4137112" y="6091537"/>
            <a:ext cx="4327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85ABA4F-40C4-44B2-8308-60909DBDDED0}"/>
              </a:ext>
            </a:extLst>
          </p:cNvPr>
          <p:cNvSpPr txBox="1"/>
          <p:nvPr/>
        </p:nvSpPr>
        <p:spPr>
          <a:xfrm>
            <a:off x="4873748" y="6091537"/>
            <a:ext cx="4327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≥5</a:t>
            </a:r>
          </a:p>
        </p:txBody>
      </p:sp>
    </p:spTree>
    <p:extLst>
      <p:ext uri="{BB962C8B-B14F-4D97-AF65-F5344CB8AC3E}">
        <p14:creationId xmlns:p14="http://schemas.microsoft.com/office/powerpoint/2010/main" val="1218365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29530</TotalTime>
  <Words>116</Words>
  <Application>Microsoft Office PowerPoint</Application>
  <PresentationFormat>Widescreen</PresentationFormat>
  <Paragraphs>90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for Rheum to Diagnosis  Manuscript Draft</dc:title>
  <dc:creator>Jill Foster</dc:creator>
  <cp:lastModifiedBy>Amy Groves (IMNE)</cp:lastModifiedBy>
  <cp:revision>169</cp:revision>
  <cp:lastPrinted>2021-03-26T22:38:07Z</cp:lastPrinted>
  <dcterms:created xsi:type="dcterms:W3CDTF">2020-12-14T21:05:39Z</dcterms:created>
  <dcterms:modified xsi:type="dcterms:W3CDTF">2021-08-04T15:52:34Z</dcterms:modified>
</cp:coreProperties>
</file>