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ll Foster, MD (IMNE)" initials="JFM(" lastIdx="16" clrIdx="0">
    <p:extLst>
      <p:ext uri="{19B8F6BF-5375-455C-9EA6-DF929625EA0E}">
        <p15:presenceInfo xmlns:p15="http://schemas.microsoft.com/office/powerpoint/2012/main" userId="S::Jill.Foster@imne.com::0b1f2f81-c81b-481d-a8b0-0bb8a6bb9597" providerId="AD"/>
      </p:ext>
    </p:extLst>
  </p:cmAuthor>
  <p:cmAuthor id="2" name="Jill Foster" initials="JF" lastIdx="1" clrIdx="1">
    <p:extLst>
      <p:ext uri="{19B8F6BF-5375-455C-9EA6-DF929625EA0E}">
        <p15:presenceInfo xmlns:p15="http://schemas.microsoft.com/office/powerpoint/2012/main" userId="f1df99482efebe49" providerId="Windows Live"/>
      </p:ext>
    </p:extLst>
  </p:cmAuthor>
  <p:cmAuthor id="3" name="Amy Groves (IMNE)" initials="AG(" lastIdx="2" clrIdx="2">
    <p:extLst>
      <p:ext uri="{19B8F6BF-5375-455C-9EA6-DF929625EA0E}">
        <p15:presenceInfo xmlns:p15="http://schemas.microsoft.com/office/powerpoint/2012/main" userId="S::amy.groves@imne.com::2609cc3e-8ebb-43f1-ac55-dfac14eaa2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B87"/>
    <a:srgbClr val="BE1C1C"/>
    <a:srgbClr val="8CD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" y="10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7BF9381-84B8-4A9F-8596-E76960CCA11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2D0C27-2A0F-4267-8F2C-4DAC79CB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9379C5-DDDA-0947-B68E-4C0A3B12E3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5C65FDD-3299-4272-85B3-FA4EDEEAB7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Combined SA-1901 Patient Interview - Diagnostic Journey Slides</a:t>
            </a:r>
          </a:p>
        </p:txBody>
      </p:sp>
    </p:spTree>
    <p:extLst>
      <p:ext uri="{BB962C8B-B14F-4D97-AF65-F5344CB8AC3E}">
        <p14:creationId xmlns:p14="http://schemas.microsoft.com/office/powerpoint/2010/main" val="243362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7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0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9"/>
            <a:ext cx="103632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5710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2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4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02" indent="0">
              <a:buNone/>
              <a:defRPr sz="1900" b="1"/>
            </a:lvl2pPr>
            <a:lvl3pPr marL="914204" indent="0">
              <a:buNone/>
              <a:defRPr sz="1700" b="1"/>
            </a:lvl3pPr>
            <a:lvl4pPr marL="1371307" indent="0">
              <a:buNone/>
              <a:defRPr sz="1600" b="1"/>
            </a:lvl4pPr>
            <a:lvl5pPr marL="1828408" indent="0">
              <a:buNone/>
              <a:defRPr sz="1600" b="1"/>
            </a:lvl5pPr>
            <a:lvl6pPr marL="2285510" indent="0">
              <a:buNone/>
              <a:defRPr sz="1600" b="1"/>
            </a:lvl6pPr>
            <a:lvl7pPr marL="2742610" indent="0">
              <a:buNone/>
              <a:defRPr sz="1600" b="1"/>
            </a:lvl7pPr>
            <a:lvl8pPr marL="3199715" indent="0">
              <a:buNone/>
              <a:defRPr sz="1600" b="1"/>
            </a:lvl8pPr>
            <a:lvl9pPr marL="365681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83"/>
            <a:ext cx="5386917" cy="3951285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6"/>
            <a:ext cx="5389033" cy="63976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02" indent="0">
              <a:buNone/>
              <a:defRPr sz="1900" b="1"/>
            </a:lvl2pPr>
            <a:lvl3pPr marL="914204" indent="0">
              <a:buNone/>
              <a:defRPr sz="1700" b="1"/>
            </a:lvl3pPr>
            <a:lvl4pPr marL="1371307" indent="0">
              <a:buNone/>
              <a:defRPr sz="1600" b="1"/>
            </a:lvl4pPr>
            <a:lvl5pPr marL="1828408" indent="0">
              <a:buNone/>
              <a:defRPr sz="1600" b="1"/>
            </a:lvl5pPr>
            <a:lvl6pPr marL="2285510" indent="0">
              <a:buNone/>
              <a:defRPr sz="1600" b="1"/>
            </a:lvl6pPr>
            <a:lvl7pPr marL="2742610" indent="0">
              <a:buNone/>
              <a:defRPr sz="1600" b="1"/>
            </a:lvl7pPr>
            <a:lvl8pPr marL="3199715" indent="0">
              <a:buNone/>
              <a:defRPr sz="1600" b="1"/>
            </a:lvl8pPr>
            <a:lvl9pPr marL="365681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83"/>
            <a:ext cx="5389033" cy="3951285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9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5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6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3"/>
            <a:ext cx="4011084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9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2" indent="0">
              <a:buNone/>
              <a:defRPr sz="1200"/>
            </a:lvl2pPr>
            <a:lvl3pPr marL="914204" indent="0">
              <a:buNone/>
              <a:defRPr sz="1000"/>
            </a:lvl3pPr>
            <a:lvl4pPr marL="1371307" indent="0">
              <a:buNone/>
              <a:defRPr sz="1000"/>
            </a:lvl4pPr>
            <a:lvl5pPr marL="1828408" indent="0">
              <a:buNone/>
              <a:defRPr sz="1000"/>
            </a:lvl5pPr>
            <a:lvl6pPr marL="2285510" indent="0">
              <a:buNone/>
              <a:defRPr sz="1000"/>
            </a:lvl6pPr>
            <a:lvl7pPr marL="2742610" indent="0">
              <a:buNone/>
              <a:defRPr sz="1000"/>
            </a:lvl7pPr>
            <a:lvl8pPr marL="3199715" indent="0">
              <a:buNone/>
              <a:defRPr sz="1000"/>
            </a:lvl8pPr>
            <a:lvl9pPr marL="365681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3"/>
            <a:ext cx="7315200" cy="4114800"/>
          </a:xfrm>
        </p:spPr>
        <p:txBody>
          <a:bodyPr/>
          <a:lstStyle>
            <a:lvl1pPr marL="0" indent="0">
              <a:buNone/>
              <a:defRPr sz="3100"/>
            </a:lvl1pPr>
            <a:lvl2pPr marL="457102" indent="0">
              <a:buNone/>
              <a:defRPr sz="2700"/>
            </a:lvl2pPr>
            <a:lvl3pPr marL="914204" indent="0">
              <a:buNone/>
              <a:defRPr sz="2300"/>
            </a:lvl3pPr>
            <a:lvl4pPr marL="1371307" indent="0">
              <a:buNone/>
              <a:defRPr sz="1900"/>
            </a:lvl4pPr>
            <a:lvl5pPr marL="1828408" indent="0">
              <a:buNone/>
              <a:defRPr sz="1900"/>
            </a:lvl5pPr>
            <a:lvl6pPr marL="2285510" indent="0">
              <a:buNone/>
              <a:defRPr sz="1900"/>
            </a:lvl6pPr>
            <a:lvl7pPr marL="2742610" indent="0">
              <a:buNone/>
              <a:defRPr sz="1900"/>
            </a:lvl7pPr>
            <a:lvl8pPr marL="3199715" indent="0">
              <a:buNone/>
              <a:defRPr sz="1900"/>
            </a:lvl8pPr>
            <a:lvl9pPr marL="365681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4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02" indent="0">
              <a:buNone/>
              <a:defRPr sz="1200"/>
            </a:lvl2pPr>
            <a:lvl3pPr marL="914204" indent="0">
              <a:buNone/>
              <a:defRPr sz="1000"/>
            </a:lvl3pPr>
            <a:lvl4pPr marL="1371307" indent="0">
              <a:buNone/>
              <a:defRPr sz="1000"/>
            </a:lvl4pPr>
            <a:lvl5pPr marL="1828408" indent="0">
              <a:buNone/>
              <a:defRPr sz="1000"/>
            </a:lvl5pPr>
            <a:lvl6pPr marL="2285510" indent="0">
              <a:buNone/>
              <a:defRPr sz="1000"/>
            </a:lvl6pPr>
            <a:lvl7pPr marL="2742610" indent="0">
              <a:buNone/>
              <a:defRPr sz="1000"/>
            </a:lvl7pPr>
            <a:lvl8pPr marL="3199715" indent="0">
              <a:buNone/>
              <a:defRPr sz="1000"/>
            </a:lvl8pPr>
            <a:lvl9pPr marL="365681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6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2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8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5"/>
            <a:ext cx="109728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5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2"/>
            <a:ext cx="2844800" cy="36512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FDB6-96DD-2D44-A591-EC6F44E50E08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2"/>
            <a:ext cx="3860800" cy="36512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2"/>
            <a:ext cx="2844800" cy="36512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F3AE-9FFB-6045-B51F-83DD62F52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4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102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6" indent="-342826" algn="l" defTabSz="457102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91" indent="-285690" algn="l" defTabSz="457102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55" indent="-228550" algn="l" defTabSz="45710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57" indent="-228550" algn="l" defTabSz="457102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59" indent="-228550" algn="l" defTabSz="457102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60" indent="-228550" algn="l" defTabSz="45710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4" indent="-228550" algn="l" defTabSz="45710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65" indent="-228550" algn="l" defTabSz="45710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66" indent="-228550" algn="l" defTabSz="45710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2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4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7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08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10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10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15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15" algn="l" defTabSz="45710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1409389" y="1418609"/>
            <a:ext cx="2168519" cy="1410247"/>
            <a:chOff x="-994635" y="458071"/>
            <a:chExt cx="2562988" cy="1666780"/>
          </a:xfrm>
        </p:grpSpPr>
        <p:sp>
          <p:nvSpPr>
            <p:cNvPr id="11" name="Rectangle 10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994635" y="1833841"/>
              <a:ext cx="2562988" cy="29101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102"/>
              <a:r>
                <a:rPr lang="en-US" sz="1000" dirty="0">
                  <a:solidFill>
                    <a:prstClr val="black"/>
                  </a:solidFill>
                  <a:latin typeface="Arial"/>
                  <a:cs typeface="Arial"/>
                </a:rPr>
                <a:t>What’s going on at symptom onset</a:t>
              </a:r>
            </a:p>
          </p:txBody>
        </p:sp>
      </p:grpSp>
      <p:cxnSp>
        <p:nvCxnSpPr>
          <p:cNvPr id="65" name="Straight Connector 64"/>
          <p:cNvCxnSpPr>
            <a:cxnSpLocks/>
          </p:cNvCxnSpPr>
          <p:nvPr/>
        </p:nvCxnSpPr>
        <p:spPr>
          <a:xfrm>
            <a:off x="549005" y="2829845"/>
            <a:ext cx="1109399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 rot="16200000">
            <a:off x="97070" y="1884925"/>
            <a:ext cx="1528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Age </a:t>
            </a: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(symptom onset): </a:t>
            </a:r>
          </a:p>
        </p:txBody>
      </p:sp>
      <p:cxnSp>
        <p:nvCxnSpPr>
          <p:cNvPr id="93" name="Straight Connector 92"/>
          <p:cNvCxnSpPr/>
          <p:nvPr/>
        </p:nvCxnSpPr>
        <p:spPr>
          <a:xfrm flipH="1" flipV="1">
            <a:off x="1053122" y="1639545"/>
            <a:ext cx="1" cy="11488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451972" y="163484"/>
            <a:ext cx="837477" cy="78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# 444</a:t>
            </a:r>
          </a:p>
          <a:p>
            <a:pPr defTabSz="457102"/>
            <a:r>
              <a:rPr lang="en-US" sz="1051" dirty="0">
                <a:solidFill>
                  <a:prstClr val="black"/>
                </a:solidFill>
                <a:latin typeface="Arial"/>
                <a:cs typeface="Arial"/>
              </a:rPr>
              <a:t>Gender:</a:t>
            </a:r>
          </a:p>
          <a:p>
            <a:pPr defTabSz="457102"/>
            <a:r>
              <a:rPr lang="en-US" sz="1051" dirty="0">
                <a:solidFill>
                  <a:prstClr val="black"/>
                </a:solidFill>
                <a:latin typeface="Arial"/>
                <a:cs typeface="Arial"/>
              </a:rPr>
              <a:t>Age:</a:t>
            </a:r>
          </a:p>
          <a:p>
            <a:pPr defTabSz="457102"/>
            <a:r>
              <a:rPr lang="en-US" sz="600" dirty="0">
                <a:solidFill>
                  <a:prstClr val="black"/>
                </a:solidFill>
                <a:latin typeface="Arial"/>
                <a:cs typeface="Arial"/>
              </a:rPr>
              <a:t>Intro notes:</a:t>
            </a:r>
          </a:p>
          <a:p>
            <a:pPr defTabSz="457102"/>
            <a:endParaRPr lang="en-US" sz="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Line Callout 1 142"/>
          <p:cNvSpPr/>
          <p:nvPr/>
        </p:nvSpPr>
        <p:spPr>
          <a:xfrm>
            <a:off x="7576592" y="3690439"/>
            <a:ext cx="1346200" cy="765267"/>
          </a:xfrm>
          <a:prstGeom prst="borderCallout1">
            <a:avLst>
              <a:gd name="adj1" fmla="val 26066"/>
              <a:gd name="adj2" fmla="val -104"/>
              <a:gd name="adj3" fmla="val 39743"/>
              <a:gd name="adj4" fmla="val -304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Rheum 1’s </a:t>
            </a:r>
          </a:p>
          <a:p>
            <a:pPr algn="ctr" defTabSz="457102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</a:p>
          <a:p>
            <a:pPr algn="ctr" defTabSz="457102"/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" name="Rectangle 295"/>
          <p:cNvSpPr/>
          <p:nvPr/>
        </p:nvSpPr>
        <p:spPr>
          <a:xfrm>
            <a:off x="1294203" y="169600"/>
            <a:ext cx="4508280" cy="934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Time to Dx (years)</a:t>
            </a: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Initial Sxs: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Barrier to Dx: </a:t>
            </a: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  </a:t>
            </a: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Awareness of axSpA: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Lead to Referral: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7" name="Rectangle 296"/>
          <p:cNvSpPr/>
          <p:nvPr/>
        </p:nvSpPr>
        <p:spPr>
          <a:xfrm>
            <a:off x="6358998" y="163483"/>
            <a:ext cx="4425133" cy="936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Initial Rheum Visit: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Tipping point: 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Rx:</a:t>
            </a:r>
            <a:endParaRPr lang="en-US" sz="1000" dirty="0">
              <a:solidFill>
                <a:srgbClr val="000000"/>
              </a:solidFill>
              <a:latin typeface="Arial"/>
              <a:ea typeface="Lucida Grande"/>
              <a:cs typeface="Arial"/>
            </a:endParaRP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Current Status</a:t>
            </a: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: </a:t>
            </a:r>
          </a:p>
          <a:p>
            <a:pPr defTabSz="457102">
              <a:spcAft>
                <a:spcPts val="200"/>
              </a:spcAft>
            </a:pPr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Wish list:</a:t>
            </a:r>
            <a:endParaRPr lang="en-US" sz="1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6" name="Explosion 1 335"/>
          <p:cNvSpPr/>
          <p:nvPr/>
        </p:nvSpPr>
        <p:spPr>
          <a:xfrm>
            <a:off x="1692121" y="1555712"/>
            <a:ext cx="1290369" cy="690265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A2</a:t>
            </a:r>
          </a:p>
        </p:txBody>
      </p:sp>
      <p:cxnSp>
        <p:nvCxnSpPr>
          <p:cNvPr id="594" name="Straight Connector 593"/>
          <p:cNvCxnSpPr>
            <a:cxnSpLocks/>
          </p:cNvCxnSpPr>
          <p:nvPr/>
        </p:nvCxnSpPr>
        <p:spPr>
          <a:xfrm>
            <a:off x="615297" y="6749409"/>
            <a:ext cx="11027698" cy="7039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5" name="TextBox 594"/>
          <p:cNvSpPr txBox="1"/>
          <p:nvPr/>
        </p:nvSpPr>
        <p:spPr>
          <a:xfrm rot="16200000">
            <a:off x="359529" y="6055993"/>
            <a:ext cx="114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Past Year</a:t>
            </a:r>
          </a:p>
        </p:txBody>
      </p:sp>
      <p:cxnSp>
        <p:nvCxnSpPr>
          <p:cNvPr id="596" name="Straight Connector 595"/>
          <p:cNvCxnSpPr/>
          <p:nvPr/>
        </p:nvCxnSpPr>
        <p:spPr>
          <a:xfrm flipH="1" flipV="1">
            <a:off x="1039344" y="5606889"/>
            <a:ext cx="1" cy="11488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7" name="Straight Connector 706"/>
          <p:cNvCxnSpPr>
            <a:cxnSpLocks/>
          </p:cNvCxnSpPr>
          <p:nvPr/>
        </p:nvCxnSpPr>
        <p:spPr>
          <a:xfrm>
            <a:off x="623843" y="4915375"/>
            <a:ext cx="1095570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9" name="Straight Connector 728"/>
          <p:cNvCxnSpPr/>
          <p:nvPr/>
        </p:nvCxnSpPr>
        <p:spPr>
          <a:xfrm flipH="1" flipV="1">
            <a:off x="5438633" y="1671269"/>
            <a:ext cx="1" cy="11488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1" name="TextBox 740"/>
          <p:cNvSpPr txBox="1"/>
          <p:nvPr/>
        </p:nvSpPr>
        <p:spPr>
          <a:xfrm>
            <a:off x="7092943" y="2375685"/>
            <a:ext cx="674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02"/>
            <a:r>
              <a:rPr lang="en-US" sz="800" dirty="0">
                <a:solidFill>
                  <a:prstClr val="black"/>
                </a:solidFill>
                <a:latin typeface="Arial"/>
                <a:cs typeface="Arial"/>
              </a:rPr>
              <a:t>PCP </a:t>
            </a:r>
          </a:p>
        </p:txBody>
      </p:sp>
      <p:grpSp>
        <p:nvGrpSpPr>
          <p:cNvPr id="742" name="Group 741"/>
          <p:cNvGrpSpPr>
            <a:grpSpLocks noChangeAspect="1"/>
          </p:cNvGrpSpPr>
          <p:nvPr/>
        </p:nvGrpSpPr>
        <p:grpSpPr>
          <a:xfrm>
            <a:off x="3110903" y="1522321"/>
            <a:ext cx="1898335" cy="1078504"/>
            <a:chOff x="334076" y="677333"/>
            <a:chExt cx="4909281" cy="2789119"/>
          </a:xfrm>
        </p:grpSpPr>
        <p:grpSp>
          <p:nvGrpSpPr>
            <p:cNvPr id="743" name="Group 742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745" name="Oval 744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46" name="Rectangle 745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47" name="Rectangle 746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48" name="Rectangle 747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49" name="Rectangle 748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750" name="Picture 749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744" name="TextBox 743"/>
            <p:cNvSpPr txBox="1"/>
            <p:nvPr/>
          </p:nvSpPr>
          <p:spPr>
            <a:xfrm>
              <a:off x="334076" y="2630715"/>
              <a:ext cx="4909281" cy="835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Clinician Type</a:t>
              </a:r>
            </a:p>
            <a:p>
              <a:pPr algn="ctr" defTabSz="457102"/>
              <a:r>
                <a:rPr lang="en-US" sz="700" i="1" dirty="0">
                  <a:solidFill>
                    <a:srgbClr val="000000"/>
                  </a:solidFill>
                  <a:latin typeface="Arial"/>
                  <a:cs typeface="Arial"/>
                </a:rPr>
                <a:t>Experience/outcome of clinical encounter</a:t>
              </a:r>
            </a:p>
          </p:txBody>
        </p:sp>
      </p:grpSp>
      <p:sp>
        <p:nvSpPr>
          <p:cNvPr id="751" name="TextBox 750"/>
          <p:cNvSpPr txBox="1"/>
          <p:nvPr/>
        </p:nvSpPr>
        <p:spPr>
          <a:xfrm rot="16200000">
            <a:off x="8139610" y="1942542"/>
            <a:ext cx="1464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Age: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3843390" y="3027209"/>
            <a:ext cx="1379319" cy="2462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What’s going on…</a:t>
            </a:r>
          </a:p>
        </p:txBody>
      </p:sp>
      <p:sp>
        <p:nvSpPr>
          <p:cNvPr id="763" name="Line Callout 1 762"/>
          <p:cNvSpPr/>
          <p:nvPr/>
        </p:nvSpPr>
        <p:spPr>
          <a:xfrm>
            <a:off x="6260865" y="4949703"/>
            <a:ext cx="1190135" cy="639777"/>
          </a:xfrm>
          <a:prstGeom prst="borderCallout1">
            <a:avLst>
              <a:gd name="adj1" fmla="val 67211"/>
              <a:gd name="adj2" fmla="val 73"/>
              <a:gd name="adj3" fmla="val 119291"/>
              <a:gd name="adj4" fmla="val -1516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Rheum 2’s </a:t>
            </a:r>
          </a:p>
          <a:p>
            <a:pPr algn="ctr" defTabSz="457102"/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774" name="TextBox 773"/>
          <p:cNvSpPr txBox="1"/>
          <p:nvPr/>
        </p:nvSpPr>
        <p:spPr>
          <a:xfrm rot="16200000">
            <a:off x="3594853" y="4170933"/>
            <a:ext cx="114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Age</a:t>
            </a:r>
          </a:p>
        </p:txBody>
      </p:sp>
      <p:sp>
        <p:nvSpPr>
          <p:cNvPr id="775" name="Cloud 774"/>
          <p:cNvSpPr/>
          <p:nvPr/>
        </p:nvSpPr>
        <p:spPr>
          <a:xfrm>
            <a:off x="4221155" y="1133993"/>
            <a:ext cx="1567742" cy="794299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b="1" dirty="0">
                <a:solidFill>
                  <a:srgbClr val="1F497D">
                    <a:lumMod val="75000"/>
                  </a:srgbClr>
                </a:solidFill>
                <a:latin typeface="Ink Free" panose="03080402000500000000" pitchFamily="66" charset="0"/>
                <a:cs typeface="Arial"/>
              </a:rPr>
              <a:t>Patient’s Perceptions of Medical Encounter</a:t>
            </a:r>
          </a:p>
        </p:txBody>
      </p:sp>
      <p:sp>
        <p:nvSpPr>
          <p:cNvPr id="777" name="TextBox 776"/>
          <p:cNvSpPr txBox="1"/>
          <p:nvPr/>
        </p:nvSpPr>
        <p:spPr>
          <a:xfrm>
            <a:off x="2672721" y="5105541"/>
            <a:ext cx="1508823" cy="861774"/>
          </a:xfrm>
          <a:prstGeom prst="rect">
            <a:avLst/>
          </a:prstGeom>
          <a:solidFill>
            <a:srgbClr val="E9EBFD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102"/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Patient Status</a:t>
            </a:r>
          </a:p>
          <a:p>
            <a:pPr marL="91438" indent="-91438" defTabSz="457102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Treatment</a:t>
            </a:r>
          </a:p>
          <a:p>
            <a:pPr marL="91438" indent="-91438" defTabSz="457102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Burden </a:t>
            </a:r>
          </a:p>
          <a:p>
            <a:pPr marL="91438" indent="-91438" defTabSz="457102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Functional status</a:t>
            </a:r>
          </a:p>
          <a:p>
            <a:pPr marL="91438" indent="-91438" defTabSz="457102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Family/social </a:t>
            </a:r>
          </a:p>
        </p:txBody>
      </p:sp>
      <p:sp>
        <p:nvSpPr>
          <p:cNvPr id="782" name="TextBox 781"/>
          <p:cNvSpPr txBox="1"/>
          <p:nvPr/>
        </p:nvSpPr>
        <p:spPr>
          <a:xfrm>
            <a:off x="9420944" y="5790050"/>
            <a:ext cx="1968611" cy="861774"/>
          </a:xfrm>
          <a:prstGeom prst="rect">
            <a:avLst/>
          </a:prstGeom>
          <a:solidFill>
            <a:srgbClr val="FFF3E7"/>
          </a:solidFill>
          <a:ln w="34925" cmpd="thickThin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102"/>
            <a:r>
              <a:rPr lang="en-US" sz="1000" b="1" dirty="0">
                <a:solidFill>
                  <a:prstClr val="black"/>
                </a:solidFill>
                <a:latin typeface="Arial"/>
                <a:cs typeface="Arial"/>
              </a:rPr>
              <a:t>Patient’s Wish List</a:t>
            </a:r>
            <a:endParaRPr lang="en-US" sz="1000" u="sng" dirty="0">
              <a:solidFill>
                <a:prstClr val="black"/>
              </a:solidFill>
              <a:latin typeface="Arial"/>
              <a:cs typeface="Arial"/>
            </a:endParaRPr>
          </a:p>
          <a:p>
            <a:pPr marL="228594" indent="-228594" defTabSz="457102">
              <a:buFont typeface="+mj-lt"/>
              <a:buAutoNum type="arabicPeriod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228594" indent="-228594" defTabSz="457102">
              <a:buFont typeface="+mj-lt"/>
              <a:buAutoNum type="arabicPeriod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228594" indent="-228594" defTabSz="457102">
              <a:buFont typeface="+mj-lt"/>
              <a:buAutoNum type="arabicPeriod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  <a:p>
            <a:pPr marL="228594" indent="-228594" defTabSz="457102">
              <a:buFont typeface="+mj-lt"/>
              <a:buAutoNum type="arabicPeriod"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</p:txBody>
      </p:sp>
      <p:cxnSp>
        <p:nvCxnSpPr>
          <p:cNvPr id="785" name="Straight Connector 784"/>
          <p:cNvCxnSpPr/>
          <p:nvPr/>
        </p:nvCxnSpPr>
        <p:spPr>
          <a:xfrm flipH="1" flipV="1">
            <a:off x="9003076" y="2209435"/>
            <a:ext cx="3" cy="5856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7" name="Straight Connector 786"/>
          <p:cNvCxnSpPr/>
          <p:nvPr/>
        </p:nvCxnSpPr>
        <p:spPr>
          <a:xfrm flipH="1" flipV="1">
            <a:off x="4303033" y="3739674"/>
            <a:ext cx="1" cy="11488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xplosion 1 50"/>
          <p:cNvSpPr/>
          <p:nvPr/>
        </p:nvSpPr>
        <p:spPr>
          <a:xfrm>
            <a:off x="1298758" y="1883393"/>
            <a:ext cx="1319486" cy="732820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A1</a:t>
            </a:r>
          </a:p>
        </p:txBody>
      </p: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5474691" y="1474197"/>
            <a:ext cx="1755403" cy="1301607"/>
            <a:chOff x="-864144" y="458071"/>
            <a:chExt cx="2074722" cy="1538378"/>
          </a:xfrm>
        </p:grpSpPr>
        <p:sp>
          <p:nvSpPr>
            <p:cNvPr id="55" name="Rectangle 54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-864144" y="1705439"/>
              <a:ext cx="2074722" cy="29101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102"/>
              <a:r>
                <a:rPr lang="en-US" sz="1000" dirty="0">
                  <a:solidFill>
                    <a:prstClr val="black"/>
                  </a:solidFill>
                  <a:latin typeface="Arial"/>
                  <a:cs typeface="Arial"/>
                </a:rPr>
                <a:t>What’s going on</a:t>
              </a:r>
            </a:p>
          </p:txBody>
        </p:sp>
      </p:grpSp>
      <p:sp>
        <p:nvSpPr>
          <p:cNvPr id="62" name="Explosion 1 61"/>
          <p:cNvSpPr/>
          <p:nvPr/>
        </p:nvSpPr>
        <p:spPr>
          <a:xfrm>
            <a:off x="5932935" y="1261601"/>
            <a:ext cx="1304037" cy="833795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B2</a:t>
            </a:r>
          </a:p>
        </p:txBody>
      </p:sp>
      <p:sp>
        <p:nvSpPr>
          <p:cNvPr id="64" name="Explosion 1 63"/>
          <p:cNvSpPr/>
          <p:nvPr/>
        </p:nvSpPr>
        <p:spPr>
          <a:xfrm>
            <a:off x="5640840" y="1767747"/>
            <a:ext cx="1357626" cy="747295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B1</a:t>
            </a:r>
          </a:p>
        </p:txBody>
      </p:sp>
      <p:grpSp>
        <p:nvGrpSpPr>
          <p:cNvPr id="66" name="Group 65"/>
          <p:cNvGrpSpPr>
            <a:grpSpLocks noChangeAspect="1"/>
          </p:cNvGrpSpPr>
          <p:nvPr/>
        </p:nvGrpSpPr>
        <p:grpSpPr>
          <a:xfrm>
            <a:off x="9111631" y="1464615"/>
            <a:ext cx="1484724" cy="1301607"/>
            <a:chOff x="-864144" y="458071"/>
            <a:chExt cx="1754806" cy="1538378"/>
          </a:xfrm>
        </p:grpSpPr>
        <p:sp>
          <p:nvSpPr>
            <p:cNvPr id="67" name="Rectangle 66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-864144" y="1705439"/>
              <a:ext cx="1754806" cy="29101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102"/>
              <a:r>
                <a:rPr lang="en-US" sz="1000" dirty="0">
                  <a:solidFill>
                    <a:prstClr val="black"/>
                  </a:solidFill>
                  <a:latin typeface="Arial"/>
                  <a:cs typeface="Arial"/>
                </a:rPr>
                <a:t>What’s going on</a:t>
              </a:r>
            </a:p>
          </p:txBody>
        </p:sp>
      </p:grpSp>
      <p:sp>
        <p:nvSpPr>
          <p:cNvPr id="73" name="Explosion 1 72"/>
          <p:cNvSpPr/>
          <p:nvPr/>
        </p:nvSpPr>
        <p:spPr>
          <a:xfrm>
            <a:off x="9720670" y="1101660"/>
            <a:ext cx="1334435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C1</a:t>
            </a:r>
          </a:p>
        </p:txBody>
      </p:sp>
      <p:sp>
        <p:nvSpPr>
          <p:cNvPr id="74" name="Explosion 1 73"/>
          <p:cNvSpPr/>
          <p:nvPr/>
        </p:nvSpPr>
        <p:spPr>
          <a:xfrm>
            <a:off x="9378297" y="1533345"/>
            <a:ext cx="1334435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C2</a:t>
            </a:r>
          </a:p>
        </p:txBody>
      </p:sp>
      <p:grpSp>
        <p:nvGrpSpPr>
          <p:cNvPr id="78" name="Group 77"/>
          <p:cNvGrpSpPr>
            <a:grpSpLocks noChangeAspect="1"/>
          </p:cNvGrpSpPr>
          <p:nvPr/>
        </p:nvGrpSpPr>
        <p:grpSpPr>
          <a:xfrm>
            <a:off x="1298758" y="3585885"/>
            <a:ext cx="1484724" cy="1324783"/>
            <a:chOff x="-935845" y="458071"/>
            <a:chExt cx="1754806" cy="1565769"/>
          </a:xfrm>
        </p:grpSpPr>
        <p:sp>
          <p:nvSpPr>
            <p:cNvPr id="79" name="Rectangle 78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-935845" y="1732830"/>
              <a:ext cx="1754806" cy="29101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102"/>
              <a:r>
                <a:rPr lang="en-US" sz="1000" dirty="0">
                  <a:solidFill>
                    <a:prstClr val="black"/>
                  </a:solidFill>
                  <a:latin typeface="Arial"/>
                  <a:cs typeface="Arial"/>
                </a:rPr>
                <a:t>What’s going on….</a:t>
              </a:r>
            </a:p>
          </p:txBody>
        </p:sp>
      </p:grpSp>
      <p:sp>
        <p:nvSpPr>
          <p:cNvPr id="92" name="Explosion 1 91"/>
          <p:cNvSpPr/>
          <p:nvPr/>
        </p:nvSpPr>
        <p:spPr>
          <a:xfrm>
            <a:off x="1681674" y="3759517"/>
            <a:ext cx="1337102" cy="799888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D1 </a:t>
            </a:r>
          </a:p>
        </p:txBody>
      </p:sp>
      <p:grpSp>
        <p:nvGrpSpPr>
          <p:cNvPr id="97" name="Group 96"/>
          <p:cNvGrpSpPr>
            <a:grpSpLocks noChangeAspect="1"/>
          </p:cNvGrpSpPr>
          <p:nvPr/>
        </p:nvGrpSpPr>
        <p:grpSpPr>
          <a:xfrm>
            <a:off x="4591707" y="3419503"/>
            <a:ext cx="1484724" cy="1384220"/>
            <a:chOff x="-864144" y="458071"/>
            <a:chExt cx="1754806" cy="1636018"/>
          </a:xfrm>
        </p:grpSpPr>
        <p:sp>
          <p:nvSpPr>
            <p:cNvPr id="98" name="Rectangle 97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-864144" y="1803079"/>
              <a:ext cx="1754806" cy="29101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457102"/>
              <a:r>
                <a:rPr lang="en-US" sz="1000" dirty="0">
                  <a:solidFill>
                    <a:prstClr val="black"/>
                  </a:solidFill>
                  <a:latin typeface="Arial"/>
                  <a:cs typeface="Arial"/>
                </a:rPr>
                <a:t>What’s going on…</a:t>
              </a:r>
            </a:p>
          </p:txBody>
        </p:sp>
      </p:grpSp>
      <p:grpSp>
        <p:nvGrpSpPr>
          <p:cNvPr id="112" name="Group 111"/>
          <p:cNvGrpSpPr>
            <a:grpSpLocks noChangeAspect="1"/>
          </p:cNvGrpSpPr>
          <p:nvPr/>
        </p:nvGrpSpPr>
        <p:grpSpPr>
          <a:xfrm>
            <a:off x="5933546" y="3630390"/>
            <a:ext cx="1898335" cy="1186226"/>
            <a:chOff x="334076" y="677333"/>
            <a:chExt cx="4909281" cy="3067699"/>
          </a:xfrm>
        </p:grpSpPr>
        <p:grpSp>
          <p:nvGrpSpPr>
            <p:cNvPr id="113" name="Group 112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rgbClr val="F5F1A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rgbClr val="F5F1A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rgbClr val="F5F1A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20" name="Picture 119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114" name="TextBox 113"/>
            <p:cNvSpPr txBox="1"/>
            <p:nvPr/>
          </p:nvSpPr>
          <p:spPr>
            <a:xfrm>
              <a:off x="334076" y="2630715"/>
              <a:ext cx="4909281" cy="1114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     Rheum 1</a:t>
              </a:r>
            </a:p>
            <a:p>
              <a:pPr algn="ctr" defTabSz="457102"/>
              <a:r>
                <a:rPr lang="en-US" sz="700" i="1" dirty="0">
                  <a:solidFill>
                    <a:srgbClr val="000000"/>
                  </a:solidFill>
                  <a:latin typeface="Arial"/>
                  <a:cs typeface="Arial"/>
                </a:rPr>
                <a:t>Route of referral</a:t>
              </a:r>
            </a:p>
            <a:p>
              <a:pPr algn="ctr" defTabSz="457102"/>
              <a:r>
                <a:rPr lang="en-US" sz="700" i="1" dirty="0">
                  <a:solidFill>
                    <a:srgbClr val="000000"/>
                  </a:solidFill>
                  <a:latin typeface="Arial"/>
                  <a:cs typeface="Arial"/>
                </a:rPr>
                <a:t>Context</a:t>
              </a:r>
            </a:p>
          </p:txBody>
        </p:sp>
      </p:grpSp>
      <p:grpSp>
        <p:nvGrpSpPr>
          <p:cNvPr id="130" name="Group 129"/>
          <p:cNvGrpSpPr>
            <a:grpSpLocks noChangeAspect="1"/>
          </p:cNvGrpSpPr>
          <p:nvPr/>
        </p:nvGrpSpPr>
        <p:grpSpPr>
          <a:xfrm>
            <a:off x="7154792" y="1757242"/>
            <a:ext cx="1755401" cy="970782"/>
            <a:chOff x="703717" y="677333"/>
            <a:chExt cx="4539640" cy="2510540"/>
          </a:xfrm>
        </p:grpSpPr>
        <p:grpSp>
          <p:nvGrpSpPr>
            <p:cNvPr id="131" name="Group 130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135" name="Oval 134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40" name="Picture 139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134" name="TextBox 133"/>
            <p:cNvSpPr txBox="1"/>
            <p:nvPr/>
          </p:nvSpPr>
          <p:spPr>
            <a:xfrm>
              <a:off x="703717" y="2630713"/>
              <a:ext cx="4539640" cy="55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 err="1">
                  <a:solidFill>
                    <a:srgbClr val="000000"/>
                  </a:solidFill>
                  <a:latin typeface="Arial"/>
                  <a:cs typeface="Arial"/>
                </a:rPr>
                <a:t>Chiro</a:t>
              </a:r>
              <a:endParaRPr lang="en-US" sz="8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42" name="Group 141"/>
          <p:cNvGrpSpPr>
            <a:grpSpLocks noChangeAspect="1"/>
          </p:cNvGrpSpPr>
          <p:nvPr/>
        </p:nvGrpSpPr>
        <p:grpSpPr>
          <a:xfrm>
            <a:off x="4097367" y="5371857"/>
            <a:ext cx="1484724" cy="1270830"/>
            <a:chOff x="-864144" y="458071"/>
            <a:chExt cx="1754806" cy="1502003"/>
          </a:xfrm>
        </p:grpSpPr>
        <p:sp>
          <p:nvSpPr>
            <p:cNvPr id="144" name="Rectangle 143"/>
            <p:cNvSpPr/>
            <p:nvPr/>
          </p:nvSpPr>
          <p:spPr>
            <a:xfrm>
              <a:off x="-303282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-563441" y="844371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6" name="Oval 145"/>
            <p:cNvSpPr>
              <a:spLocks noChangeAspect="1"/>
            </p:cNvSpPr>
            <p:nvPr/>
          </p:nvSpPr>
          <p:spPr>
            <a:xfrm>
              <a:off x="-524025" y="458071"/>
              <a:ext cx="307461" cy="2759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-476722" y="773419"/>
              <a:ext cx="220742" cy="5597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-429420" y="1372577"/>
              <a:ext cx="126137" cy="3074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1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-864144" y="1705439"/>
              <a:ext cx="1754806" cy="254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02"/>
              <a:endParaRPr lang="en-US" sz="8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59" name="Group 158"/>
          <p:cNvGrpSpPr>
            <a:grpSpLocks noChangeAspect="1"/>
          </p:cNvGrpSpPr>
          <p:nvPr/>
        </p:nvGrpSpPr>
        <p:grpSpPr>
          <a:xfrm>
            <a:off x="2858150" y="3272223"/>
            <a:ext cx="1654991" cy="977382"/>
            <a:chOff x="830421" y="677333"/>
            <a:chExt cx="4279967" cy="2527606"/>
          </a:xfrm>
        </p:grpSpPr>
        <p:grpSp>
          <p:nvGrpSpPr>
            <p:cNvPr id="160" name="Group 159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162" name="Oval 161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rgbClr val="000066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rgbClr val="000066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rgbClr val="000066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67" name="Picture 166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161" name="TextBox 160"/>
            <p:cNvSpPr txBox="1"/>
            <p:nvPr/>
          </p:nvSpPr>
          <p:spPr>
            <a:xfrm>
              <a:off x="830421" y="2647780"/>
              <a:ext cx="4279967" cy="557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Ophthalmology</a:t>
              </a:r>
            </a:p>
          </p:txBody>
        </p:sp>
      </p:grpSp>
      <p:grpSp>
        <p:nvGrpSpPr>
          <p:cNvPr id="169" name="Group 168"/>
          <p:cNvGrpSpPr>
            <a:grpSpLocks noChangeAspect="1"/>
          </p:cNvGrpSpPr>
          <p:nvPr/>
        </p:nvGrpSpPr>
        <p:grpSpPr>
          <a:xfrm>
            <a:off x="7294168" y="1606783"/>
            <a:ext cx="232869" cy="749331"/>
            <a:chOff x="3556004" y="270931"/>
            <a:chExt cx="829730" cy="2669920"/>
          </a:xfrm>
          <a:solidFill>
            <a:schemeClr val="accent6">
              <a:lumMod val="75000"/>
            </a:schemeClr>
          </a:solidFill>
        </p:grpSpPr>
        <p:sp>
          <p:nvSpPr>
            <p:cNvPr id="171" name="Oval 170"/>
            <p:cNvSpPr/>
            <p:nvPr/>
          </p:nvSpPr>
          <p:spPr>
            <a:xfrm>
              <a:off x="3640667" y="270931"/>
              <a:ext cx="660400" cy="59266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742271" y="948268"/>
              <a:ext cx="474135" cy="1202267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4114802" y="1100667"/>
              <a:ext cx="270932" cy="660399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556004" y="1100667"/>
              <a:ext cx="270932" cy="660399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3843868" y="2280453"/>
              <a:ext cx="270933" cy="66039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176" name="Picture 175" descr="Screen Shot 2020-01-17 at 2.10.51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6139" y="1185334"/>
              <a:ext cx="406397" cy="406397"/>
            </a:xfrm>
            <a:prstGeom prst="rect">
              <a:avLst/>
            </a:prstGeom>
            <a:grpFill/>
          </p:spPr>
        </p:pic>
      </p:grpSp>
      <p:sp>
        <p:nvSpPr>
          <p:cNvPr id="177" name="Cloud 176"/>
          <p:cNvSpPr/>
          <p:nvPr/>
        </p:nvSpPr>
        <p:spPr>
          <a:xfrm>
            <a:off x="7909959" y="2918354"/>
            <a:ext cx="2605675" cy="659526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b="1" dirty="0">
                <a:solidFill>
                  <a:srgbClr val="1F497D">
                    <a:lumMod val="75000"/>
                  </a:srgbClr>
                </a:solidFill>
                <a:latin typeface="Ink Free" panose="03080402000500000000" pitchFamily="66" charset="0"/>
                <a:cs typeface="Arial"/>
              </a:rPr>
              <a:t>Patient’s Perceptions of Rheum 1 Encounter &amp; Assessment</a:t>
            </a:r>
          </a:p>
        </p:txBody>
      </p:sp>
      <p:sp>
        <p:nvSpPr>
          <p:cNvPr id="178" name="Cloud 177"/>
          <p:cNvSpPr/>
          <p:nvPr/>
        </p:nvSpPr>
        <p:spPr>
          <a:xfrm>
            <a:off x="7561238" y="5037785"/>
            <a:ext cx="2605675" cy="586171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b="1" dirty="0">
                <a:solidFill>
                  <a:srgbClr val="1F497D">
                    <a:lumMod val="75000"/>
                  </a:srgbClr>
                </a:solidFill>
                <a:latin typeface="Ink Free" panose="03080402000500000000" pitchFamily="66" charset="0"/>
                <a:cs typeface="Arial"/>
              </a:rPr>
              <a:t>Patient’s Reflections on Current Diagnosis &amp; Status</a:t>
            </a:r>
          </a:p>
        </p:txBody>
      </p:sp>
      <p:grpSp>
        <p:nvGrpSpPr>
          <p:cNvPr id="179" name="Group 178"/>
          <p:cNvGrpSpPr>
            <a:grpSpLocks noChangeAspect="1"/>
          </p:cNvGrpSpPr>
          <p:nvPr/>
        </p:nvGrpSpPr>
        <p:grpSpPr>
          <a:xfrm>
            <a:off x="7561238" y="1335171"/>
            <a:ext cx="1898335" cy="949594"/>
            <a:chOff x="573885" y="677333"/>
            <a:chExt cx="4909281" cy="2455746"/>
          </a:xfrm>
        </p:grpSpPr>
        <p:grpSp>
          <p:nvGrpSpPr>
            <p:cNvPr id="180" name="Group 179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182" name="Oval 181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87" name="Picture 186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181" name="TextBox 180"/>
            <p:cNvSpPr txBox="1"/>
            <p:nvPr/>
          </p:nvSpPr>
          <p:spPr>
            <a:xfrm>
              <a:off x="573885" y="2575919"/>
              <a:ext cx="4909281" cy="55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PT</a:t>
              </a:r>
            </a:p>
          </p:txBody>
        </p:sp>
      </p:grpSp>
      <p:grpSp>
        <p:nvGrpSpPr>
          <p:cNvPr id="189" name="Group 188"/>
          <p:cNvGrpSpPr>
            <a:grpSpLocks noChangeAspect="1"/>
          </p:cNvGrpSpPr>
          <p:nvPr/>
        </p:nvGrpSpPr>
        <p:grpSpPr>
          <a:xfrm>
            <a:off x="5099065" y="5746366"/>
            <a:ext cx="2177459" cy="970782"/>
            <a:chOff x="334076" y="677333"/>
            <a:chExt cx="5631123" cy="2510540"/>
          </a:xfrm>
        </p:grpSpPr>
        <p:grpSp>
          <p:nvGrpSpPr>
            <p:cNvPr id="190" name="Group 189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192" name="Oval 191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97" name="Picture 196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191" name="TextBox 190"/>
            <p:cNvSpPr txBox="1"/>
            <p:nvPr/>
          </p:nvSpPr>
          <p:spPr>
            <a:xfrm>
              <a:off x="334076" y="2630713"/>
              <a:ext cx="5631123" cy="55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Rheum 2</a:t>
              </a:r>
            </a:p>
          </p:txBody>
        </p:sp>
      </p:grpSp>
      <p:sp>
        <p:nvSpPr>
          <p:cNvPr id="198" name="Explosion 1 197"/>
          <p:cNvSpPr/>
          <p:nvPr/>
        </p:nvSpPr>
        <p:spPr>
          <a:xfrm>
            <a:off x="4171684" y="3822384"/>
            <a:ext cx="1369788" cy="849874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BE1C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Traumatic injury</a:t>
            </a:r>
          </a:p>
        </p:txBody>
      </p:sp>
      <p:sp>
        <p:nvSpPr>
          <p:cNvPr id="199" name="Explosion 1 198"/>
          <p:cNvSpPr/>
          <p:nvPr/>
        </p:nvSpPr>
        <p:spPr>
          <a:xfrm>
            <a:off x="4905137" y="3293998"/>
            <a:ext cx="1334435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E1</a:t>
            </a:r>
          </a:p>
        </p:txBody>
      </p:sp>
      <p:sp>
        <p:nvSpPr>
          <p:cNvPr id="201" name="Explosion 1 200"/>
          <p:cNvSpPr/>
          <p:nvPr/>
        </p:nvSpPr>
        <p:spPr>
          <a:xfrm>
            <a:off x="4360132" y="5495804"/>
            <a:ext cx="1500531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Worsening Symptoms</a:t>
            </a:r>
          </a:p>
        </p:txBody>
      </p:sp>
      <p:grpSp>
        <p:nvGrpSpPr>
          <p:cNvPr id="212" name="Group 211"/>
          <p:cNvGrpSpPr>
            <a:grpSpLocks noChangeAspect="1"/>
          </p:cNvGrpSpPr>
          <p:nvPr/>
        </p:nvGrpSpPr>
        <p:grpSpPr>
          <a:xfrm>
            <a:off x="5476626" y="5631658"/>
            <a:ext cx="1898335" cy="970782"/>
            <a:chOff x="334076" y="677333"/>
            <a:chExt cx="4909281" cy="2510540"/>
          </a:xfrm>
        </p:grpSpPr>
        <p:grpSp>
          <p:nvGrpSpPr>
            <p:cNvPr id="213" name="Group 212"/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215" name="Oval 214"/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220" name="Picture 219" descr="Screen Shot 2020-01-17 at 2.10.51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214" name="TextBox 213"/>
            <p:cNvSpPr txBox="1"/>
            <p:nvPr/>
          </p:nvSpPr>
          <p:spPr>
            <a:xfrm>
              <a:off x="334076" y="2630713"/>
              <a:ext cx="4909281" cy="557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New PT</a:t>
              </a: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06B8988B-975E-4F22-80BD-EE3D71CFA301}"/>
              </a:ext>
            </a:extLst>
          </p:cNvPr>
          <p:cNvSpPr txBox="1"/>
          <p:nvPr/>
        </p:nvSpPr>
        <p:spPr>
          <a:xfrm rot="16200000">
            <a:off x="4724923" y="2032275"/>
            <a:ext cx="114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02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Age: 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58E6717-2C69-46C5-B471-A906A5DA67A3}"/>
              </a:ext>
            </a:extLst>
          </p:cNvPr>
          <p:cNvGrpSpPr>
            <a:grpSpLocks noChangeAspect="1"/>
          </p:cNvGrpSpPr>
          <p:nvPr/>
        </p:nvGrpSpPr>
        <p:grpSpPr>
          <a:xfrm>
            <a:off x="1391995" y="5534335"/>
            <a:ext cx="1909108" cy="1198944"/>
            <a:chOff x="147259" y="677333"/>
            <a:chExt cx="5631123" cy="3100589"/>
          </a:xfrm>
        </p:grpSpPr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DE1BE030-CB93-4D08-B7E7-137971C6CC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91785" y="677333"/>
              <a:ext cx="602223" cy="1937843"/>
              <a:chOff x="3556004" y="270931"/>
              <a:chExt cx="829730" cy="2669920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9B7C4851-ACCD-41E9-8E16-697FE23419F4}"/>
                  </a:ext>
                </a:extLst>
              </p:cNvPr>
              <p:cNvSpPr/>
              <p:nvPr/>
            </p:nvSpPr>
            <p:spPr>
              <a:xfrm>
                <a:off x="3640667" y="270931"/>
                <a:ext cx="660400" cy="59266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F754ADAA-163F-4F94-B67A-9173AF9FDC88}"/>
                  </a:ext>
                </a:extLst>
              </p:cNvPr>
              <p:cNvSpPr/>
              <p:nvPr/>
            </p:nvSpPr>
            <p:spPr>
              <a:xfrm>
                <a:off x="3742271" y="948268"/>
                <a:ext cx="474135" cy="1202267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53E39D05-FB5F-4E17-A8A3-E41BE87D4845}"/>
                  </a:ext>
                </a:extLst>
              </p:cNvPr>
              <p:cNvSpPr/>
              <p:nvPr/>
            </p:nvSpPr>
            <p:spPr>
              <a:xfrm>
                <a:off x="4114802" y="1100667"/>
                <a:ext cx="270932" cy="660399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45E7329A-A92D-44F3-B216-6D2DF49941D8}"/>
                  </a:ext>
                </a:extLst>
              </p:cNvPr>
              <p:cNvSpPr/>
              <p:nvPr/>
            </p:nvSpPr>
            <p:spPr>
              <a:xfrm>
                <a:off x="3556004" y="1100667"/>
                <a:ext cx="270932" cy="660399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9195E5C2-2B68-4D88-B51C-FF39A6DE0B8C}"/>
                  </a:ext>
                </a:extLst>
              </p:cNvPr>
              <p:cNvSpPr/>
              <p:nvPr/>
            </p:nvSpPr>
            <p:spPr>
              <a:xfrm>
                <a:off x="3843868" y="2280453"/>
                <a:ext cx="270933" cy="66039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02"/>
                <a:endParaRPr lang="en-US" sz="8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210" name="Picture 209" descr="Screen Shot 2020-01-17 at 2.10.51 PM.png">
                <a:extLst>
                  <a:ext uri="{FF2B5EF4-FFF2-40B4-BE49-F238E27FC236}">
                    <a16:creationId xmlns:a16="http://schemas.microsoft.com/office/drawing/2014/main" id="{2E50AED6-D12D-488C-ADA3-F2E288D2F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6139" y="1185334"/>
                <a:ext cx="406397" cy="406397"/>
              </a:xfrm>
              <a:prstGeom prst="rect">
                <a:avLst/>
              </a:prstGeom>
            </p:spPr>
          </p:pic>
        </p:grp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D22EF2E-9594-4405-9F79-CD2B1E7F364B}"/>
                </a:ext>
              </a:extLst>
            </p:cNvPr>
            <p:cNvSpPr txBox="1"/>
            <p:nvPr/>
          </p:nvSpPr>
          <p:spPr>
            <a:xfrm>
              <a:off x="147259" y="2663605"/>
              <a:ext cx="5631123" cy="1114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2"/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Rheum 2</a:t>
              </a:r>
            </a:p>
            <a:p>
              <a:pPr algn="ctr" defTabSz="457102"/>
              <a:r>
                <a:rPr lang="en-US" sz="700" i="1" dirty="0">
                  <a:solidFill>
                    <a:srgbClr val="000000"/>
                  </a:solidFill>
                  <a:latin typeface="Arial"/>
                  <a:cs typeface="Arial"/>
                </a:rPr>
                <a:t>Rationale for switch</a:t>
              </a:r>
            </a:p>
            <a:p>
              <a:pPr algn="ctr" defTabSz="457102"/>
              <a:r>
                <a:rPr lang="en-US" sz="700" i="1" dirty="0">
                  <a:solidFill>
                    <a:srgbClr val="000000"/>
                  </a:solidFill>
                  <a:latin typeface="Arial"/>
                  <a:cs typeface="Arial"/>
                </a:rPr>
                <a:t>Overview of clinical encounter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B507026-6622-4729-9248-4C3BE9ECBB26}"/>
              </a:ext>
            </a:extLst>
          </p:cNvPr>
          <p:cNvGrpSpPr>
            <a:grpSpLocks noChangeAspect="1"/>
          </p:cNvGrpSpPr>
          <p:nvPr/>
        </p:nvGrpSpPr>
        <p:grpSpPr>
          <a:xfrm>
            <a:off x="3096540" y="3491635"/>
            <a:ext cx="232869" cy="749331"/>
            <a:chOff x="3556004" y="270931"/>
            <a:chExt cx="829730" cy="2669920"/>
          </a:xfrm>
          <a:solidFill>
            <a:schemeClr val="accent6">
              <a:lumMod val="75000"/>
            </a:schemeClr>
          </a:solidFill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62D719A0-4A68-49E7-AB88-A00517BA3101}"/>
                </a:ext>
              </a:extLst>
            </p:cNvPr>
            <p:cNvSpPr/>
            <p:nvPr/>
          </p:nvSpPr>
          <p:spPr>
            <a:xfrm>
              <a:off x="3640667" y="270931"/>
              <a:ext cx="660400" cy="59266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FC38A1F7-5131-4B7D-AFFD-176C6E6EB650}"/>
                </a:ext>
              </a:extLst>
            </p:cNvPr>
            <p:cNvSpPr/>
            <p:nvPr/>
          </p:nvSpPr>
          <p:spPr>
            <a:xfrm>
              <a:off x="3742271" y="948268"/>
              <a:ext cx="474135" cy="1202267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651BA4CF-3A5C-46E0-A0BA-117D60C25FBF}"/>
                </a:ext>
              </a:extLst>
            </p:cNvPr>
            <p:cNvSpPr/>
            <p:nvPr/>
          </p:nvSpPr>
          <p:spPr>
            <a:xfrm>
              <a:off x="4114802" y="1100667"/>
              <a:ext cx="270932" cy="660399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360F77D4-5B91-470E-A38B-357656432B8E}"/>
                </a:ext>
              </a:extLst>
            </p:cNvPr>
            <p:cNvSpPr/>
            <p:nvPr/>
          </p:nvSpPr>
          <p:spPr>
            <a:xfrm>
              <a:off x="3556004" y="1100667"/>
              <a:ext cx="270932" cy="660399"/>
            </a:xfrm>
            <a:prstGeom prst="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53E8179E-1BEF-4B9F-8DB1-8C7E3D56BE80}"/>
                </a:ext>
              </a:extLst>
            </p:cNvPr>
            <p:cNvSpPr/>
            <p:nvPr/>
          </p:nvSpPr>
          <p:spPr>
            <a:xfrm>
              <a:off x="3843868" y="2280453"/>
              <a:ext cx="270933" cy="66039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2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26" name="Picture 225" descr="Screen Shot 2020-01-17 at 2.10.51 PM.png">
              <a:extLst>
                <a:ext uri="{FF2B5EF4-FFF2-40B4-BE49-F238E27FC236}">
                  <a16:creationId xmlns:a16="http://schemas.microsoft.com/office/drawing/2014/main" id="{45126977-9126-4444-A892-68DFECDE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6139" y="1185334"/>
              <a:ext cx="406397" cy="406397"/>
            </a:xfrm>
            <a:prstGeom prst="rect">
              <a:avLst/>
            </a:prstGeom>
            <a:grpFill/>
          </p:spPr>
        </p:pic>
      </p:grpSp>
      <p:sp>
        <p:nvSpPr>
          <p:cNvPr id="227" name="TextBox 226">
            <a:extLst>
              <a:ext uri="{FF2B5EF4-FFF2-40B4-BE49-F238E27FC236}">
                <a16:creationId xmlns:a16="http://schemas.microsoft.com/office/drawing/2014/main" id="{0ECAD498-42E6-411A-8873-E9D5DB8F799A}"/>
              </a:ext>
            </a:extLst>
          </p:cNvPr>
          <p:cNvSpPr txBox="1"/>
          <p:nvPr/>
        </p:nvSpPr>
        <p:spPr>
          <a:xfrm>
            <a:off x="2381121" y="4207605"/>
            <a:ext cx="16549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02"/>
            <a:r>
              <a:rPr lang="en-US" sz="800" dirty="0">
                <a:solidFill>
                  <a:srgbClr val="000000"/>
                </a:solidFill>
                <a:latin typeface="Arial"/>
                <a:cs typeface="Arial"/>
              </a:rPr>
              <a:t>PCP</a:t>
            </a:r>
          </a:p>
        </p:txBody>
      </p:sp>
      <p:sp>
        <p:nvSpPr>
          <p:cNvPr id="228" name="Cloud 227">
            <a:extLst>
              <a:ext uri="{FF2B5EF4-FFF2-40B4-BE49-F238E27FC236}">
                <a16:creationId xmlns:a16="http://schemas.microsoft.com/office/drawing/2014/main" id="{E418CA7D-7CC4-4D8B-A319-4D6B26C5B2BC}"/>
              </a:ext>
            </a:extLst>
          </p:cNvPr>
          <p:cNvSpPr/>
          <p:nvPr/>
        </p:nvSpPr>
        <p:spPr>
          <a:xfrm>
            <a:off x="2417163" y="1054448"/>
            <a:ext cx="1551021" cy="713299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b="1" dirty="0">
                <a:solidFill>
                  <a:srgbClr val="1F497D">
                    <a:lumMod val="75000"/>
                  </a:srgbClr>
                </a:solidFill>
                <a:latin typeface="Ink Free" panose="03080402000500000000" pitchFamily="66" charset="0"/>
                <a:cs typeface="Arial"/>
              </a:rPr>
              <a:t>Patient’s Perceptions of Symptoms</a:t>
            </a:r>
          </a:p>
        </p:txBody>
      </p:sp>
      <p:sp>
        <p:nvSpPr>
          <p:cNvPr id="188" name="Cloud 187">
            <a:extLst>
              <a:ext uri="{FF2B5EF4-FFF2-40B4-BE49-F238E27FC236}">
                <a16:creationId xmlns:a16="http://schemas.microsoft.com/office/drawing/2014/main" id="{AD562042-D5CC-4FA3-9820-3C43BAC76D0F}"/>
              </a:ext>
            </a:extLst>
          </p:cNvPr>
          <p:cNvSpPr/>
          <p:nvPr/>
        </p:nvSpPr>
        <p:spPr>
          <a:xfrm>
            <a:off x="343245" y="2908744"/>
            <a:ext cx="1792002" cy="916282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3" tIns="45711" rIns="91423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02"/>
            <a:r>
              <a:rPr lang="en-US" sz="1000" b="1" dirty="0">
                <a:solidFill>
                  <a:srgbClr val="1F497D">
                    <a:lumMod val="75000"/>
                  </a:srgbClr>
                </a:solidFill>
                <a:latin typeface="Ink Free" panose="03080402000500000000" pitchFamily="66" charset="0"/>
                <a:cs typeface="Arial"/>
              </a:rPr>
              <a:t>Patient’s Perceptions of New or Recurrent Symptoms</a:t>
            </a:r>
          </a:p>
        </p:txBody>
      </p:sp>
      <p:sp>
        <p:nvSpPr>
          <p:cNvPr id="229" name="Multidocument 789">
            <a:extLst>
              <a:ext uri="{FF2B5EF4-FFF2-40B4-BE49-F238E27FC236}">
                <a16:creationId xmlns:a16="http://schemas.microsoft.com/office/drawing/2014/main" id="{4606657A-879A-4962-B296-3DB39D30117E}"/>
              </a:ext>
            </a:extLst>
          </p:cNvPr>
          <p:cNvSpPr/>
          <p:nvPr/>
        </p:nvSpPr>
        <p:spPr>
          <a:xfrm>
            <a:off x="10151324" y="3489857"/>
            <a:ext cx="1176333" cy="891254"/>
          </a:xfrm>
          <a:prstGeom prst="flowChartMultidocumen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22" tIns="45711" rIns="91422" bIns="45711" spcCol="0"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Patient Resources &amp; Support Groups</a:t>
            </a:r>
          </a:p>
        </p:txBody>
      </p:sp>
      <p:sp>
        <p:nvSpPr>
          <p:cNvPr id="230" name="Explosion 1 91">
            <a:extLst>
              <a:ext uri="{FF2B5EF4-FFF2-40B4-BE49-F238E27FC236}">
                <a16:creationId xmlns:a16="http://schemas.microsoft.com/office/drawing/2014/main" id="{0EE065DE-EF6C-47A1-8B7D-899062D75450}"/>
              </a:ext>
            </a:extLst>
          </p:cNvPr>
          <p:cNvSpPr/>
          <p:nvPr/>
        </p:nvSpPr>
        <p:spPr>
          <a:xfrm>
            <a:off x="1880845" y="3113505"/>
            <a:ext cx="1314437" cy="892984"/>
          </a:xfrm>
          <a:prstGeom prst="irregularSeal1">
            <a:avLst/>
          </a:prstGeom>
          <a:solidFill>
            <a:srgbClr val="E6B9B8">
              <a:alpha val="94902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D2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C3C4D92-4389-48DD-8800-5705B257C210}"/>
              </a:ext>
            </a:extLst>
          </p:cNvPr>
          <p:cNvSpPr txBox="1"/>
          <p:nvPr/>
        </p:nvSpPr>
        <p:spPr>
          <a:xfrm>
            <a:off x="9404812" y="4528648"/>
            <a:ext cx="1379319" cy="2462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What’s going on…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53838D2B-E303-41E6-9801-9F436FF00D2C}"/>
              </a:ext>
            </a:extLst>
          </p:cNvPr>
          <p:cNvSpPr txBox="1"/>
          <p:nvPr/>
        </p:nvSpPr>
        <p:spPr>
          <a:xfrm>
            <a:off x="7261137" y="6355230"/>
            <a:ext cx="1379319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What’s going on now…</a:t>
            </a:r>
          </a:p>
        </p:txBody>
      </p:sp>
      <p:sp>
        <p:nvSpPr>
          <p:cNvPr id="233" name="Explosion 1 198">
            <a:extLst>
              <a:ext uri="{FF2B5EF4-FFF2-40B4-BE49-F238E27FC236}">
                <a16:creationId xmlns:a16="http://schemas.microsoft.com/office/drawing/2014/main" id="{E1D7E19A-C66D-4B8D-80CE-DA057B4469A0}"/>
              </a:ext>
            </a:extLst>
          </p:cNvPr>
          <p:cNvSpPr/>
          <p:nvPr/>
        </p:nvSpPr>
        <p:spPr>
          <a:xfrm>
            <a:off x="5237095" y="2814818"/>
            <a:ext cx="1334435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E2</a:t>
            </a:r>
          </a:p>
        </p:txBody>
      </p:sp>
      <p:sp>
        <p:nvSpPr>
          <p:cNvPr id="234" name="Explosion 1 198">
            <a:extLst>
              <a:ext uri="{FF2B5EF4-FFF2-40B4-BE49-F238E27FC236}">
                <a16:creationId xmlns:a16="http://schemas.microsoft.com/office/drawing/2014/main" id="{A572E8DF-477E-4387-97C5-47B0B0C1DE20}"/>
              </a:ext>
            </a:extLst>
          </p:cNvPr>
          <p:cNvSpPr/>
          <p:nvPr/>
        </p:nvSpPr>
        <p:spPr>
          <a:xfrm>
            <a:off x="5622263" y="3179214"/>
            <a:ext cx="1334435" cy="833795"/>
          </a:xfrm>
          <a:prstGeom prst="irregularSeal1">
            <a:avLst/>
          </a:prstGeom>
          <a:solidFill>
            <a:srgbClr val="E6B9B8">
              <a:alpha val="96078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3" tIns="45711" rIns="91423" bIns="45711" spcCol="0" rtlCol="0" anchor="ctr"/>
          <a:lstStyle/>
          <a:p>
            <a:pPr algn="ctr" defTabSz="457102"/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Symptom E3</a:t>
            </a:r>
          </a:p>
        </p:txBody>
      </p:sp>
      <p:sp>
        <p:nvSpPr>
          <p:cNvPr id="235" name="Smiley Face 234">
            <a:extLst>
              <a:ext uri="{FF2B5EF4-FFF2-40B4-BE49-F238E27FC236}">
                <a16:creationId xmlns:a16="http://schemas.microsoft.com/office/drawing/2014/main" id="{B4406C74-8E56-492A-B351-E2BAEF9CBD34}"/>
              </a:ext>
            </a:extLst>
          </p:cNvPr>
          <p:cNvSpPr/>
          <p:nvPr/>
        </p:nvSpPr>
        <p:spPr>
          <a:xfrm>
            <a:off x="11491623" y="248227"/>
            <a:ext cx="366789" cy="363066"/>
          </a:xfrm>
          <a:prstGeom prst="smileyFace">
            <a:avLst>
              <a:gd name="adj" fmla="val -465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0">
              <a:latin typeface="Arial"/>
              <a:cs typeface="Arial"/>
            </a:endParaRPr>
          </a:p>
        </p:txBody>
      </p:sp>
      <p:pic>
        <p:nvPicPr>
          <p:cNvPr id="237" name="Picture 236" descr="Screen Shot 2020-02-04 at 3.23.09 PM.png">
            <a:extLst>
              <a:ext uri="{FF2B5EF4-FFF2-40B4-BE49-F238E27FC236}">
                <a16:creationId xmlns:a16="http://schemas.microsoft.com/office/drawing/2014/main" id="{F44FD1D8-DFCF-4DB6-9742-464A5D823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968" y="707915"/>
            <a:ext cx="709027" cy="585435"/>
          </a:xfrm>
          <a:prstGeom prst="rect">
            <a:avLst/>
          </a:prstGeom>
        </p:spPr>
      </p:pic>
      <p:sp>
        <p:nvSpPr>
          <p:cNvPr id="238" name="5-Point Star 24">
            <a:extLst>
              <a:ext uri="{FF2B5EF4-FFF2-40B4-BE49-F238E27FC236}">
                <a16:creationId xmlns:a16="http://schemas.microsoft.com/office/drawing/2014/main" id="{2740D63C-B479-4BA5-890E-3B9C8A9EC7F6}"/>
              </a:ext>
            </a:extLst>
          </p:cNvPr>
          <p:cNvSpPr/>
          <p:nvPr/>
        </p:nvSpPr>
        <p:spPr>
          <a:xfrm>
            <a:off x="5839743" y="4919546"/>
            <a:ext cx="626981" cy="531721"/>
          </a:xfrm>
          <a:prstGeom prst="star5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9" name="Smiley Face 238">
            <a:extLst>
              <a:ext uri="{FF2B5EF4-FFF2-40B4-BE49-F238E27FC236}">
                <a16:creationId xmlns:a16="http://schemas.microsoft.com/office/drawing/2014/main" id="{00257817-4555-45E5-9D88-1F82CDBDEB5E}"/>
              </a:ext>
            </a:extLst>
          </p:cNvPr>
          <p:cNvSpPr/>
          <p:nvPr/>
        </p:nvSpPr>
        <p:spPr>
          <a:xfrm>
            <a:off x="10960868" y="226024"/>
            <a:ext cx="366789" cy="363066"/>
          </a:xfrm>
          <a:prstGeom prst="smileyFace">
            <a:avLst>
              <a:gd name="adj" fmla="val 4653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0">
              <a:latin typeface="Arial"/>
              <a:cs typeface="Arial"/>
            </a:endParaRPr>
          </a:p>
        </p:txBody>
      </p:sp>
      <p:sp>
        <p:nvSpPr>
          <p:cNvPr id="240" name="Heart 239">
            <a:extLst>
              <a:ext uri="{FF2B5EF4-FFF2-40B4-BE49-F238E27FC236}">
                <a16:creationId xmlns:a16="http://schemas.microsoft.com/office/drawing/2014/main" id="{EF0ABC1B-3112-4517-ADFB-4B8CA5B89B87}"/>
              </a:ext>
            </a:extLst>
          </p:cNvPr>
          <p:cNvSpPr/>
          <p:nvPr/>
        </p:nvSpPr>
        <p:spPr>
          <a:xfrm>
            <a:off x="11158731" y="1293350"/>
            <a:ext cx="977650" cy="833785"/>
          </a:xfrm>
          <a:prstGeom prst="hear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2" tIns="45711" rIns="91422" bIns="4571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dk1"/>
                </a:solidFill>
                <a:latin typeface="Arial"/>
                <a:cs typeface="Arial"/>
              </a:rPr>
              <a:t>Can workout now</a:t>
            </a:r>
          </a:p>
        </p:txBody>
      </p:sp>
    </p:spTree>
    <p:extLst>
      <p:ext uri="{BB962C8B-B14F-4D97-AF65-F5344CB8AC3E}">
        <p14:creationId xmlns:p14="http://schemas.microsoft.com/office/powerpoint/2010/main" val="5284852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29414</TotalTime>
  <Words>220</Words>
  <Application>Microsoft Office PowerPoint</Application>
  <PresentationFormat>Widescreen</PresentationFormat>
  <Paragraphs>78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Ink Free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Rheum to Diagnosis  Manuscript Draft</dc:title>
  <dc:creator>Jill Foster</dc:creator>
  <cp:lastModifiedBy>Amy Groves (IMNE)</cp:lastModifiedBy>
  <cp:revision>163</cp:revision>
  <cp:lastPrinted>2021-03-26T22:38:07Z</cp:lastPrinted>
  <dcterms:created xsi:type="dcterms:W3CDTF">2020-12-14T21:05:39Z</dcterms:created>
  <dcterms:modified xsi:type="dcterms:W3CDTF">2021-06-23T17:18:13Z</dcterms:modified>
</cp:coreProperties>
</file>