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3"/>
  </p:notesMasterIdLst>
  <p:sldIdLst>
    <p:sldId id="313" r:id="rId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ll Foster, MD (IMNE)" initials="JFM(" lastIdx="16" clrIdx="0">
    <p:extLst>
      <p:ext uri="{19B8F6BF-5375-455C-9EA6-DF929625EA0E}">
        <p15:presenceInfo xmlns:p15="http://schemas.microsoft.com/office/powerpoint/2012/main" userId="S::Jill.Foster@imne.com::0b1f2f81-c81b-481d-a8b0-0bb8a6bb9597" providerId="AD"/>
      </p:ext>
    </p:extLst>
  </p:cmAuthor>
  <p:cmAuthor id="2" name="Jill Foster" initials="JF" lastIdx="1" clrIdx="1">
    <p:extLst>
      <p:ext uri="{19B8F6BF-5375-455C-9EA6-DF929625EA0E}">
        <p15:presenceInfo xmlns:p15="http://schemas.microsoft.com/office/powerpoint/2012/main" userId="f1df99482efebe49" providerId="Windows Live"/>
      </p:ext>
    </p:extLst>
  </p:cmAuthor>
  <p:cmAuthor id="3" name="Amy Groves (IMNE)" initials="AG(" lastIdx="2" clrIdx="2">
    <p:extLst>
      <p:ext uri="{19B8F6BF-5375-455C-9EA6-DF929625EA0E}">
        <p15:presenceInfo xmlns:p15="http://schemas.microsoft.com/office/powerpoint/2012/main" userId="S::amy.groves@imne.com::2609cc3e-8ebb-43f1-ac55-dfac14eaa2d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CB87"/>
    <a:srgbClr val="BE1C1C"/>
    <a:srgbClr val="8CD4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23" autoAdjust="0"/>
    <p:restoredTop sz="94660"/>
  </p:normalViewPr>
  <p:slideViewPr>
    <p:cSldViewPr snapToGrid="0">
      <p:cViewPr varScale="1">
        <p:scale>
          <a:sx n="63" d="100"/>
          <a:sy n="63" d="100"/>
        </p:scale>
        <p:origin x="440" y="64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llf\Sync\Documents\IMNE\SAA%20Manuscript\Survey%20Data\Final%20Tabs%20n186%20for%20manuscript-JAF-I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Overall, which prevented a timely or accurate </a:t>
            </a:r>
            <a:b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nr-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axSpA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diagnosis the </a:t>
            </a:r>
            <a:r>
              <a:rPr lang="en-US" sz="1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c:rich>
      </c:tx>
      <c:layout>
        <c:manualLayout>
          <c:xMode val="edge"/>
          <c:yMode val="edge"/>
          <c:x val="8.8436815709542968E-2"/>
          <c:y val="0.140584874913305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1816504242525526E-2"/>
          <c:y val="0.37722210807650197"/>
          <c:w val="0.45537844998972882"/>
          <c:h val="0.54507813610272615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6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C74-4FA9-82D1-B8C15F46446D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C74-4FA9-82D1-B8C15F4644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Figures1!$B$50:$B$51</c:f>
              <c:strCache>
                <c:ptCount val="2"/>
                <c:pt idx="0">
                  <c:v>Patient Factor </c:v>
                </c:pt>
                <c:pt idx="1">
                  <c:v>Healthcare System Factor</c:v>
                </c:pt>
              </c:strCache>
            </c:strRef>
          </c:cat>
          <c:val>
            <c:numRef>
              <c:f>Figures1!$D$50:$D$51</c:f>
              <c:numCache>
                <c:formatCode>0%</c:formatCode>
                <c:ptCount val="2"/>
                <c:pt idx="0">
                  <c:v>0.3966480446927374</c:v>
                </c:pt>
                <c:pt idx="1">
                  <c:v>0.6033519553072626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C74-4FA9-82D1-B8C15F4644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117164709147526"/>
          <c:y val="0.57092295864740084"/>
          <c:w val="0.38273167220912391"/>
          <c:h val="0.10194939665001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2857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7BF9381-84B8-4A9F-8596-E76960CCA118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8E2D0C27-2A0F-4267-8F2C-4DAC79CB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958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DDE0E-3B30-4EA7-8657-DBC796EC4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04C62F-9D8D-490F-AF69-F1EAA7499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92DC6-273C-4C8B-A665-371663CA9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2496E-3252-46AE-997C-ECDC47726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C3F9C-D72C-468C-8852-01BEF9182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186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EC013-AA81-4039-A079-14B93FAC5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7365C-D772-4675-82EF-DCBA49415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23D56-1434-4859-BD11-D3932D6AA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82E31-B3B5-4549-BF60-4133A982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072E6-B560-43AD-9E76-AD2A6452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54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8A792-AE2D-4BE6-9B3D-639F4BB05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FDF0B-53B7-486E-9C7A-77BD5814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2C2A8-BF33-49EB-AF41-7652A8C82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61167-987D-4416-AFBE-57CA17C2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42C4A-AC6A-4750-8FB7-B53AD380B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18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F6D00-EF7A-4C9B-998A-2AF864390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F66E0-82C7-4E3D-B3CC-F30C26E82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6EED37-F1D5-4A57-893D-5BF39AB76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32D6C9-2FBA-4CB0-9F56-780DBB796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5A6449-CCA2-46A9-984E-01B93518F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BF167-3255-45DF-B469-45AB67862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34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DFCBC-2A17-44E5-B10B-B4BDFDEB5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25348-FB5F-42A0-9626-D57116AEF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9226F5-1E2E-4359-AA07-A61550278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8D787E-A6E2-42DF-9415-56F15FC6AB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895664-517F-45A0-93D9-D7FB9C6B3F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23599D-C2B1-4A91-A00E-6A8B22C37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9896AE-FCBD-4287-9402-8C326D4D9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1CBA17-1BCA-4273-A7F7-B8D5EF2C5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6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365A7-7170-4440-8E16-D85BF514B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600063-CF66-464F-91FB-D0EB56535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2F41F4-152D-4629-B20C-D0884D642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6BB7BB-39AC-4708-B7E3-85A1B7B8C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71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B7F7C6-A3BC-49CA-B2CF-B298F0241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284571-8F4B-43DA-B3A8-E3CFCA6D2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75AA5-0B7B-4ED1-AF48-337887E43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79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D62C1-C75C-4BFE-9851-2BB58F4E7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1C2AC-0ED1-45AD-9525-65CED2C7D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5A3AD-4AD1-4C0B-9412-F8D5EEB95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684BD5-17F5-44A9-8176-B3024275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8A964E-AFA5-47CF-9658-19E7B138D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22C17-1D81-43B1-9682-D0FD2BA8C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881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B114-1A05-4D2C-88BC-8FBED18B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A4217B-32A6-4558-AAFF-B26EFB2DAF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38CE8-4988-4944-8233-4FAF85F0E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F0911-A2D5-4505-BF50-51E9A8E1B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074687-8D1E-4414-B53E-0DFB7005C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DED90-3DFE-45CA-B0D4-689E79290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05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1568D-79EA-43A8-BDC7-5782B05F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9A2FBF-BA27-4E9A-9619-E1B0345C83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D2F96-E203-46CA-B0ED-5DAF79769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B75DD-4586-41B2-A130-3C8D27A8D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5C4DD-716E-4757-967F-72C131BBC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03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C78883-CDE3-4953-AA84-87D9106C68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1B36FF-7C9B-4D35-BF0B-4D2B5E7BA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467FF-04B4-4474-9B42-E82A9A23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FA8A3-5FD6-46CF-9087-5FB3AB8CF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BF1BF-9ED2-4F7E-A787-9AAB4CBFC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412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68EB5C-019E-4593-9185-D92EFBD14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0130A9-D0C4-4E4C-B1AB-E9C8C6FDE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9244B-EFE1-49A4-A335-1DAB0E44A3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BD641-5EB3-4981-AFBA-CB8D3E2852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9EE53-A022-4E61-BE45-02592D51CC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4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5E207CC-3196-4436-8D23-856ACC542D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8208346"/>
              </p:ext>
            </p:extLst>
          </p:nvPr>
        </p:nvGraphicFramePr>
        <p:xfrm>
          <a:off x="1512841" y="478266"/>
          <a:ext cx="8989695" cy="5901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0936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29449</TotalTime>
  <Words>14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 for Rheum to Diagnosis  Manuscript Draft</dc:title>
  <dc:creator>Jill Foster</dc:creator>
  <cp:lastModifiedBy>Amy Groves (IMNE)</cp:lastModifiedBy>
  <cp:revision>162</cp:revision>
  <cp:lastPrinted>2021-03-26T22:38:07Z</cp:lastPrinted>
  <dcterms:created xsi:type="dcterms:W3CDTF">2020-12-14T21:05:39Z</dcterms:created>
  <dcterms:modified xsi:type="dcterms:W3CDTF">2021-08-04T16:05:48Z</dcterms:modified>
</cp:coreProperties>
</file>