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314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ll Foster, MD (IMNE)" initials="JFM(" lastIdx="16" clrIdx="0">
    <p:extLst>
      <p:ext uri="{19B8F6BF-5375-455C-9EA6-DF929625EA0E}">
        <p15:presenceInfo xmlns:p15="http://schemas.microsoft.com/office/powerpoint/2012/main" userId="S::Jill.Foster@imne.com::0b1f2f81-c81b-481d-a8b0-0bb8a6bb9597" providerId="AD"/>
      </p:ext>
    </p:extLst>
  </p:cmAuthor>
  <p:cmAuthor id="2" name="Jill Foster" initials="JF" lastIdx="1" clrIdx="1">
    <p:extLst>
      <p:ext uri="{19B8F6BF-5375-455C-9EA6-DF929625EA0E}">
        <p15:presenceInfo xmlns:p15="http://schemas.microsoft.com/office/powerpoint/2012/main" userId="f1df99482efebe49" providerId="Windows Live"/>
      </p:ext>
    </p:extLst>
  </p:cmAuthor>
  <p:cmAuthor id="3" name="Amy Groves (IMNE)" initials="AG(" lastIdx="2" clrIdx="2">
    <p:extLst>
      <p:ext uri="{19B8F6BF-5375-455C-9EA6-DF929625EA0E}">
        <p15:presenceInfo xmlns:p15="http://schemas.microsoft.com/office/powerpoint/2012/main" userId="S::amy.groves@imne.com::2609cc3e-8ebb-43f1-ac55-dfac14eaa2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B87"/>
    <a:srgbClr val="BE1C1C"/>
    <a:srgbClr val="8CD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440" y="64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llf\Sync\Documents\IMNE\SAA%20Manuscript\Survey%20Data\Data%20Map%20Aug%2030%20with%2024%20removed_2020-1201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951040172826414E-2"/>
          <c:y val="8.4648502489356209E-2"/>
          <c:w val="0.96454439355367838"/>
          <c:h val="0.89115591825254226"/>
        </c:manualLayout>
      </c:layout>
      <c:barChart>
        <c:barDir val="bar"/>
        <c:grouping val="clustered"/>
        <c:varyColors val="0"/>
        <c:ser>
          <c:idx val="1"/>
          <c:order val="0"/>
          <c:tx>
            <c:v>Most Helpful Factor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C2C0-4EAF-8983-9ADCC5B6AE0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C2C0-4EAF-8983-9ADCC5B6AE0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C2C0-4EAF-8983-9ADCC5B6AE0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C2C0-4EAF-8983-9ADCC5B6AE0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C2C0-4EAF-8983-9ADCC5B6AE0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2C0-4EAF-8983-9ADCC5B6AE0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2C0-4EAF-8983-9ADCC5B6AE0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2C0-4EAF-8983-9ADCC5B6AE0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2C0-4EAF-8983-9ADCC5B6AE01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14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2C0-4EAF-8983-9ADCC5B6AE01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27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2C0-4EAF-8983-9ADCC5B6AE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DxDlayFx!$D$234:$D$244</c:f>
              <c:strCache>
                <c:ptCount val="11"/>
                <c:pt idx="0">
                  <c:v>Nothing Helped</c:v>
                </c:pt>
                <c:pt idx="1">
                  <c:v>I had a financial advantage (e g , could see any ‘expert’ in the field)</c:v>
                </c:pt>
                <c:pt idx="2">
                  <c:v>I had an educational advantage (e g , medically-related job, comfort level with medical literature, etc )</c:v>
                </c:pt>
                <c:pt idx="3">
                  <c:v>I knew I needed to see a rheumatologist based on my family history</c:v>
                </c:pt>
                <c:pt idx="4">
                  <c:v>I had a knowledgeable advocate (parent, family or friend)</c:v>
                </c:pt>
                <c:pt idx="5">
                  <c:v>I referred myself to a rheumatologist</c:v>
                </c:pt>
                <c:pt idx="6">
                  <c:v>Other (please specify)</c:v>
                </c:pt>
                <c:pt idx="7">
                  <c:v>I was quickly referred to a rheumatologist</c:v>
                </c:pt>
                <c:pt idx="8">
                  <c:v>I advocated for myself</c:v>
                </c:pt>
                <c:pt idx="9">
                  <c:v>I researched the cause and/or disease on my own</c:v>
                </c:pt>
                <c:pt idx="10">
                  <c:v>The first rheumatologist diagnosed me quickly and confidently</c:v>
                </c:pt>
              </c:strCache>
            </c:strRef>
          </c:cat>
          <c:val>
            <c:numRef>
              <c:f>DxDlayFx!$H$234:$H$244</c:f>
              <c:numCache>
                <c:formatCode>0%</c:formatCode>
                <c:ptCount val="11"/>
                <c:pt idx="0">
                  <c:v>0</c:v>
                </c:pt>
                <c:pt idx="1">
                  <c:v>2.7322404371584699E-2</c:v>
                </c:pt>
                <c:pt idx="2">
                  <c:v>3.825136612021858E-2</c:v>
                </c:pt>
                <c:pt idx="3">
                  <c:v>4.9180327868852458E-2</c:v>
                </c:pt>
                <c:pt idx="4">
                  <c:v>6.0109289617486336E-2</c:v>
                </c:pt>
                <c:pt idx="5">
                  <c:v>7.650273224043716E-2</c:v>
                </c:pt>
                <c:pt idx="6">
                  <c:v>9.8360655737704916E-2</c:v>
                </c:pt>
                <c:pt idx="7">
                  <c:v>0.10382513661202186</c:v>
                </c:pt>
                <c:pt idx="8">
                  <c:v>0.13661202185792351</c:v>
                </c:pt>
                <c:pt idx="9">
                  <c:v>0.13661202185792351</c:v>
                </c:pt>
                <c:pt idx="10">
                  <c:v>0.27322404371584702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7-442D-A2EC-F9EFB63C818B}"/>
            </c:ext>
          </c:extLst>
        </c:ser>
        <c:ser>
          <c:idx val="0"/>
          <c:order val="1"/>
          <c:tx>
            <c:v>Helpful Factors</c:v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C2C0-4EAF-8983-9ADCC5B6AE0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C2C0-4EAF-8983-9ADCC5B6AE0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C2C0-4EAF-8983-9ADCC5B6AE0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C2C0-4EAF-8983-9ADCC5B6AE0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C2C0-4EAF-8983-9ADCC5B6AE0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2C0-4EAF-8983-9ADCC5B6AE0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2C0-4EAF-8983-9ADCC5B6AE0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26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2C0-4EAF-8983-9ADCC5B6AE0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45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2C0-4EAF-8983-9ADCC5B6AE01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44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2C0-4EAF-8983-9ADCC5B6AE01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42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2C0-4EAF-8983-9ADCC5B6AE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DxDlayFx!$D$234:$D$244</c:f>
              <c:strCache>
                <c:ptCount val="11"/>
                <c:pt idx="0">
                  <c:v>Nothing Helped</c:v>
                </c:pt>
                <c:pt idx="1">
                  <c:v>I had a financial advantage (e g , could see any ‘expert’ in the field)</c:v>
                </c:pt>
                <c:pt idx="2">
                  <c:v>I had an educational advantage (e g , medically-related job, comfort level with medical literature, etc )</c:v>
                </c:pt>
                <c:pt idx="3">
                  <c:v>I knew I needed to see a rheumatologist based on my family history</c:v>
                </c:pt>
                <c:pt idx="4">
                  <c:v>I had a knowledgeable advocate (parent, family or friend)</c:v>
                </c:pt>
                <c:pt idx="5">
                  <c:v>I referred myself to a rheumatologist</c:v>
                </c:pt>
                <c:pt idx="6">
                  <c:v>Other (please specify)</c:v>
                </c:pt>
                <c:pt idx="7">
                  <c:v>I was quickly referred to a rheumatologist</c:v>
                </c:pt>
                <c:pt idx="8">
                  <c:v>I advocated for myself</c:v>
                </c:pt>
                <c:pt idx="9">
                  <c:v>I researched the cause and/or disease on my own</c:v>
                </c:pt>
                <c:pt idx="10">
                  <c:v>The first rheumatologist diagnosed me quickly and confidently</c:v>
                </c:pt>
              </c:strCache>
            </c:strRef>
          </c:cat>
          <c:val>
            <c:numRef>
              <c:f>DxDlayFx!$F$234:$F$244</c:f>
              <c:numCache>
                <c:formatCode>0%</c:formatCode>
                <c:ptCount val="11"/>
                <c:pt idx="0">
                  <c:v>1.6129032258064519E-2</c:v>
                </c:pt>
                <c:pt idx="1">
                  <c:v>0.23655913978494625</c:v>
                </c:pt>
                <c:pt idx="2">
                  <c:v>0.32258064516129031</c:v>
                </c:pt>
                <c:pt idx="3">
                  <c:v>0.19892473118279569</c:v>
                </c:pt>
                <c:pt idx="4">
                  <c:v>0.17741935483870969</c:v>
                </c:pt>
                <c:pt idx="5">
                  <c:v>0.24193548387096775</c:v>
                </c:pt>
                <c:pt idx="6">
                  <c:v>0.13978494623655913</c:v>
                </c:pt>
                <c:pt idx="7">
                  <c:v>0.26344086021505375</c:v>
                </c:pt>
                <c:pt idx="8">
                  <c:v>0.44623655913978494</c:v>
                </c:pt>
                <c:pt idx="9">
                  <c:v>0.44086021505376344</c:v>
                </c:pt>
                <c:pt idx="10">
                  <c:v>0.41935483870967744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7-442D-A2EC-F9EFB63C81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779118943"/>
        <c:axId val="1779111455"/>
      </c:barChart>
      <c:catAx>
        <c:axId val="177911894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79111455"/>
        <c:crosses val="autoZero"/>
        <c:auto val="1"/>
        <c:lblAlgn val="r"/>
        <c:lblOffset val="100"/>
        <c:noMultiLvlLbl val="0"/>
      </c:catAx>
      <c:valAx>
        <c:axId val="177911145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79118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5061426140223243"/>
          <c:y val="0.56728171368122471"/>
          <c:w val="0.4712001875060991"/>
          <c:h val="4.89448430965476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8575"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7BF9381-84B8-4A9F-8596-E76960CCA118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2D0C27-2A0F-4267-8F2C-4DAC79CB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5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DE0E-3B30-4EA7-8657-DBC796EC4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4C62F-9D8D-490F-AF69-F1EAA7499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92DC6-273C-4C8B-A665-371663CA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2496E-3252-46AE-997C-ECDC4772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C3F9C-D72C-468C-8852-01BEF918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8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EC013-AA81-4039-A079-14B93FAC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7365C-D772-4675-82EF-DCBA49415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23D56-1434-4859-BD11-D3932D6A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82E31-B3B5-4549-BF60-4133A982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072E6-B560-43AD-9E76-AD2A6452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A792-AE2D-4BE6-9B3D-639F4BB0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FDF0B-53B7-486E-9C7A-77BD5814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2C2A8-BF33-49EB-AF41-7652A8C8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61167-987D-4416-AFBE-57CA17C2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42C4A-AC6A-4750-8FB7-B53AD380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6D00-EF7A-4C9B-998A-2AF86439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F66E0-82C7-4E3D-B3CC-F30C26E82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EED37-F1D5-4A57-893D-5BF39AB76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2D6C9-2FBA-4CB0-9F56-780DBB79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A6449-CCA2-46A9-984E-01B93518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BF167-3255-45DF-B469-45AB6786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3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FCBC-2A17-44E5-B10B-B4BDFDEB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25348-FB5F-42A0-9626-D57116AEF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226F5-1E2E-4359-AA07-A61550278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D787E-A6E2-42DF-9415-56F15FC6A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95664-517F-45A0-93D9-D7FB9C6B3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3599D-C2B1-4A91-A00E-6A8B22C3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9896AE-FCBD-4287-9402-8C326D4D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CBA17-1BCA-4273-A7F7-B8D5EF2C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65A7-7170-4440-8E16-D85BF514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00063-CF66-464F-91FB-D0EB5653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F41F4-152D-4629-B20C-D0884D64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6BB7BB-39AC-4708-B7E3-85A1B7B8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7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7F7C6-A3BC-49CA-B2CF-B298F024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84571-8F4B-43DA-B3A8-E3CFCA6D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75AA5-0B7B-4ED1-AF48-337887E4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62C1-C75C-4BFE-9851-2BB58F4E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1C2AC-0ED1-45AD-9525-65CED2C7D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5A3AD-4AD1-4C0B-9412-F8D5EEB95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84BD5-17F5-44A9-8176-B3024275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A964E-AFA5-47CF-9658-19E7B138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22C17-1D81-43B1-9682-D0FD2BA8C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8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B114-1A05-4D2C-88BC-8FBED18B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A4217B-32A6-4558-AAFF-B26EFB2DA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38CE8-4988-4944-8233-4FAF85F0E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F0911-A2D5-4505-BF50-51E9A8E1B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74687-8D1E-4414-B53E-0DFB7005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ED90-3DFE-45CA-B0D4-689E79290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568D-79EA-43A8-BDC7-5782B05F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A2FBF-BA27-4E9A-9619-E1B0345C8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D2F96-E203-46CA-B0ED-5DAF7976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B75DD-4586-41B2-A130-3C8D27A8D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5C4DD-716E-4757-967F-72C131BB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C78883-CDE3-4953-AA84-87D9106C6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B36FF-7C9B-4D35-BF0B-4D2B5E7BA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467FF-04B4-4474-9B42-E82A9A23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FA8A3-5FD6-46CF-9087-5FB3AB8C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BF1BF-9ED2-4F7E-A787-9AAB4CBF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1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68EB5C-019E-4593-9185-D92EFBD1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130A9-D0C4-4E4C-B1AB-E9C8C6FDE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9244B-EFE1-49A4-A335-1DAB0E44A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BD641-5EB3-4981-AFBA-CB8D3E285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9EE53-A022-4E61-BE45-02592D51C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FDE7921-68FC-4EC6-8D80-CE9A8FAFA0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6639483"/>
              </p:ext>
            </p:extLst>
          </p:nvPr>
        </p:nvGraphicFramePr>
        <p:xfrm>
          <a:off x="4232953" y="635464"/>
          <a:ext cx="7880277" cy="5574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088FEA4-DEC4-4743-B304-87A9775D33E0}"/>
              </a:ext>
            </a:extLst>
          </p:cNvPr>
          <p:cNvSpPr txBox="1"/>
          <p:nvPr/>
        </p:nvSpPr>
        <p:spPr>
          <a:xfrm>
            <a:off x="236306" y="1128389"/>
            <a:ext cx="4149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first rheumatologist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diagnosed </a:t>
            </a:r>
            <a:b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quickly and confidently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AE3036-4332-4042-81DA-A4CA08D762FE}"/>
              </a:ext>
            </a:extLst>
          </p:cNvPr>
          <p:cNvSpPr txBox="1"/>
          <p:nvPr/>
        </p:nvSpPr>
        <p:spPr>
          <a:xfrm>
            <a:off x="318499" y="1673010"/>
            <a:ext cx="4067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researched the cause and/or disease on my 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4A6C5E-D8DB-4FF5-8FAD-8FF1C6574752}"/>
              </a:ext>
            </a:extLst>
          </p:cNvPr>
          <p:cNvSpPr txBox="1"/>
          <p:nvPr/>
        </p:nvSpPr>
        <p:spPr>
          <a:xfrm>
            <a:off x="934948" y="2032965"/>
            <a:ext cx="3451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advocated for myself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006B1F-D17E-4360-823B-62E556A696B4}"/>
              </a:ext>
            </a:extLst>
          </p:cNvPr>
          <p:cNvSpPr txBox="1"/>
          <p:nvPr/>
        </p:nvSpPr>
        <p:spPr>
          <a:xfrm>
            <a:off x="760289" y="2392920"/>
            <a:ext cx="3625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was quickly referred to a rheumatologist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6E6A93-AA76-41A5-8DA8-4950AED465A6}"/>
              </a:ext>
            </a:extLst>
          </p:cNvPr>
          <p:cNvSpPr txBox="1"/>
          <p:nvPr/>
        </p:nvSpPr>
        <p:spPr>
          <a:xfrm>
            <a:off x="1006868" y="2752875"/>
            <a:ext cx="337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Other (please specify)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960B53-67D0-4F8D-9F58-0011063E8163}"/>
              </a:ext>
            </a:extLst>
          </p:cNvPr>
          <p:cNvSpPr txBox="1"/>
          <p:nvPr/>
        </p:nvSpPr>
        <p:spPr>
          <a:xfrm>
            <a:off x="1006868" y="3112830"/>
            <a:ext cx="337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referred myself to a rheumatologist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C2FABA-5537-4CE1-8277-173A0A4ED737}"/>
              </a:ext>
            </a:extLst>
          </p:cNvPr>
          <p:cNvSpPr txBox="1"/>
          <p:nvPr/>
        </p:nvSpPr>
        <p:spPr>
          <a:xfrm>
            <a:off x="1099337" y="3472785"/>
            <a:ext cx="328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had a knowledgeable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advocate (partner, family, or friend)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10F763-1196-4853-87B2-10797BDDF033}"/>
              </a:ext>
            </a:extLst>
          </p:cNvPr>
          <p:cNvSpPr txBox="1"/>
          <p:nvPr/>
        </p:nvSpPr>
        <p:spPr>
          <a:xfrm>
            <a:off x="236306" y="4017406"/>
            <a:ext cx="4149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knew I needed to see a rheumatologist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based on my family history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D4EEDE-5D6B-4A11-A06C-5099E60A0C38}"/>
              </a:ext>
            </a:extLst>
          </p:cNvPr>
          <p:cNvSpPr txBox="1"/>
          <p:nvPr/>
        </p:nvSpPr>
        <p:spPr>
          <a:xfrm>
            <a:off x="78773" y="4562027"/>
            <a:ext cx="4307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had an educational advantage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medically related job,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comfort level with medical literature, etc.)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3BF885-1E67-4834-AEBA-16194D04C3DA}"/>
              </a:ext>
            </a:extLst>
          </p:cNvPr>
          <p:cNvSpPr txBox="1"/>
          <p:nvPr/>
        </p:nvSpPr>
        <p:spPr>
          <a:xfrm>
            <a:off x="78773" y="5106648"/>
            <a:ext cx="4307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 had a financial advantage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could see any “expert” in the field)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F6B53B-4C4E-4EA1-8306-AE5E18B73198}"/>
              </a:ext>
            </a:extLst>
          </p:cNvPr>
          <p:cNvSpPr txBox="1"/>
          <p:nvPr/>
        </p:nvSpPr>
        <p:spPr>
          <a:xfrm>
            <a:off x="601764" y="5651274"/>
            <a:ext cx="3784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Nothing helped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6B17F3-2158-4C9C-BB00-40E4379624CF}"/>
              </a:ext>
            </a:extLst>
          </p:cNvPr>
          <p:cNvSpPr txBox="1"/>
          <p:nvPr/>
        </p:nvSpPr>
        <p:spPr>
          <a:xfrm>
            <a:off x="4114623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459EF9-EA4C-44EF-B71E-228EEB0FC7F7}"/>
              </a:ext>
            </a:extLst>
          </p:cNvPr>
          <p:cNvSpPr txBox="1"/>
          <p:nvPr/>
        </p:nvSpPr>
        <p:spPr>
          <a:xfrm>
            <a:off x="4870687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224006-27B0-4D8D-81C0-D4ADAB74B978}"/>
              </a:ext>
            </a:extLst>
          </p:cNvPr>
          <p:cNvSpPr txBox="1"/>
          <p:nvPr/>
        </p:nvSpPr>
        <p:spPr>
          <a:xfrm>
            <a:off x="5626751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658057-B9C1-4A1A-95D1-B87F23E78E8B}"/>
              </a:ext>
            </a:extLst>
          </p:cNvPr>
          <p:cNvSpPr txBox="1"/>
          <p:nvPr/>
        </p:nvSpPr>
        <p:spPr>
          <a:xfrm>
            <a:off x="6382815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5B0C93-9C06-46C2-80A3-447F84BF2DE4}"/>
              </a:ext>
            </a:extLst>
          </p:cNvPr>
          <p:cNvSpPr txBox="1"/>
          <p:nvPr/>
        </p:nvSpPr>
        <p:spPr>
          <a:xfrm>
            <a:off x="7138879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EAE715-F1D5-4D03-A460-1E0B94A92A84}"/>
              </a:ext>
            </a:extLst>
          </p:cNvPr>
          <p:cNvSpPr txBox="1"/>
          <p:nvPr/>
        </p:nvSpPr>
        <p:spPr>
          <a:xfrm>
            <a:off x="7894943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F258F8-A3F2-4600-90B7-D5116886D7EC}"/>
              </a:ext>
            </a:extLst>
          </p:cNvPr>
          <p:cNvSpPr txBox="1"/>
          <p:nvPr/>
        </p:nvSpPr>
        <p:spPr>
          <a:xfrm>
            <a:off x="8651007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DD0B7A-14B0-4DC7-8F2E-4701FF02D016}"/>
              </a:ext>
            </a:extLst>
          </p:cNvPr>
          <p:cNvSpPr txBox="1"/>
          <p:nvPr/>
        </p:nvSpPr>
        <p:spPr>
          <a:xfrm>
            <a:off x="9407071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714D1E-6AEC-420D-B1DF-F99D74A29CCA}"/>
              </a:ext>
            </a:extLst>
          </p:cNvPr>
          <p:cNvSpPr txBox="1"/>
          <p:nvPr/>
        </p:nvSpPr>
        <p:spPr>
          <a:xfrm>
            <a:off x="10163135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0267AE-F089-4986-874F-F103B475821D}"/>
              </a:ext>
            </a:extLst>
          </p:cNvPr>
          <p:cNvSpPr txBox="1"/>
          <p:nvPr/>
        </p:nvSpPr>
        <p:spPr>
          <a:xfrm>
            <a:off x="10919199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BE5BEB-57A6-4937-8C2C-F779AF2EA50A}"/>
              </a:ext>
            </a:extLst>
          </p:cNvPr>
          <p:cNvSpPr txBox="1"/>
          <p:nvPr/>
        </p:nvSpPr>
        <p:spPr>
          <a:xfrm>
            <a:off x="11675265" y="606864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19E7F7-E617-4CF1-8847-BBF3E550468B}"/>
              </a:ext>
            </a:extLst>
          </p:cNvPr>
          <p:cNvSpPr txBox="1"/>
          <p:nvPr/>
        </p:nvSpPr>
        <p:spPr>
          <a:xfrm>
            <a:off x="6821215" y="6376424"/>
            <a:ext cx="302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Surveyed patients, %</a:t>
            </a:r>
          </a:p>
        </p:txBody>
      </p:sp>
    </p:spTree>
    <p:extLst>
      <p:ext uri="{BB962C8B-B14F-4D97-AF65-F5344CB8AC3E}">
        <p14:creationId xmlns:p14="http://schemas.microsoft.com/office/powerpoint/2010/main" val="4261967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29423</TotalTime>
  <Words>149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for Rheum to Diagnosis  Manuscript Draft</dc:title>
  <dc:creator>Jill Foster</dc:creator>
  <cp:lastModifiedBy>Amy Groves (IMNE)</cp:lastModifiedBy>
  <cp:revision>163</cp:revision>
  <cp:lastPrinted>2021-03-26T22:38:07Z</cp:lastPrinted>
  <dcterms:created xsi:type="dcterms:W3CDTF">2020-12-14T21:05:39Z</dcterms:created>
  <dcterms:modified xsi:type="dcterms:W3CDTF">2021-08-04T16:09:55Z</dcterms:modified>
</cp:coreProperties>
</file>