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5313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5ACE1D-4BB4-A340-93A5-EE5EA8E2A0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D6A6127-4D36-B442-A818-18AAF55592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DBAD2D-B790-F34B-B8E8-0268CF7E6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21DD23-7C30-9A44-AA40-5A77D14A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6C115B3-AEB4-0F45-87FD-1A5C33CEB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2059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D6AC20-B42D-904E-943A-AE9B839CD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9EA7421-8877-7E41-AF26-005701DDA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07FD617-2493-284B-BC25-932E00194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9A7C3D-0BDA-9244-B24B-38FEE8406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D7123A-73D1-F944-B874-6E176EED0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9097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A838B6A-7D25-C648-9087-25D0A8E3E7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A743D9B-153D-EC4D-BD5F-02AD1797B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172AE4A-138F-334A-A39A-CDB6C048D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C2342F-45E7-B84A-8631-85D1BDCB6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395FFA3-28FE-0746-A236-2AF0FD51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1954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DE4AE3-2D07-3746-A12C-5607CE1F1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59D309-C5F4-3D48-B26E-ABF854B1E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FAA3BFD-9003-7B40-AFAB-C367DD52E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13A7B71-30E0-0842-8D2C-965901A3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7F04D82-1EBD-AE47-B04B-F27C9B5E5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183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F9C1EA-8166-9749-A65B-E1FE0A01B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DE6D2B1-F7BA-5845-9B8B-F559F5239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EFBDCE-92C9-6B48-9301-FBA0374DA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BFF62A-326D-E94D-8EBC-3AD16D5A8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91C191-2FDB-C04D-BB64-7152DEDBD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63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B679E5-A3E1-8844-86CE-3F0B3136C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FBE944-EC91-FD4D-8DA2-D5070816DE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112C0DA-DF14-2444-B7D4-01A3557B99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55B353E-1B12-284F-B75D-61A92277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E4252E6-4062-DC4B-BB4E-12E088615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6DA345B-EC50-C74B-BD6C-201E6EDF7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845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44388E-3CFF-4746-92CD-D80CDF765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178B2E-BD1B-764A-AEF7-B888469B4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D7BD6ED-E620-604F-8083-B2790375E9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2403169-0A8F-7549-9C5F-AD0C8891DA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DF127B0-1D9F-0D4D-A9F2-01AF1E2C55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11328F5-FDF3-0B48-AA36-FA8D77E8B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1E53A2F-A2D1-144D-9EDE-B69D5043D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B3DCDFB-6507-0D4D-8351-DEFA79C34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142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96C3A2-283E-A44A-86E5-850A212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3E897FA-D366-DC49-98EF-99100E5D7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F42EEA-A274-FE45-B7BB-F75F87DA5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782380C-A1A5-824D-8B21-2F93709C9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4166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E38653E-DFA5-1345-A291-7BE98D7FB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7E05EF3-F61B-454E-BB37-101F1774D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AC7B0E2-8D6E-A24C-B362-023A71BB0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189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433AE2-BD82-1F44-A858-F47C93508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CEB932-686C-C04D-A1A4-42430123A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357F5AB-907B-AE41-9EAA-43A7B5B06F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860B09-B5C7-7F46-B7A6-610FE0208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92F3A8A-B3F6-3348-BB5B-D925BCA18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E512B2F-CC8F-2944-A5AB-4275793CF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216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C34DA8-5D72-5A47-9722-1938D70E4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48379F9-140E-CF4F-92AB-B6C0EBE08F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D64C492-B696-BC41-A669-F91F928E7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81CDA38-37FB-F048-B393-0E3FBA93B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A2EAFDA-B3D7-6947-9EFE-BF1F2604A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7D99C7C-E2A5-E545-8447-A040EA257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1907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8FA5FCB-10E5-F844-9D88-E565CFB5B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29EEA57-DE54-664A-A917-71485182E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060C401-21CD-7D4D-97FE-CAF4E20E5F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1C72F-0A18-8047-9721-0CE21B441F43}" type="datetimeFigureOut">
              <a:rPr lang="it-IT" smtClean="0"/>
              <a:t>20/08/21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5A48C2-312E-1C48-B35D-1555A5D9C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435A635-D25E-FF4F-8A75-0292177770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1A013-FA8F-7F48-BDE2-D8D3C6BB88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054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501FEC7-6005-BE4E-8AA7-3626A3E447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4436863"/>
              </p:ext>
            </p:extLst>
          </p:nvPr>
        </p:nvGraphicFramePr>
        <p:xfrm>
          <a:off x="1454641" y="290512"/>
          <a:ext cx="8558784" cy="54969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0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8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42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8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13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027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281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6794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3809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ID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Gender </a:t>
                      </a:r>
                    </a:p>
                    <a:p>
                      <a:pPr algn="ctr"/>
                      <a:r>
                        <a:rPr lang="en-US" sz="1000" b="1" dirty="0"/>
                        <a:t>(M/F)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Age </a:t>
                      </a:r>
                    </a:p>
                    <a:p>
                      <a:pPr algn="ctr"/>
                      <a:r>
                        <a:rPr lang="en-US" sz="1000" b="1" dirty="0"/>
                        <a:t>(years)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BMI </a:t>
                      </a:r>
                    </a:p>
                    <a:p>
                      <a:pPr algn="ctr"/>
                      <a:r>
                        <a:rPr lang="en-US" sz="1000" b="1" dirty="0"/>
                        <a:t>(kg/m</a:t>
                      </a:r>
                      <a:r>
                        <a:rPr lang="en-US" sz="1000" b="1" baseline="30000" dirty="0"/>
                        <a:t>2</a:t>
                      </a:r>
                      <a:r>
                        <a:rPr lang="en-US" sz="1000" b="1" dirty="0"/>
                        <a:t>)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Duration of diabetes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Anti-diabetic therapy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Cause of death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ICU stay</a:t>
                      </a:r>
                      <a:r>
                        <a:rPr lang="en-US" sz="1000" b="1" baseline="0" dirty="0"/>
                        <a:t> (days)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Mean ICU </a:t>
                      </a:r>
                      <a:r>
                        <a:rPr lang="en-US" sz="1000" b="1" dirty="0" err="1"/>
                        <a:t>glycemia</a:t>
                      </a:r>
                      <a:endParaRPr lang="en-US" sz="1000" b="1" dirty="0"/>
                    </a:p>
                    <a:p>
                      <a:pPr algn="ctr"/>
                      <a:r>
                        <a:rPr lang="en-US" sz="1000" b="1" dirty="0"/>
                        <a:t>(mg/dl)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19/24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82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23.4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6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Secretagogues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CVD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6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167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9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19/25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72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27.7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6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Secretagogues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CVD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4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168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9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19/35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80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24.2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30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Insulin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CVD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263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7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19/61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74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27.2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9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Secretagogues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CVD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138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9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19/64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89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20.5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10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 Insulin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Trauma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149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7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19/69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72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23.4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12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Metformin+Secretagogues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CVD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7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164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7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19/71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71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24.5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7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Metformin+Secretagogues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CVD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3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324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9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20/34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78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26.1</a:t>
                      </a:r>
                      <a:endParaRPr lang="en-US" sz="1000" b="1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15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Metformin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Trauma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206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9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20/41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80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25.9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8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>
                          <a:effectLst/>
                        </a:rPr>
                        <a:t>Secretagogues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CVD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13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154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49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20/54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86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27.6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15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Insulin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CVD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167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49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21/26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76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31.2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6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Diet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CVD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163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49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21/40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83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34.1</a:t>
                      </a:r>
                      <a:endParaRPr lang="en-US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18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Insulin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CVD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5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224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49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21/91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69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32.4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10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Metformin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CVD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161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49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24/25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M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u="none" strike="noStrike" dirty="0">
                          <a:effectLst/>
                        </a:rPr>
                        <a:t>71</a:t>
                      </a:r>
                      <a:endParaRPr lang="is-I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u="none" strike="noStrike" dirty="0">
                          <a:effectLst/>
                        </a:rPr>
                        <a:t>24.2</a:t>
                      </a:r>
                      <a:endParaRPr lang="is-I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3</a:t>
                      </a:r>
                      <a:endParaRPr lang="it-IT" sz="1000" b="1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DPP4 </a:t>
                      </a:r>
                      <a:r>
                        <a:rPr lang="it-IT" sz="1000" u="none" strike="noStrike" dirty="0" err="1">
                          <a:effectLst/>
                        </a:rPr>
                        <a:t>inhibitor+Insulin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CVD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1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u="none" strike="noStrike" dirty="0">
                          <a:effectLst/>
                        </a:rPr>
                        <a:t>125</a:t>
                      </a:r>
                      <a:endParaRPr lang="is-I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1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24/34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M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61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0" u="none" strike="noStrike" dirty="0">
                          <a:effectLst/>
                        </a:rPr>
                        <a:t>29.</a:t>
                      </a:r>
                      <a:r>
                        <a:rPr lang="it-IT" sz="1000" u="none" strike="noStrike" dirty="0">
                          <a:effectLst/>
                        </a:rPr>
                        <a:t>4</a:t>
                      </a:r>
                      <a:endParaRPr lang="uk-UA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000" u="none" strike="noStrike" dirty="0">
                          <a:effectLst/>
                        </a:rPr>
                        <a:t>7</a:t>
                      </a:r>
                      <a:endParaRPr lang="sk-SK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 err="1">
                          <a:effectLst/>
                        </a:rPr>
                        <a:t>Gliflozin+Secretagogues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kern="1200" dirty="0">
                          <a:effectLst/>
                        </a:rPr>
                        <a:t>CVD</a:t>
                      </a:r>
                      <a:endParaRPr lang="en-US" sz="1000" b="1" i="0" u="none" strike="noStrike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3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u="none" strike="noStrike" dirty="0">
                          <a:effectLst/>
                        </a:rPr>
                        <a:t>200</a:t>
                      </a:r>
                      <a:endParaRPr lang="is-I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49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24/49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M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74</a:t>
                      </a:r>
                      <a:endParaRPr lang="ru-RU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24.5</a:t>
                      </a:r>
                      <a:endParaRPr lang="cs-CZ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4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 err="1">
                          <a:effectLst/>
                        </a:rPr>
                        <a:t>Metformin+Pioglitazone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trauma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1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u="none" strike="noStrike" dirty="0">
                          <a:effectLst/>
                        </a:rPr>
                        <a:t>206</a:t>
                      </a:r>
                      <a:endParaRPr lang="is-I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49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24/53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 err="1">
                          <a:effectLst/>
                        </a:rPr>
                        <a:t>F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78</a:t>
                      </a:r>
                      <a:endParaRPr lang="ru-RU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27.7</a:t>
                      </a:r>
                      <a:endParaRPr lang="cs-CZ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3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 err="1">
                          <a:effectLst/>
                        </a:rPr>
                        <a:t>Metformin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trauma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4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u="none" strike="noStrike" dirty="0">
                          <a:effectLst/>
                        </a:rPr>
                        <a:t>216</a:t>
                      </a:r>
                      <a:endParaRPr lang="is-I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49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24/65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M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79</a:t>
                      </a:r>
                      <a:endParaRPr lang="ru-RU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26.2</a:t>
                      </a:r>
                      <a:endParaRPr lang="cs-CZ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6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 err="1">
                          <a:effectLst/>
                        </a:rPr>
                        <a:t>Metformin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CVD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4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u="none" strike="noStrike" dirty="0">
                          <a:effectLst/>
                        </a:rPr>
                        <a:t>251</a:t>
                      </a:r>
                      <a:endParaRPr lang="is-I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49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25/133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 err="1">
                          <a:effectLst/>
                        </a:rPr>
                        <a:t>F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76</a:t>
                      </a:r>
                      <a:endParaRPr lang="ru-RU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24.4</a:t>
                      </a:r>
                      <a:endParaRPr lang="cs-CZ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20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 err="1">
                          <a:effectLst/>
                        </a:rPr>
                        <a:t>Diet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CVD</a:t>
                      </a:r>
                      <a:endParaRPr lang="en-U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3</a:t>
                      </a:r>
                      <a:endParaRPr lang="it-IT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000" u="none" strike="noStrike" dirty="0">
                          <a:effectLst/>
                        </a:rPr>
                        <a:t>243</a:t>
                      </a:r>
                      <a:endParaRPr lang="is-IS" sz="10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29914156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46BA34C-6953-CC4A-B582-AD16C3C8299D}"/>
              </a:ext>
            </a:extLst>
          </p:cNvPr>
          <p:cNvSpPr txBox="1"/>
          <p:nvPr/>
        </p:nvSpPr>
        <p:spPr>
          <a:xfrm>
            <a:off x="457200" y="6379888"/>
            <a:ext cx="71929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Table S1: Main clinical characteristics of the organ donors; ICU = intensive care unit, CVD = cardiovascular disease</a:t>
            </a:r>
          </a:p>
        </p:txBody>
      </p:sp>
    </p:spTree>
    <p:extLst>
      <p:ext uri="{BB962C8B-B14F-4D97-AF65-F5344CB8AC3E}">
        <p14:creationId xmlns:p14="http://schemas.microsoft.com/office/powerpoint/2010/main" val="14631322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23223</TotalTime>
  <Words>244</Words>
  <Application>Microsoft Macintosh PowerPoint</Application>
  <PresentationFormat>Widescreen</PresentationFormat>
  <Paragraphs>185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MARA SULEIMAN</dc:creator>
  <cp:lastModifiedBy>Piero Marchetti</cp:lastModifiedBy>
  <cp:revision>43</cp:revision>
  <cp:lastPrinted>2021-05-07T13:22:48Z</cp:lastPrinted>
  <dcterms:created xsi:type="dcterms:W3CDTF">2021-04-21T09:11:54Z</dcterms:created>
  <dcterms:modified xsi:type="dcterms:W3CDTF">2021-08-20T11:44:51Z</dcterms:modified>
</cp:coreProperties>
</file>