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313"/>
  </p:normalViewPr>
  <p:slideViewPr>
    <p:cSldViewPr snapToGrid="0" snapToObjects="1">
      <p:cViewPr varScale="1">
        <p:scale>
          <a:sx n="131" d="100"/>
          <a:sy n="131" d="100"/>
        </p:scale>
        <p:origin x="3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5ACE1D-4BB4-A340-93A5-EE5EA8E2A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6A6127-4D36-B442-A818-18AAF5559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DBAD2D-B790-F34B-B8E8-0268CF7E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21DD23-7C30-9A44-AA40-5A77D14A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C115B3-AEB4-0F45-87FD-1A5C33CE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05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6AC20-B42D-904E-943A-AE9B839C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EA7421-8877-7E41-AF26-005701DDA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7FD617-2493-284B-BC25-932E0019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9A7C3D-0BDA-9244-B24B-38FEE840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D7123A-73D1-F944-B874-6E176EED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909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A838B6A-7D25-C648-9087-25D0A8E3E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743D9B-153D-EC4D-BD5F-02AD1797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72AE4A-138F-334A-A39A-CDB6C048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C2342F-45E7-B84A-8631-85D1BDCB6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95FFA3-28FE-0746-A236-2AF0FD51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195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DE4AE3-2D07-3746-A12C-5607CE1F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59D309-C5F4-3D48-B26E-ABF854B1E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AA3BFD-9003-7B40-AFAB-C367DD52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A7B71-30E0-0842-8D2C-965901A3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F04D82-1EBD-AE47-B04B-F27C9B5E5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83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F9C1EA-8166-9749-A65B-E1FE0A01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E6D2B1-F7BA-5845-9B8B-F559F5239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EFBDCE-92C9-6B48-9301-FBA0374D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BFF62A-326D-E94D-8EBC-3AD16D5A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91C191-2FDB-C04D-BB64-7152DEDB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3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B679E5-A3E1-8844-86CE-3F0B3136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FBE944-EC91-FD4D-8DA2-D5070816D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112C0DA-DF14-2444-B7D4-01A3557B9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5B353E-1B12-284F-B75D-61A92277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4252E6-4062-DC4B-BB4E-12E088615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DA345B-EC50-C74B-BD6C-201E6EDF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4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44388E-3CFF-4746-92CD-D80CDF76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178B2E-BD1B-764A-AEF7-B888469B4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D7BD6ED-E620-604F-8083-B2790375E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2403169-0A8F-7549-9C5F-AD0C8891D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DF127B0-1D9F-0D4D-A9F2-01AF1E2C5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11328F5-FDF3-0B48-AA36-FA8D77E8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1E53A2F-A2D1-144D-9EDE-B69D5043D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B3DCDFB-6507-0D4D-8351-DEFA79C3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142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96C3A2-283E-A44A-86E5-850A212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3E897FA-D366-DC49-98EF-99100E5D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F42EEA-A274-FE45-B7BB-F75F87DA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82380C-A1A5-824D-8B21-2F93709C9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166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E38653E-DFA5-1345-A291-7BE98D7FB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7E05EF3-F61B-454E-BB37-101F1774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C7B0E2-8D6E-A24C-B362-023A71BB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89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433AE2-BD82-1F44-A858-F47C9350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CEB932-686C-C04D-A1A4-42430123A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57F5AB-907B-AE41-9EAA-43A7B5B06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860B09-B5C7-7F46-B7A6-610FE020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92F3A8A-B3F6-3348-BB5B-D925BCA1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512B2F-CC8F-2944-A5AB-4275793CF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16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C34DA8-5D72-5A47-9722-1938D70E4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48379F9-140E-CF4F-92AB-B6C0EBE08F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64C492-B696-BC41-A669-F91F928E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1CDA38-37FB-F048-B393-0E3FBA93B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2EAFDA-B3D7-6947-9EFE-BF1F2604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7D99C7C-E2A5-E545-8447-A040EA25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190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FA5FCB-10E5-F844-9D88-E565CFB5B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9EEA57-DE54-664A-A917-71485182E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60C401-21CD-7D4D-97FE-CAF4E20E5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5A48C2-312E-1C48-B35D-1555A5D9C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35A635-D25E-FF4F-8A75-029217777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54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959654"/>
              </p:ext>
            </p:extLst>
          </p:nvPr>
        </p:nvGraphicFramePr>
        <p:xfrm>
          <a:off x="2012582" y="2270612"/>
          <a:ext cx="6965108" cy="14226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7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20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6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7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51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78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IMPROVERS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6/6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76.2±1.4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26.8±1.0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11.2±2.4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4.2±0.9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199±17.5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NON-IMPROVERS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9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5/2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72.5±7.2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25.4±2.6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10.6±2.7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4.5±1.8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190±24</a:t>
                      </a:r>
                      <a:endParaRPr lang="en-US" sz="12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6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</a:rPr>
                        <a:t>p value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i="1" u="none" strike="noStrike" dirty="0">
                          <a:effectLst/>
                        </a:rPr>
                        <a:t>0.39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i="1" u="none" strike="noStrike" dirty="0">
                          <a:effectLst/>
                        </a:rPr>
                        <a:t>0.86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i="1" u="none" strike="noStrike" dirty="0">
                          <a:effectLst/>
                        </a:rPr>
                        <a:t>0.66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i="1" u="none" strike="noStrike" dirty="0">
                          <a:effectLst/>
                        </a:rPr>
                        <a:t>0.42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i="1" u="none" strike="noStrike" dirty="0">
                          <a:effectLst/>
                        </a:rPr>
                        <a:t>0.57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i="1" u="none" strike="noStrike" dirty="0">
                          <a:effectLst/>
                        </a:rPr>
                        <a:t>0.59</a:t>
                      </a:r>
                      <a:endParaRPr lang="en-US" sz="1100" b="1" i="1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612">
                <a:tc gridSpan="8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900" b="1" i="0" u="none" strike="noStrike" dirty="0">
                        <a:solidFill>
                          <a:srgbClr val="00009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4">
            <a:extLst>
              <a:ext uri="{FF2B5EF4-FFF2-40B4-BE49-F238E27FC236}">
                <a16:creationId xmlns:a16="http://schemas.microsoft.com/office/drawing/2014/main" id="{85CC40F3-8D10-0044-9192-DFF9DA235672}"/>
              </a:ext>
            </a:extLst>
          </p:cNvPr>
          <p:cNvSpPr txBox="1"/>
          <p:nvPr/>
        </p:nvSpPr>
        <p:spPr>
          <a:xfrm>
            <a:off x="833965" y="4133631"/>
            <a:ext cx="1173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Table S2: Main clinical characteristics of the organ donors in the improvers and not improvers subgroups (ICU = intensive care unit, CVD = cardiovascular disease)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A1E04BEA-3313-1F4E-8041-5F9C25F11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232885"/>
              </p:ext>
            </p:extLst>
          </p:nvPr>
        </p:nvGraphicFramePr>
        <p:xfrm>
          <a:off x="2015258" y="1592159"/>
          <a:ext cx="6965108" cy="710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4598">
                  <a:extLst>
                    <a:ext uri="{9D8B030D-6E8A-4147-A177-3AD203B41FA5}">
                      <a16:colId xmlns:a16="http://schemas.microsoft.com/office/drawing/2014/main" val="3467542739"/>
                    </a:ext>
                  </a:extLst>
                </a:gridCol>
                <a:gridCol w="370274">
                  <a:extLst>
                    <a:ext uri="{9D8B030D-6E8A-4147-A177-3AD203B41FA5}">
                      <a16:colId xmlns:a16="http://schemas.microsoft.com/office/drawing/2014/main" val="963296103"/>
                    </a:ext>
                  </a:extLst>
                </a:gridCol>
                <a:gridCol w="787436">
                  <a:extLst>
                    <a:ext uri="{9D8B030D-6E8A-4147-A177-3AD203B41FA5}">
                      <a16:colId xmlns:a16="http://schemas.microsoft.com/office/drawing/2014/main" val="2162649773"/>
                    </a:ext>
                  </a:extLst>
                </a:gridCol>
                <a:gridCol w="832092">
                  <a:extLst>
                    <a:ext uri="{9D8B030D-6E8A-4147-A177-3AD203B41FA5}">
                      <a16:colId xmlns:a16="http://schemas.microsoft.com/office/drawing/2014/main" val="321115872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151348041"/>
                    </a:ext>
                  </a:extLst>
                </a:gridCol>
                <a:gridCol w="1008690">
                  <a:extLst>
                    <a:ext uri="{9D8B030D-6E8A-4147-A177-3AD203B41FA5}">
                      <a16:colId xmlns:a16="http://schemas.microsoft.com/office/drawing/2014/main" val="743773860"/>
                    </a:ext>
                  </a:extLst>
                </a:gridCol>
                <a:gridCol w="760797">
                  <a:extLst>
                    <a:ext uri="{9D8B030D-6E8A-4147-A177-3AD203B41FA5}">
                      <a16:colId xmlns:a16="http://schemas.microsoft.com/office/drawing/2014/main" val="3461690068"/>
                    </a:ext>
                  </a:extLst>
                </a:gridCol>
                <a:gridCol w="1065117">
                  <a:extLst>
                    <a:ext uri="{9D8B030D-6E8A-4147-A177-3AD203B41FA5}">
                      <a16:colId xmlns:a16="http://schemas.microsoft.com/office/drawing/2014/main" val="3145870158"/>
                    </a:ext>
                  </a:extLst>
                </a:gridCol>
              </a:tblGrid>
              <a:tr h="71094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+mn-lt"/>
                        </a:rPr>
                        <a:t>Subgroup</a:t>
                      </a: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Gender </a:t>
                      </a:r>
                    </a:p>
                    <a:p>
                      <a:pPr algn="ctr"/>
                      <a:r>
                        <a:rPr lang="en-US" sz="1100" b="1" dirty="0"/>
                        <a:t>(M/F)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Age </a:t>
                      </a:r>
                    </a:p>
                    <a:p>
                      <a:pPr algn="ctr"/>
                      <a:r>
                        <a:rPr lang="en-US" sz="1100" b="1" dirty="0"/>
                        <a:t>(years)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BMI </a:t>
                      </a:r>
                    </a:p>
                    <a:p>
                      <a:pPr algn="ctr"/>
                      <a:r>
                        <a:rPr lang="en-US" sz="1100" b="1" dirty="0"/>
                        <a:t>(kg/m</a:t>
                      </a:r>
                      <a:r>
                        <a:rPr lang="en-US" sz="1100" b="1" baseline="30000" dirty="0"/>
                        <a:t>2</a:t>
                      </a:r>
                      <a:r>
                        <a:rPr lang="en-US" sz="1100" b="1" dirty="0"/>
                        <a:t>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Duration of diabetes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ICU stay</a:t>
                      </a:r>
                      <a:r>
                        <a:rPr lang="en-US" sz="1100" b="1" baseline="0" dirty="0"/>
                        <a:t> (days)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Mean ICU </a:t>
                      </a:r>
                      <a:r>
                        <a:rPr lang="en-US" sz="1100" b="1" dirty="0" err="1"/>
                        <a:t>glycemia</a:t>
                      </a:r>
                      <a:r>
                        <a:rPr lang="en-US" sz="1100" b="1" dirty="0"/>
                        <a:t> (mg/dl)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965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3746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23172</TotalTime>
  <Words>87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MARA SULEIMAN</dc:creator>
  <cp:lastModifiedBy>Piero Marchetti</cp:lastModifiedBy>
  <cp:revision>45</cp:revision>
  <cp:lastPrinted>2021-05-07T13:22:48Z</cp:lastPrinted>
  <dcterms:created xsi:type="dcterms:W3CDTF">2021-04-21T09:11:54Z</dcterms:created>
  <dcterms:modified xsi:type="dcterms:W3CDTF">2021-08-20T11:03:52Z</dcterms:modified>
</cp:coreProperties>
</file>